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01"/>
  </p:notesMasterIdLst>
  <p:sldIdLst>
    <p:sldId id="2147480152" r:id="rId2"/>
    <p:sldId id="2147480153" r:id="rId3"/>
    <p:sldId id="2147479969" r:id="rId4"/>
    <p:sldId id="2147480193" r:id="rId5"/>
    <p:sldId id="2147480194" r:id="rId6"/>
    <p:sldId id="2147480195" r:id="rId7"/>
    <p:sldId id="2147480196" r:id="rId8"/>
    <p:sldId id="2147480197" r:id="rId9"/>
    <p:sldId id="2147480250" r:id="rId10"/>
    <p:sldId id="2147480251" r:id="rId11"/>
    <p:sldId id="2147480252" r:id="rId12"/>
    <p:sldId id="2147480253" r:id="rId13"/>
    <p:sldId id="2147480249" r:id="rId14"/>
    <p:sldId id="2147480244" r:id="rId15"/>
    <p:sldId id="2147480245" r:id="rId16"/>
    <p:sldId id="2147480246" r:id="rId17"/>
    <p:sldId id="2147480247" r:id="rId18"/>
    <p:sldId id="2147480240" r:id="rId19"/>
    <p:sldId id="2147480241" r:id="rId20"/>
    <p:sldId id="2147480242" r:id="rId21"/>
    <p:sldId id="2147480243" r:id="rId22"/>
    <p:sldId id="2147480248" r:id="rId23"/>
    <p:sldId id="2147480256" r:id="rId24"/>
    <p:sldId id="2147480257" r:id="rId25"/>
    <p:sldId id="2147480258" r:id="rId26"/>
    <p:sldId id="2147480259" r:id="rId27"/>
    <p:sldId id="2147480260" r:id="rId28"/>
    <p:sldId id="2147480261" r:id="rId29"/>
    <p:sldId id="2147480262" r:id="rId30"/>
    <p:sldId id="2147480263" r:id="rId31"/>
    <p:sldId id="2147480264" r:id="rId32"/>
    <p:sldId id="2147480265" r:id="rId33"/>
    <p:sldId id="2147480266" r:id="rId34"/>
    <p:sldId id="2147480267" r:id="rId35"/>
    <p:sldId id="2147480268" r:id="rId36"/>
    <p:sldId id="2147480269" r:id="rId37"/>
    <p:sldId id="2147480270" r:id="rId38"/>
    <p:sldId id="2147480271" r:id="rId39"/>
    <p:sldId id="2147480272" r:id="rId40"/>
    <p:sldId id="2147480273" r:id="rId41"/>
    <p:sldId id="2147480274" r:id="rId42"/>
    <p:sldId id="2147480275" r:id="rId43"/>
    <p:sldId id="2147480276" r:id="rId44"/>
    <p:sldId id="2147480277" r:id="rId45"/>
    <p:sldId id="2147480254" r:id="rId46"/>
    <p:sldId id="2147480255" r:id="rId47"/>
    <p:sldId id="2147480278" r:id="rId48"/>
    <p:sldId id="2147480283" r:id="rId49"/>
    <p:sldId id="2147480284" r:id="rId50"/>
    <p:sldId id="2147480285" r:id="rId51"/>
    <p:sldId id="2147480286" r:id="rId52"/>
    <p:sldId id="2147480279" r:id="rId53"/>
    <p:sldId id="2147480287" r:id="rId54"/>
    <p:sldId id="2147480280" r:id="rId55"/>
    <p:sldId id="2147480281" r:id="rId56"/>
    <p:sldId id="2147480282" r:id="rId57"/>
    <p:sldId id="2147480288" r:id="rId58"/>
    <p:sldId id="2147480289" r:id="rId59"/>
    <p:sldId id="2147480290" r:id="rId60"/>
    <p:sldId id="2147480291" r:id="rId61"/>
    <p:sldId id="2147480292" r:id="rId62"/>
    <p:sldId id="2147480293" r:id="rId63"/>
    <p:sldId id="2147480294" r:id="rId64"/>
    <p:sldId id="2147480295" r:id="rId65"/>
    <p:sldId id="2147480296" r:id="rId66"/>
    <p:sldId id="2147480297" r:id="rId67"/>
    <p:sldId id="2147480298" r:id="rId68"/>
    <p:sldId id="2147480299" r:id="rId69"/>
    <p:sldId id="2147480300" r:id="rId70"/>
    <p:sldId id="2147480301" r:id="rId71"/>
    <p:sldId id="2147480302" r:id="rId72"/>
    <p:sldId id="2147480303" r:id="rId73"/>
    <p:sldId id="2147480304" r:id="rId74"/>
    <p:sldId id="2147480305" r:id="rId75"/>
    <p:sldId id="2147480306" r:id="rId76"/>
    <p:sldId id="2147480307" r:id="rId77"/>
    <p:sldId id="2147480308" r:id="rId78"/>
    <p:sldId id="2147480310" r:id="rId79"/>
    <p:sldId id="2147480311" r:id="rId80"/>
    <p:sldId id="2147480312" r:id="rId81"/>
    <p:sldId id="2147480313" r:id="rId82"/>
    <p:sldId id="2147480314" r:id="rId83"/>
    <p:sldId id="2147480315" r:id="rId84"/>
    <p:sldId id="2147480317" r:id="rId85"/>
    <p:sldId id="2147480316" r:id="rId86"/>
    <p:sldId id="2147480318" r:id="rId87"/>
    <p:sldId id="2147480319" r:id="rId88"/>
    <p:sldId id="2147480320" r:id="rId89"/>
    <p:sldId id="2147480141" r:id="rId90"/>
    <p:sldId id="2147479655" r:id="rId91"/>
    <p:sldId id="2147480321" r:id="rId92"/>
    <p:sldId id="2147480322" r:id="rId93"/>
    <p:sldId id="2147480323" r:id="rId94"/>
    <p:sldId id="2147480324" r:id="rId95"/>
    <p:sldId id="2147480325" r:id="rId96"/>
    <p:sldId id="2147480326" r:id="rId97"/>
    <p:sldId id="2147480327" r:id="rId98"/>
    <p:sldId id="2147480328" r:id="rId99"/>
    <p:sldId id="2147480329"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612F6-FDE4-144C-9920-2ADC7313A82B}" v="2" dt="2025-06-11T04:06:51.3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7"/>
    <p:restoredTop sz="72653"/>
  </p:normalViewPr>
  <p:slideViewPr>
    <p:cSldViewPr snapToGrid="0">
      <p:cViewPr varScale="1">
        <p:scale>
          <a:sx n="71" d="100"/>
          <a:sy n="71" d="100"/>
        </p:scale>
        <p:origin x="1395" y="2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5BDB7-1BE8-FB49-B5B6-E9A5D322CD10}" type="datetimeFigureOut">
              <a:rPr lang="en-US" smtClean="0"/>
              <a:t>6/12/2025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F7BD56-0C5E-904F-903D-B297A56A7A63}" type="slidenum">
              <a:rPr lang="en-US" smtClean="0"/>
              <a:t>‹#›</a:t>
            </a:fld>
            <a:endParaRPr lang="en-US"/>
          </a:p>
        </p:txBody>
      </p:sp>
    </p:spTree>
    <p:extLst>
      <p:ext uri="{BB962C8B-B14F-4D97-AF65-F5344CB8AC3E}">
        <p14:creationId xmlns:p14="http://schemas.microsoft.com/office/powerpoint/2010/main" val="4045090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learn.microsoft.com/en-us/training/modules/manage-github-actions-enterprise/manage-runners" TargetMode="External"/><Relationship Id="rId13" Type="http://schemas.openxmlformats.org/officeDocument/2006/relationships/hyperlink" Target="https://learn.microsoft.com/en-us/training/modules/manage-github-actions-enterprise/summary" TargetMode="External"/><Relationship Id="rId3" Type="http://schemas.openxmlformats.org/officeDocument/2006/relationships/hyperlink" Target="https://learn.microsoft.com/en-us/training/modules/manage-github-actions-enterprise/introduction" TargetMode="External"/><Relationship Id="rId7" Type="http://schemas.openxmlformats.org/officeDocument/2006/relationships/hyperlink" Target="https://learn.microsoft.com/en-us/training/modules/manage-github-actions-enterprise/manage-leverage-reusable-actions" TargetMode="External"/><Relationship Id="rId12" Type="http://schemas.openxmlformats.org/officeDocument/2006/relationships/hyperlink" Target="https://learn.microsoft.com/en-us/training/modules/manage-github-actions-enterprise/knowledge-check"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learn.microsoft.com/en-us/training/modules/manage-github-actions-enterprise/control-actions-access-and-use" TargetMode="External"/><Relationship Id="rId11" Type="http://schemas.openxmlformats.org/officeDocument/2006/relationships/hyperlink" Target="https://learn.microsoft.com/en-us/training/modules/manage-github-actions-enterprise/exercise" TargetMode="External"/><Relationship Id="rId5" Type="http://schemas.openxmlformats.org/officeDocument/2006/relationships/hyperlink" Target="https://learn.microsoft.com/en-us/training/modules/manage-github-actions-enterprise/manage-actions-workflows" TargetMode="External"/><Relationship Id="rId10" Type="http://schemas.openxmlformats.org/officeDocument/2006/relationships/hyperlink" Target="https://learn.microsoft.com/en-us/training/modules/manage-github-actions-enterprise/manage-encrypted-secrets" TargetMode="External"/><Relationship Id="rId4" Type="http://schemas.openxmlformats.org/officeDocument/2006/relationships/hyperlink" Target="https://learn.microsoft.com/en-us/training/modules/manage-github-actions-enterprise/github-enterprise-models" TargetMode="External"/><Relationship Id="rId9" Type="http://schemas.openxmlformats.org/officeDocument/2006/relationships/hyperlink" Target="https://learn.microsoft.com/en-us/training/modules/manage-github-actions-enterprise/configure-self-hosted-runner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a:t>learn.microsoft.com</a:t>
            </a:r>
            <a:r>
              <a:rPr lang="en-US" dirty="0"/>
              <a:t>/</a:t>
            </a:r>
            <a:r>
              <a:rPr lang="en-US" dirty="0" err="1"/>
              <a:t>en</a:t>
            </a:r>
            <a:r>
              <a:rPr lang="en-US" dirty="0"/>
              <a:t>-us/training/paths/github-actions-2/</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At the enterprise level, you can lock down exactly which Actions are allowed to run—preventing inadvertent or malicious use of unvetted third‑party code. Here’s how it works:</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01798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Steps:</a:t>
            </a:r>
            <a:endParaRPr lang="en-US" dirty="0"/>
          </a:p>
          <a:p>
            <a:pPr marL="228600" indent="-228600">
              <a:buFont typeface="+mj-lt"/>
              <a:buAutoNum type="arabicPeriod"/>
            </a:pPr>
            <a:r>
              <a:rPr lang="en-US" dirty="0"/>
              <a:t>In GitHub Enterprise Cloud (or Enterprise Server with Connect), go to </a:t>
            </a:r>
            <a:r>
              <a:rPr lang="en-US" b="1" dirty="0"/>
              <a:t>Your enterprise → Settings → Policies → Actions</a:t>
            </a:r>
            <a:r>
              <a:rPr lang="en-US" dirty="0"/>
              <a:t>.</a:t>
            </a:r>
          </a:p>
          <a:p>
            <a:pPr marL="228600" indent="-228600">
              <a:buFont typeface="+mj-lt"/>
              <a:buAutoNum type="arabicPeriod"/>
            </a:pPr>
            <a:r>
              <a:rPr lang="en-US" dirty="0"/>
              <a:t>Use the </a:t>
            </a:r>
            <a:r>
              <a:rPr lang="en-US" b="1" dirty="0"/>
              <a:t>“Enable for all organizations”</a:t>
            </a:r>
            <a:r>
              <a:rPr lang="en-US" dirty="0"/>
              <a:t> dropdown to choose which orgs may run workflows.</a:t>
            </a:r>
          </a:p>
          <a:p>
            <a:pPr marL="228600" indent="-228600">
              <a:buFont typeface="+mj-lt"/>
              <a:buAutoNum type="arabicPeriod"/>
            </a:pPr>
            <a:r>
              <a:rPr lang="en-US" dirty="0"/>
              <a:t>Select a </a:t>
            </a:r>
            <a:r>
              <a:rPr lang="en-US" b="1" dirty="0"/>
              <a:t>restriction level</a:t>
            </a:r>
            <a:r>
              <a:rPr lang="en-US" dirty="0"/>
              <a:t>:</a:t>
            </a:r>
          </a:p>
          <a:p>
            <a:pPr marL="742950" lvl="1" indent="-285750">
              <a:buFont typeface="Arial" panose="020B0604020202020204" pitchFamily="34" charset="0"/>
              <a:buChar char="•"/>
            </a:pPr>
            <a:r>
              <a:rPr lang="en-US" b="1" dirty="0"/>
              <a:t>Allow enterprise and non‑enterprise</a:t>
            </a:r>
            <a:r>
              <a:rPr lang="en-US" dirty="0"/>
              <a:t> Actions (default)</a:t>
            </a:r>
          </a:p>
          <a:p>
            <a:pPr marL="742950" lvl="1" indent="-285750">
              <a:buFont typeface="Arial" panose="020B0604020202020204" pitchFamily="34" charset="0"/>
              <a:buChar char="•"/>
            </a:pPr>
            <a:r>
              <a:rPr lang="en-US" b="1" dirty="0"/>
              <a:t>Allow enterprise‑only</a:t>
            </a:r>
            <a:r>
              <a:rPr lang="en-US" dirty="0"/>
              <a:t> Actions and reusable workflows</a:t>
            </a:r>
          </a:p>
          <a:p>
            <a:pPr marL="742950" lvl="1" indent="-285750">
              <a:buFont typeface="Arial" panose="020B0604020202020204" pitchFamily="34" charset="0"/>
              <a:buChar char="•"/>
            </a:pPr>
            <a:r>
              <a:rPr lang="en-US" b="1" dirty="0"/>
              <a:t>Disable Actions entirely</a:t>
            </a:r>
            <a:endParaRPr lang="en-US" dirty="0"/>
          </a:p>
          <a:p>
            <a:pPr marL="228600" indent="-228600">
              <a:buFont typeface="+mj-lt"/>
              <a:buAutoNum type="arabicPeriod"/>
            </a:pPr>
            <a:r>
              <a:rPr lang="en-US" dirty="0"/>
              <a:t>To enforce a tight allow list, choose </a:t>
            </a:r>
            <a:r>
              <a:rPr lang="en-US" b="1" dirty="0"/>
              <a:t>“Allow selected Actions”</a:t>
            </a:r>
            <a:r>
              <a:rPr lang="en-US" dirty="0"/>
              <a:t>, then add owners or repositories you trust.</a:t>
            </a:r>
          </a:p>
          <a:p>
            <a:endParaRPr lang="en-US" b="1" dirty="0"/>
          </a:p>
          <a:p>
            <a:br>
              <a:rPr lang="en-US" dirty="0"/>
            </a:br>
            <a:r>
              <a:rPr lang="en-US" dirty="0"/>
              <a:t>On this page you’re in full control of which GitHub Actions run across your enterprise. The top‑level dropdown lets you include or exclude entire organizations from running workflows.</a:t>
            </a:r>
          </a:p>
          <a:p>
            <a:r>
              <a:rPr lang="en-US" dirty="0"/>
              <a:t>Below, the three radio options determine your posture: the default lets you use any Action from both GitHub Enterprise and the public Marketplace; the middle option locks you down to only your enterprise‑owned Actions and shared reusable workflows; and the strictest choice disables Actions altogether if you need a lockdown mode.</a:t>
            </a:r>
          </a:p>
          <a:p>
            <a:endParaRPr lang="en-US" dirty="0"/>
          </a:p>
          <a:p>
            <a:r>
              <a:rPr lang="en-US" dirty="0"/>
              <a:t>If you need a more surgical approach—permitting only specific community Actions—you switch to </a:t>
            </a:r>
            <a:r>
              <a:rPr lang="en-US" b="1" dirty="0"/>
              <a:t>‘Allow selected Actions’</a:t>
            </a:r>
            <a:r>
              <a:rPr lang="en-US" dirty="0"/>
              <a:t>. There, you enter the exact Action owners or repositories you’ve vetted. This two‑step policy prevents any unreviewed code from executing in your CI/CD pipelines, ensuring that only approved automation runs in production.</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08743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Enterprise Server includes a snapshot of GitHub’s own Actions—everything from actions/checkout to the various actions/setup-* utilities—captured at the time your instance was installed or last upgraded. You can confirm the exact list by navigating to https://&lt;YOUR-HOSTNAME&gt;/actions on your server.</a:t>
            </a:r>
          </a:p>
          <a:p>
            <a:endParaRPr lang="en-US" dirty="0"/>
          </a:p>
          <a:p>
            <a:r>
              <a:rPr lang="en-US" dirty="0"/>
              <a:t>While you have the option to turn on automatic Marketplace access and let Enterprise Server fetch updates itself, many security‑minded teams prefer to vet every Action before it’s allowed to run. In those cases, you disable Marketplace sync and instead use the </a:t>
            </a:r>
            <a:r>
              <a:rPr lang="en-US" b="1" dirty="0"/>
              <a:t>actions-sync</a:t>
            </a:r>
            <a:r>
              <a:rPr lang="en-US" dirty="0"/>
              <a:t> command‑line tool. This utility pulls down the exact Actions you specify from the public registry and uploads them into your private Enterprise Server catalog.</a:t>
            </a:r>
          </a:p>
          <a:p>
            <a:endParaRPr lang="en-US" dirty="0"/>
          </a:p>
          <a:p>
            <a:r>
              <a:rPr lang="en-US" dirty="0"/>
              <a:t>Automating actions-sync in your upgrade pipeline ensures you control versions, limit attack surface, and maintain a locked‑down repository of approved Actions that your developers can safely use.</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7448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scale GitHub Actions across an entire organization, inconsistency quickly becomes your biggest headache—teams spinning up their own repos for workflows, divergent file and folder names, and nobody knowing where shared components live. To avoid that chaos, it’s essential to codify your corporate standards in a central, easily accessible location—either a GitHub wiki or a Markdown file in a .</a:t>
            </a:r>
            <a:r>
              <a:rPr lang="en-US" dirty="0" err="1"/>
              <a:t>github</a:t>
            </a:r>
            <a:r>
              <a:rPr lang="en-US" dirty="0"/>
              <a:t> repository that everyone can reach.</a:t>
            </a:r>
          </a:p>
          <a:p>
            <a:endParaRPr lang="en-US" dirty="0"/>
          </a:p>
          <a:p>
            <a:r>
              <a:rPr lang="en-US" dirty="0"/>
              <a:t>Be sure to cover these five key areas:</a:t>
            </a:r>
          </a:p>
          <a:p>
            <a:pPr marL="228600" indent="-228600">
              <a:buFont typeface="+mj-lt"/>
              <a:buAutoNum type="arabicPeriod"/>
            </a:pPr>
            <a:r>
              <a:rPr lang="en-US" b="1" dirty="0"/>
              <a:t>Repositories for Storage:</a:t>
            </a:r>
            <a:r>
              <a:rPr lang="en-US" dirty="0"/>
              <a:t> Define which repos are approved to host your workflows, actions source code, and any container definitions—so everyone knows exactly where to find or publish reusable assets.</a:t>
            </a:r>
          </a:p>
          <a:p>
            <a:pPr marL="228600" indent="-228600">
              <a:buFont typeface="+mj-lt"/>
              <a:buAutoNum type="arabicPeriod"/>
            </a:pPr>
            <a:r>
              <a:rPr lang="en-US" b="1" dirty="0"/>
              <a:t>Files/Folders Naming Conventions:</a:t>
            </a:r>
            <a:r>
              <a:rPr lang="en-US" dirty="0"/>
              <a:t> Establish a consistent pattern for naming workflow YAMLs, action directories, and scripts—this makes discovery, automation, and scripting simpler.</a:t>
            </a:r>
          </a:p>
          <a:p>
            <a:pPr marL="228600" indent="-228600">
              <a:buFont typeface="+mj-lt"/>
              <a:buAutoNum type="arabicPeriod"/>
            </a:pPr>
            <a:r>
              <a:rPr lang="en-US" b="1" dirty="0"/>
              <a:t>Location of Shared Components:</a:t>
            </a:r>
            <a:r>
              <a:rPr lang="en-US" dirty="0"/>
              <a:t> Document where to find and how to consume shared Actions, Docker containers, or composite actions—whether in a private registry or a designated org repo.</a:t>
            </a:r>
          </a:p>
          <a:p>
            <a:pPr marL="228600" indent="-228600">
              <a:buFont typeface="+mj-lt"/>
              <a:buAutoNum type="arabicPeriod"/>
            </a:pPr>
            <a:r>
              <a:rPr lang="en-US" b="1" dirty="0"/>
              <a:t>Plans for Ongoing Maintenance:</a:t>
            </a:r>
            <a:r>
              <a:rPr lang="en-US" dirty="0"/>
              <a:t> Assign ownership and outline the review cadence for your templates and shared resources, ensuring they stay up‑to‑date with security patches and API changes.</a:t>
            </a:r>
          </a:p>
          <a:p>
            <a:pPr marL="228600" indent="-228600">
              <a:buFont typeface="+mj-lt"/>
              <a:buAutoNum type="arabicPeriod"/>
            </a:pPr>
            <a:r>
              <a:rPr lang="en-US" b="1" dirty="0"/>
              <a:t>Contribution Guidelines:</a:t>
            </a:r>
            <a:r>
              <a:rPr lang="en-US" dirty="0"/>
              <a:t> Spell out the process for proposing new workflow templates or updating existing ones—cover pull‑request conventions, review requirements, and automated tests to validate new workflows.</a:t>
            </a:r>
          </a:p>
          <a:p>
            <a:endParaRPr lang="en-US" dirty="0"/>
          </a:p>
          <a:p>
            <a:r>
              <a:rPr lang="en-US" dirty="0"/>
              <a:t>By making these standards visible and enforceable at the organization level, you create a single source of truth that keeps your CI/CD landscape predictable, secure, and easy to manage—no matter how many teams or repositories you support.</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83716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Workflow templates allow members with write access to an organization's .</a:t>
            </a:r>
            <a:r>
              <a:rPr lang="en-US" dirty="0" err="1"/>
              <a:t>github</a:t>
            </a:r>
            <a:r>
              <a:rPr lang="en-US" dirty="0"/>
              <a:t> repository to create reusable, standardized automation workflows. These templates become available to everyone with similar access within the organization, making it easy to maintain consistency across all projects, both public and private.</a:t>
            </a:r>
          </a:p>
          <a:p>
            <a:endParaRPr lang="en-US" dirty="0"/>
          </a:p>
          <a:p>
            <a:r>
              <a:rPr lang="en-US" dirty="0"/>
              <a:t>Creating workflow templates involves two simple steps:</a:t>
            </a:r>
          </a:p>
          <a:p>
            <a:pPr>
              <a:buFont typeface="+mj-lt"/>
              <a:buAutoNum type="arabicPeriod"/>
            </a:pPr>
            <a:endParaRPr lang="en-US" b="1" dirty="0"/>
          </a:p>
          <a:p>
            <a:pPr>
              <a:buFont typeface="+mj-lt"/>
              <a:buAutoNum type="arabicPeriod"/>
            </a:pPr>
            <a:r>
              <a:rPr lang="en-US" b="1" dirty="0"/>
              <a:t>Creating a YAML Workflow File:</a:t>
            </a:r>
            <a:br>
              <a:rPr lang="en-US" dirty="0"/>
            </a:br>
            <a:r>
              <a:rPr lang="en-US" dirty="0"/>
              <a:t>First, you create the actual workflow file. This is a YAML file (.</a:t>
            </a:r>
            <a:r>
              <a:rPr lang="en-US" dirty="0" err="1"/>
              <a:t>yml</a:t>
            </a:r>
            <a:r>
              <a:rPr lang="en-US" dirty="0"/>
              <a:t>) that defines the steps and triggers of your automation. An example might be a basic CI workflow that runs when code is pushed or a pull request is made. GitHub provides placeholders like $default-branch which automatically adapt to each repository's default branch name.</a:t>
            </a:r>
          </a:p>
          <a:p>
            <a:pPr>
              <a:buFont typeface="+mj-lt"/>
              <a:buAutoNum type="arabicPeriod"/>
            </a:pPr>
            <a:endParaRPr lang="en-US" b="1" dirty="0"/>
          </a:p>
          <a:p>
            <a:pPr>
              <a:buFont typeface="+mj-lt"/>
              <a:buAutoNum type="arabicPeriod"/>
            </a:pPr>
            <a:r>
              <a:rPr lang="en-US" b="1" dirty="0"/>
              <a:t>Creating a JSON Metadata File:</a:t>
            </a:r>
            <a:br>
              <a:rPr lang="en-US" dirty="0"/>
            </a:br>
            <a:r>
              <a:rPr lang="en-US" dirty="0"/>
              <a:t>Next, you’ll create a metadata file in JSON format. This file describes how the template will be presented to users when creating new workflows. The metadata file must have the same name as the workflow file but replace the .</a:t>
            </a:r>
            <a:r>
              <a:rPr lang="en-US" dirty="0" err="1"/>
              <a:t>yml</a:t>
            </a:r>
            <a:r>
              <a:rPr lang="en-US" dirty="0"/>
              <a:t> extension with .</a:t>
            </a:r>
            <a:r>
              <a:rPr lang="en-US" dirty="0" err="1"/>
              <a:t>properties.json</a:t>
            </a:r>
            <a:r>
              <a:rPr lang="en-US" dirty="0"/>
              <a:t>. For example, if your workflow is named </a:t>
            </a:r>
            <a:r>
              <a:rPr lang="en-US" dirty="0" err="1"/>
              <a:t>ci.yml</a:t>
            </a:r>
            <a:r>
              <a:rPr lang="en-US" dirty="0"/>
              <a:t>, your metadata file would be </a:t>
            </a:r>
            <a:r>
              <a:rPr lang="en-US" dirty="0" err="1"/>
              <a:t>ci.properties.json</a:t>
            </a:r>
            <a:r>
              <a:rPr lang="en-US" dirty="0"/>
              <a: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56277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walk through a practical example of creating a workflow template using GitHub Actions, which will help standardize CI processes across your organization.</a:t>
            </a:r>
          </a:p>
          <a:p>
            <a:endParaRPr lang="en-US" dirty="0"/>
          </a:p>
          <a:p>
            <a:r>
              <a:rPr lang="en-US" dirty="0"/>
              <a:t>Here’s a simple </a:t>
            </a:r>
            <a:r>
              <a:rPr lang="en-US" b="1" dirty="0"/>
              <a:t>YAML workflow file</a:t>
            </a:r>
            <a:r>
              <a:rPr lang="en-US" dirty="0"/>
              <a:t> named octo-organization-</a:t>
            </a:r>
            <a:r>
              <a:rPr lang="en-US" dirty="0" err="1"/>
              <a:t>ci.yml</a:t>
            </a:r>
            <a:r>
              <a:rPr lang="en-US" dirty="0"/>
              <a:t>. This workflow automatically runs when code is pushed or a pull request is created on the repository's default branch. The $default-branch placeholder you see is automatically replaced by GitHub with the actual default branch name (like main or master) when the template is applied.</a:t>
            </a:r>
          </a:p>
          <a:p>
            <a:endParaRPr lang="en-US" dirty="0"/>
          </a:p>
          <a:p>
            <a:r>
              <a:rPr lang="en-US" dirty="0"/>
              <a:t>This workflow has just a couple of steps:</a:t>
            </a:r>
          </a:p>
          <a:p>
            <a:pPr marL="171450" indent="-171450">
              <a:buFont typeface="Arial" panose="020B0604020202020204" pitchFamily="34" charset="0"/>
              <a:buChar char="•"/>
            </a:pPr>
            <a:r>
              <a:rPr lang="en-US" dirty="0"/>
              <a:t>First, it checks out the repository code.</a:t>
            </a:r>
          </a:p>
          <a:p>
            <a:pPr marL="171450" indent="-171450">
              <a:buFont typeface="Arial" panose="020B0604020202020204" pitchFamily="34" charset="0"/>
              <a:buChar char="•"/>
            </a:pPr>
            <a:r>
              <a:rPr lang="en-US" dirty="0"/>
              <a:t>Then it executes a basic command, which simply echoes 'Hello from Octo Organization'—though in your workflows, this could be replaced with more meaningful commands, like running tests or deployment scripts.</a:t>
            </a:r>
          </a:p>
          <a:p>
            <a:endParaRPr lang="en-US" dirty="0"/>
          </a:p>
          <a:p>
            <a:r>
              <a:rPr lang="en-US" dirty="0"/>
              <a:t>Now, let's look at the </a:t>
            </a:r>
            <a:r>
              <a:rPr lang="en-US" b="1" dirty="0"/>
              <a:t>metadata file</a:t>
            </a:r>
            <a:r>
              <a:rPr lang="en-US" dirty="0"/>
              <a:t> named octo-organization-</a:t>
            </a:r>
            <a:r>
              <a:rPr lang="en-US" dirty="0" err="1"/>
              <a:t>ci.properties.json</a:t>
            </a:r>
            <a:r>
              <a:rPr lang="en-US" dirty="0"/>
              <a:t>. This JSON file defines how the workflow template appears to users in GitHub’s interface. It includes:</a:t>
            </a:r>
          </a:p>
          <a:p>
            <a:pPr marL="171450" indent="-171450">
              <a:buFont typeface="Arial" panose="020B0604020202020204" pitchFamily="34" charset="0"/>
              <a:buChar char="•"/>
            </a:pPr>
            <a:r>
              <a:rPr lang="en-US" dirty="0"/>
              <a:t>A clear name (Octo Organization Workflow) and description to help users quickly identify the template’s purpose.</a:t>
            </a:r>
          </a:p>
          <a:p>
            <a:pPr marL="171450" indent="-171450">
              <a:buFont typeface="Arial" panose="020B0604020202020204" pitchFamily="34" charset="0"/>
              <a:buChar char="•"/>
            </a:pPr>
            <a:r>
              <a:rPr lang="en-US" dirty="0"/>
              <a:t>An optional icon (defined as an SVG named example-</a:t>
            </a:r>
            <a:r>
              <a:rPr lang="en-US" dirty="0" err="1"/>
              <a:t>icon.svg</a:t>
            </a:r>
            <a:r>
              <a:rPr lang="en-US" dirty="0"/>
              <a:t>) to visually distinguish this workflow template.</a:t>
            </a:r>
          </a:p>
          <a:p>
            <a:pPr marL="171450" indent="-171450">
              <a:buFont typeface="Arial" panose="020B0604020202020204" pitchFamily="34" charset="0"/>
              <a:buChar char="•"/>
            </a:pPr>
            <a:r>
              <a:rPr lang="en-US" dirty="0"/>
              <a:t>A category tag, in this case 'Go,' making it prominent to repositories related to the Go programming language.</a:t>
            </a:r>
          </a:p>
          <a:p>
            <a:pPr marL="171450" indent="-171450">
              <a:buFont typeface="Arial" panose="020B0604020202020204" pitchFamily="34" charset="0"/>
              <a:buChar char="•"/>
            </a:pPr>
            <a:r>
              <a:rPr lang="en-US" dirty="0"/>
              <a:t>File patterns, which tell GitHub when this template should be recommended—such as when a repository contains files like </a:t>
            </a:r>
            <a:r>
              <a:rPr lang="en-US" dirty="0" err="1"/>
              <a:t>package.json</a:t>
            </a:r>
            <a:r>
              <a:rPr lang="en-US" dirty="0"/>
              <a:t>, a </a:t>
            </a:r>
            <a:r>
              <a:rPr lang="en-US" dirty="0" err="1"/>
              <a:t>Dockerfile</a:t>
            </a:r>
            <a:r>
              <a:rPr lang="en-US" dirty="0"/>
              <a:t>, or markdown documentation.</a:t>
            </a:r>
          </a:p>
          <a:p>
            <a:endParaRPr lang="en-US" dirty="0"/>
          </a:p>
          <a:p>
            <a:r>
              <a:rPr lang="en-US" dirty="0"/>
              <a:t>By pairing the YAML workflow with its metadata file, you provide users in your organization with a clear, convenient, and reusable automation standard. This ensures consistency across your repositories, saving time and simplifying the adoption of best practices.</a:t>
            </a:r>
          </a:p>
          <a:p>
            <a:pPr marL="0" lvl="0" indent="0">
              <a:buFont typeface="+mj-lt"/>
              <a:buNone/>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99686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a:buFont typeface="+mj-lt"/>
              <a:buNone/>
            </a:pPr>
            <a:r>
              <a:rPr lang="en-US" dirty="0"/>
              <a:t>In the metadata file, you define properties such as:</a:t>
            </a:r>
          </a:p>
          <a:p>
            <a:pPr marL="685800" lvl="1" indent="-228600">
              <a:buFont typeface="+mj-lt"/>
              <a:buAutoNum type="arabicPeriod"/>
            </a:pPr>
            <a:r>
              <a:rPr lang="en-US" b="1" dirty="0"/>
              <a:t>Name and description</a:t>
            </a:r>
            <a:r>
              <a:rPr lang="en-US" dirty="0"/>
              <a:t>: Clearly describe the workflow for easy identification.</a:t>
            </a:r>
          </a:p>
          <a:p>
            <a:pPr marL="685800" lvl="1" indent="-228600">
              <a:buFont typeface="+mj-lt"/>
              <a:buAutoNum type="arabicPeriod"/>
            </a:pPr>
            <a:r>
              <a:rPr lang="en-US" b="1" dirty="0"/>
              <a:t>Icon</a:t>
            </a:r>
            <a:r>
              <a:rPr lang="en-US" dirty="0"/>
              <a:t>: Optionally specify an SVG icon to visually distinguish the template.</a:t>
            </a:r>
          </a:p>
          <a:p>
            <a:pPr marL="685800" lvl="1" indent="-228600">
              <a:buFont typeface="+mj-lt"/>
              <a:buAutoNum type="arabicPeriod"/>
            </a:pPr>
            <a:r>
              <a:rPr lang="en-US" b="1" dirty="0"/>
              <a:t>Categories and file patterns</a:t>
            </a:r>
            <a:r>
              <a:rPr lang="en-US" dirty="0"/>
              <a:t>: These help automatically suggest relevant templates based on a user's repository structure or programming language.</a:t>
            </a:r>
          </a:p>
          <a:p>
            <a:endParaRPr lang="en-US" dirty="0"/>
          </a:p>
          <a:p>
            <a:r>
              <a:rPr lang="en-US" dirty="0"/>
              <a:t>Both the YAML workflow file and the JSON metadata file must be stored together in a public repository within your organization's .</a:t>
            </a:r>
            <a:r>
              <a:rPr lang="en-US" dirty="0" err="1"/>
              <a:t>github</a:t>
            </a:r>
            <a:r>
              <a:rPr lang="en-US" dirty="0"/>
              <a:t> repository under a directory called workflow-templates. </a:t>
            </a:r>
          </a:p>
          <a:p>
            <a:endParaRPr lang="en-US" dirty="0"/>
          </a:p>
          <a:p>
            <a:r>
              <a:rPr lang="en-US" dirty="0"/>
              <a:t>If this doesn't exist yet, you'll need to create it.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4969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Once created, your template becomes immediately accessible within your organization. </a:t>
            </a:r>
          </a:p>
          <a:p>
            <a:pPr marL="0" lvl="0" indent="0">
              <a:buFont typeface="+mj-lt"/>
              <a:buNone/>
            </a:pPr>
            <a:endParaRPr lang="en-US" dirty="0"/>
          </a:p>
          <a:p>
            <a:pPr marL="0" lvl="0" indent="0">
              <a:buFont typeface="+mj-lt"/>
              <a:buNone/>
            </a:pPr>
            <a:r>
              <a:rPr lang="en-US" dirty="0"/>
              <a:t>Users will see your templates listed under </a:t>
            </a:r>
            <a:r>
              <a:rPr lang="en-US" b="1" dirty="0"/>
              <a:t>Actions → New workflow → Workflows created by your organization</a:t>
            </a:r>
            <a:r>
              <a:rPr lang="en-US" dirty="0"/>
              <a:t>. </a:t>
            </a:r>
          </a:p>
          <a:p>
            <a:pPr marL="0" lvl="0" indent="0">
              <a:buFont typeface="+mj-lt"/>
              <a:buNone/>
            </a:pPr>
            <a:endParaRPr lang="en-US" dirty="0"/>
          </a:p>
          <a:p>
            <a:pPr marL="0" lvl="0" indent="0">
              <a:buFont typeface="+mj-lt"/>
              <a:buNone/>
            </a:pPr>
            <a:r>
              <a:rPr lang="en-US" dirty="0"/>
              <a:t>This ensures that best practices are consistently applied, significantly reduces manual work, and makes it simple for team members to adopt standardized automation processes.</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88456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In this section, we’re talking about reusable templates. </a:t>
            </a:r>
          </a:p>
          <a:p>
            <a:endParaRPr lang="en-US" dirty="0"/>
          </a:p>
          <a:p>
            <a:r>
              <a:rPr lang="en-US" dirty="0"/>
              <a:t>These templates are pre-defined workflows or actions that your teams can reference across multiple repositories. They include reusable workflows for standardizing your CI/CD processes, reusable actions to encapsulate common tasks, and workflow templates that users can select directly from GitHub’s interface. For instance, a standard CI pipeline can be defined once and called from multiple repositories, significantly reducing maintenance and setup time.</a:t>
            </a:r>
          </a:p>
          <a:p>
            <a:endParaRPr lang="en-US" b="1" dirty="0"/>
          </a:p>
          <a:p>
            <a:r>
              <a:rPr lang="en-US" b="1" dirty="0"/>
              <a:t>Key Points:</a:t>
            </a:r>
            <a:endParaRPr lang="en-US" dirty="0"/>
          </a:p>
          <a:p>
            <a:pPr marL="171450" indent="-171450">
              <a:buFont typeface="Arial" panose="020B0604020202020204" pitchFamily="34" charset="0"/>
              <a:buChar char="•"/>
            </a:pPr>
            <a:r>
              <a:rPr lang="en-US" dirty="0"/>
              <a:t>Define reusable workflows using </a:t>
            </a:r>
            <a:r>
              <a:rPr lang="en-US" dirty="0" err="1"/>
              <a:t>workflow_call</a:t>
            </a:r>
            <a:r>
              <a:rPr lang="en-US" dirty="0"/>
              <a:t>.</a:t>
            </a:r>
          </a:p>
          <a:p>
            <a:pPr marL="171450" indent="-171450">
              <a:buFont typeface="Arial" panose="020B0604020202020204" pitchFamily="34" charset="0"/>
              <a:buChar char="•"/>
            </a:pPr>
            <a:r>
              <a:rPr lang="en-US" dirty="0"/>
              <a:t>Create reusable actions with a clear structure (</a:t>
            </a:r>
            <a:r>
              <a:rPr lang="en-US" dirty="0" err="1"/>
              <a:t>action.yml</a:t>
            </a:r>
            <a:r>
              <a:rPr lang="en-US" dirty="0"/>
              <a:t>).</a:t>
            </a:r>
          </a:p>
          <a:p>
            <a:pPr marL="171450" indent="-171450">
              <a:buFont typeface="Arial" panose="020B0604020202020204" pitchFamily="34" charset="0"/>
              <a:buChar char="•"/>
            </a:pPr>
            <a:r>
              <a:rPr lang="en-US" dirty="0"/>
              <a:t>Workflow templates stored in .</a:t>
            </a:r>
            <a:r>
              <a:rPr lang="en-US" dirty="0" err="1"/>
              <a:t>github</a:t>
            </a:r>
            <a:r>
              <a:rPr lang="en-US" dirty="0"/>
              <a:t>/workflow-templates for organization-wide reuse.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19459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Reusable workflows are GitHub Action workflows created in one repository that can be referenced and run from multiple other repositories. Instead of duplicating similar CI/CD logic across different projects, reusable workflows enable you to centralize this logic, ensuring consistency and reducing maintenance.</a:t>
            </a:r>
          </a:p>
          <a:p>
            <a:pPr marL="0" lvl="0" indent="0">
              <a:buFont typeface="+mj-lt"/>
              <a:buNone/>
            </a:pPr>
            <a:endParaRPr lang="en-US" b="0" i="0" dirty="0">
              <a:solidFill>
                <a:srgbClr val="161616"/>
              </a:solidFill>
              <a:effectLst/>
              <a:latin typeface="Segoe UI" panose="020B0502040204020203" pitchFamily="34" charset="0"/>
            </a:endParaRPr>
          </a:p>
          <a:p>
            <a:r>
              <a:rPr lang="en-US" dirty="0"/>
              <a:t>Reusable workflows are defined in YAML files within the .</a:t>
            </a:r>
            <a:r>
              <a:rPr lang="en-US" dirty="0" err="1"/>
              <a:t>github</a:t>
            </a:r>
            <a:r>
              <a:rPr lang="en-US" dirty="0"/>
              <a:t>/workflows/ directory of a repository and utilize the special </a:t>
            </a:r>
            <a:r>
              <a:rPr lang="en-US" dirty="0" err="1"/>
              <a:t>workflow_call</a:t>
            </a:r>
            <a:r>
              <a:rPr lang="en-US" dirty="0"/>
              <a:t> event.</a:t>
            </a:r>
          </a:p>
          <a:p>
            <a:endParaRPr lang="en-US" b="1" dirty="0"/>
          </a:p>
          <a:p>
            <a:r>
              <a:rPr lang="en-US" b="1" dirty="0"/>
              <a:t>Example:</a:t>
            </a:r>
            <a:r>
              <a:rPr lang="en-US" dirty="0"/>
              <a:t> Standardized Continuous Integration Workflow (ci-</a:t>
            </a:r>
            <a:r>
              <a:rPr lang="en-US" dirty="0" err="1"/>
              <a:t>pipeline.yml</a:t>
            </a:r>
            <a:r>
              <a:rPr lang="en-US" dirty="0"/>
              <a:t>)</a:t>
            </a:r>
          </a:p>
          <a:p>
            <a:pPr marL="0" lvl="0" indent="0">
              <a:buFont typeface="+mj-lt"/>
              <a:buNone/>
            </a:pPr>
            <a:endParaRPr lang="en-US" b="0" i="0" dirty="0">
              <a:solidFill>
                <a:srgbClr val="161616"/>
              </a:solidFill>
              <a:effectLst/>
              <a:latin typeface="Segoe UI" panose="020B0502040204020203" pitchFamily="34" charset="0"/>
            </a:endParaRPr>
          </a:p>
          <a:p>
            <a:pPr marL="0" lvl="0" indent="0">
              <a:buFont typeface="+mj-lt"/>
              <a:buNone/>
            </a:pPr>
            <a:r>
              <a:rPr lang="en-US" dirty="0"/>
              <a:t>This YAML file might look familiar—it’s essentially your standard CI pipeline. </a:t>
            </a:r>
          </a:p>
          <a:p>
            <a:pPr marL="171450" lvl="0" indent="-171450">
              <a:buFont typeface="Arial" panose="020B0604020202020204" pitchFamily="34" charset="0"/>
              <a:buChar char="•"/>
            </a:pPr>
            <a:r>
              <a:rPr lang="en-US" dirty="0"/>
              <a:t>Notice the </a:t>
            </a:r>
            <a:r>
              <a:rPr lang="en-US" dirty="0" err="1"/>
              <a:t>workflow_call</a:t>
            </a:r>
            <a:r>
              <a:rPr lang="en-US" dirty="0"/>
              <a:t> trigger at the top? </a:t>
            </a:r>
          </a:p>
          <a:p>
            <a:pPr marL="171450" lvl="0" indent="-171450">
              <a:buFont typeface="Arial" panose="020B0604020202020204" pitchFamily="34" charset="0"/>
              <a:buChar char="•"/>
            </a:pPr>
            <a:r>
              <a:rPr lang="en-US" dirty="0"/>
              <a:t>That’s the key—it allows this workflow to be invoked from another repository. </a:t>
            </a:r>
          </a:p>
          <a:p>
            <a:pPr marL="0" lvl="0" indent="0">
              <a:buFont typeface="+mj-lt"/>
              <a:buNone/>
            </a:pPr>
            <a:endParaRPr lang="en-US" dirty="0"/>
          </a:p>
          <a:p>
            <a:pPr marL="0" lvl="0" indent="0">
              <a:buFont typeface="+mj-lt"/>
              <a:buNone/>
            </a:pPr>
            <a:r>
              <a:rPr lang="en-US" dirty="0"/>
              <a:t>Additionally, you can define inputs and secrets, like node-version and </a:t>
            </a:r>
            <a:r>
              <a:rPr lang="en-US" dirty="0" err="1"/>
              <a:t>npm</a:t>
            </a:r>
            <a:r>
              <a:rPr lang="en-US" dirty="0"/>
              <a:t>-token, which make your workflow adaptable to different projects or environments.</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3958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Title: </a:t>
            </a:r>
            <a:r>
              <a:rPr lang="en-US" dirty="0">
                <a:latin typeface="Quattrocento Sans" panose="020B0502050000020003" pitchFamily="34" charset="0"/>
              </a:rPr>
              <a:t>Module 7: </a:t>
            </a:r>
            <a:r>
              <a:rPr lang="en-US" b="0" i="0" dirty="0">
                <a:solidFill>
                  <a:srgbClr val="161616"/>
                </a:solidFill>
                <a:effectLst/>
                <a:highlight>
                  <a:srgbClr val="FFFFFF"/>
                </a:highlight>
                <a:latin typeface="Segoe UI" panose="020B0502040204020203" pitchFamily="34" charset="0"/>
              </a:rPr>
              <a:t>Manage GitHub Actions in the enterprise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Learning Objectives:</a:t>
            </a:r>
          </a:p>
          <a:p>
            <a:pPr marL="0" indent="0" algn="l">
              <a:buFont typeface="+mj-lt"/>
              <a:buNone/>
            </a:pPr>
            <a:r>
              <a:rPr lang="en-US" dirty="0"/>
              <a:t>By the end of this unit, you'll be able to:</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Identify the different tools you can use at enterprise and organization levels to manage your actions and workflows.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Evaluate what the appropriate runners are for your enterprise instance.</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Discover the different configurations available for self-hosted runners and customize them according to your enterprise use case.</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Understand what encrypted secrets are and how to use them in your actions and workflows.</a:t>
            </a:r>
          </a:p>
          <a:p>
            <a:pPr marL="0" indent="0" algn="l">
              <a:buFont typeface="+mj-lt"/>
              <a:buNone/>
            </a:pPr>
            <a:r>
              <a:rPr lang="en-US" b="1" dirty="0"/>
              <a:t>Module Units</a:t>
            </a:r>
          </a:p>
          <a:p>
            <a:pPr marL="171450" indent="-171450" algn="l">
              <a:buFont typeface="Arial" panose="020B0604020202020204" pitchFamily="34" charset="0"/>
              <a:buChar char="•"/>
            </a:pPr>
            <a:r>
              <a:rPr lang="en-US" b="0" i="0" u="sng" dirty="0">
                <a:solidFill>
                  <a:srgbClr val="161616"/>
                </a:solidFill>
                <a:effectLst/>
                <a:highlight>
                  <a:srgbClr val="FFFFFF"/>
                </a:highlight>
                <a:latin typeface="Segoe UI" panose="020B0502040204020203" pitchFamily="34" charset="0"/>
                <a:hlinkClick r:id="rId3"/>
              </a:rPr>
              <a:t>Introduction</a:t>
            </a:r>
            <a:r>
              <a:rPr lang="en-US" b="0" i="0" dirty="0">
                <a:solidFill>
                  <a:srgbClr val="161616"/>
                </a:solidFill>
                <a:effectLst/>
                <a:highlight>
                  <a:srgbClr val="FFFFFF"/>
                </a:highlight>
                <a:latin typeface="Segoe UI" panose="020B0502040204020203" pitchFamily="34" charset="0"/>
              </a:rPr>
              <a:t>2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4"/>
              </a:rPr>
              <a:t>Understanding GitHub enterprise models</a:t>
            </a:r>
            <a:r>
              <a:rPr lang="en-US" b="0" i="0" dirty="0">
                <a:solidFill>
                  <a:srgbClr val="161616"/>
                </a:solidFill>
                <a:effectLst/>
                <a:highlight>
                  <a:srgbClr val="FFFFFF"/>
                </a:highlight>
                <a:latin typeface="Segoe UI" panose="020B0502040204020203" pitchFamily="34" charset="0"/>
              </a:rPr>
              <a:t>8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5"/>
              </a:rPr>
              <a:t>Manage actions and workflows</a:t>
            </a:r>
            <a:r>
              <a:rPr lang="en-US" b="0" i="0" dirty="0">
                <a:solidFill>
                  <a:srgbClr val="161616"/>
                </a:solidFill>
                <a:effectLst/>
                <a:highlight>
                  <a:srgbClr val="FFFFFF"/>
                </a:highlight>
                <a:latin typeface="Segoe UI" panose="020B0502040204020203" pitchFamily="34" charset="0"/>
              </a:rPr>
              <a:t>8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6"/>
              </a:rPr>
              <a:t>Control access and usage of actions in your enterprise</a:t>
            </a:r>
            <a:r>
              <a:rPr lang="en-US" b="0" i="0" dirty="0">
                <a:solidFill>
                  <a:srgbClr val="161616"/>
                </a:solidFill>
                <a:effectLst/>
                <a:highlight>
                  <a:srgbClr val="FFFFFF"/>
                </a:highlight>
                <a:latin typeface="Segoe UI" panose="020B0502040204020203" pitchFamily="34" charset="0"/>
              </a:rPr>
              <a:t>8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7"/>
              </a:rPr>
              <a:t>Managing and leveraging reusable components in GitHub Actions</a:t>
            </a:r>
            <a:r>
              <a:rPr lang="en-US" b="0" i="0" dirty="0">
                <a:solidFill>
                  <a:srgbClr val="161616"/>
                </a:solidFill>
                <a:effectLst/>
                <a:highlight>
                  <a:srgbClr val="FFFFFF"/>
                </a:highlight>
                <a:latin typeface="Segoe UI" panose="020B0502040204020203" pitchFamily="34" charset="0"/>
              </a:rPr>
              <a:t>9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8"/>
              </a:rPr>
              <a:t>Manage runners</a:t>
            </a:r>
            <a:r>
              <a:rPr lang="en-US" b="0" i="0" dirty="0">
                <a:solidFill>
                  <a:srgbClr val="161616"/>
                </a:solidFill>
                <a:effectLst/>
                <a:highlight>
                  <a:srgbClr val="FFFFFF"/>
                </a:highlight>
                <a:latin typeface="Segoe UI" panose="020B0502040204020203" pitchFamily="34" charset="0"/>
              </a:rPr>
              <a:t>8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9"/>
              </a:rPr>
              <a:t>Configure self-hosted runners for enterprise use</a:t>
            </a:r>
            <a:r>
              <a:rPr lang="en-US" b="0" i="0" dirty="0">
                <a:solidFill>
                  <a:srgbClr val="161616"/>
                </a:solidFill>
                <a:effectLst/>
                <a:highlight>
                  <a:srgbClr val="FFFFFF"/>
                </a:highlight>
                <a:latin typeface="Segoe UI" panose="020B0502040204020203" pitchFamily="34" charset="0"/>
              </a:rPr>
              <a:t>9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10"/>
              </a:rPr>
              <a:t>Manage encrypted secrets</a:t>
            </a:r>
            <a:r>
              <a:rPr lang="en-US" b="0" i="0" dirty="0">
                <a:solidFill>
                  <a:srgbClr val="161616"/>
                </a:solidFill>
                <a:effectLst/>
                <a:highlight>
                  <a:srgbClr val="FFFFFF"/>
                </a:highlight>
                <a:latin typeface="Segoe UI" panose="020B0502040204020203" pitchFamily="34" charset="0"/>
              </a:rPr>
              <a:t>4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11"/>
              </a:rPr>
              <a:t>Exercise - Use a repository secret in a GitHub Actions workflow</a:t>
            </a:r>
            <a:r>
              <a:rPr lang="en-US" b="0" i="0" dirty="0">
                <a:solidFill>
                  <a:srgbClr val="161616"/>
                </a:solidFill>
                <a:effectLst/>
                <a:highlight>
                  <a:srgbClr val="FFFFFF"/>
                </a:highlight>
                <a:latin typeface="Segoe UI" panose="020B0502040204020203" pitchFamily="34" charset="0"/>
              </a:rPr>
              <a:t>10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12"/>
              </a:rPr>
              <a:t>Module assessment</a:t>
            </a:r>
            <a:r>
              <a:rPr lang="en-US" b="0" i="0" dirty="0">
                <a:solidFill>
                  <a:srgbClr val="161616"/>
                </a:solidFill>
                <a:effectLst/>
                <a:highlight>
                  <a:srgbClr val="FFFFFF"/>
                </a:highlight>
                <a:latin typeface="Segoe UI" panose="020B0502040204020203" pitchFamily="34" charset="0"/>
              </a:rPr>
              <a:t>3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13"/>
              </a:rPr>
              <a:t>Summary</a:t>
            </a:r>
            <a:r>
              <a:rPr lang="en-US" b="0" i="0" dirty="0">
                <a:solidFill>
                  <a:srgbClr val="161616"/>
                </a:solidFill>
                <a:effectLst/>
                <a:highlight>
                  <a:srgbClr val="FFFFFF"/>
                </a:highlight>
                <a:latin typeface="Segoe UI" panose="020B0502040204020203" pitchFamily="34" charset="0"/>
              </a:rPr>
              <a:t>2 min</a:t>
            </a:r>
          </a:p>
          <a:p>
            <a:br>
              <a:rPr lang="en-US" dirty="0"/>
            </a:b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Once you've defined your reusable workflow, referencing it is straightforward:</a:t>
            </a:r>
          </a:p>
          <a:p>
            <a:endParaRPr lang="en-US" b="1" dirty="0"/>
          </a:p>
          <a:p>
            <a:r>
              <a:rPr lang="en-US" b="1" dirty="0"/>
              <a:t>Example:</a:t>
            </a:r>
            <a:r>
              <a:rPr lang="en-US" dirty="0"/>
              <a:t> Calling the Reusable Workflow from a Different Repository</a:t>
            </a:r>
          </a:p>
          <a:p>
            <a:pPr marL="0" lvl="0" indent="0">
              <a:buFont typeface="+mj-lt"/>
              <a:buNone/>
            </a:pPr>
            <a:endParaRPr lang="en-US" dirty="0"/>
          </a:p>
          <a:p>
            <a:pPr marL="0" lvl="0" indent="0">
              <a:buFont typeface="+mj-lt"/>
              <a:buNone/>
            </a:pPr>
            <a:r>
              <a:rPr lang="en-US" dirty="0"/>
              <a:t>Here’s how easy it is to call our previously defined workflow. </a:t>
            </a:r>
          </a:p>
          <a:p>
            <a:pPr marL="171450" lvl="0" indent="-171450">
              <a:buFont typeface="Arial" panose="020B0604020202020204" pitchFamily="34" charset="0"/>
              <a:buChar char="•"/>
            </a:pPr>
            <a:r>
              <a:rPr lang="en-US" dirty="0"/>
              <a:t>With just a few lines, you specify the workflow’s path and version. </a:t>
            </a:r>
          </a:p>
          <a:p>
            <a:pPr marL="171450" lvl="0" indent="-171450">
              <a:buFont typeface="Arial" panose="020B0604020202020204" pitchFamily="34" charset="0"/>
              <a:buChar char="•"/>
            </a:pPr>
            <a:r>
              <a:rPr lang="en-US" dirty="0"/>
              <a:t>You pass any required inputs and secrets, and you're all set. </a:t>
            </a:r>
          </a:p>
          <a:p>
            <a:pPr marL="0" lvl="0" indent="0">
              <a:buFont typeface="+mj-lt"/>
              <a:buNone/>
            </a:pPr>
            <a:endParaRPr lang="en-US" dirty="0"/>
          </a:p>
          <a:p>
            <a:pPr marL="0" lvl="0" indent="0">
              <a:buFont typeface="+mj-lt"/>
              <a:buNone/>
            </a:pPr>
            <a:r>
              <a:rPr lang="en-US" dirty="0"/>
              <a:t>It's clean, it’s simple, and best of all, it's consistent.</a:t>
            </a:r>
          </a:p>
          <a:p>
            <a:pPr marL="0" lvl="0" indent="0">
              <a:buFont typeface="+mj-lt"/>
              <a:buNone/>
            </a:pPr>
            <a:endParaRPr lang="en-US" b="0" i="0" dirty="0">
              <a:solidFill>
                <a:srgbClr val="161616"/>
              </a:solidFill>
              <a:effectLst/>
              <a:latin typeface="Segoe UI" panose="020B0502040204020203" pitchFamily="34" charset="0"/>
            </a:endParaRPr>
          </a:p>
          <a:p>
            <a:r>
              <a:rPr lang="en-US" dirty="0"/>
              <a:t>Reusable workflows offer significant advantages:</a:t>
            </a:r>
          </a:p>
          <a:p>
            <a:pPr marL="171450" indent="-171450">
              <a:buFont typeface="Arial" panose="020B0604020202020204" pitchFamily="34" charset="0"/>
              <a:buChar char="•"/>
            </a:pPr>
            <a:r>
              <a:rPr lang="en-US" b="1" dirty="0"/>
              <a:t>Consistency:</a:t>
            </a:r>
            <a:r>
              <a:rPr lang="en-US" dirty="0"/>
              <a:t> All repositories adhere to the same CI/CD standards, making it easier to manage compliance and standardization.</a:t>
            </a:r>
          </a:p>
          <a:p>
            <a:pPr marL="171450" indent="-171450">
              <a:buFont typeface="Arial" panose="020B0604020202020204" pitchFamily="34" charset="0"/>
              <a:buChar char="•"/>
            </a:pPr>
            <a:r>
              <a:rPr lang="en-US" b="1" dirty="0"/>
              <a:t>Reduced Redundancy:</a:t>
            </a:r>
            <a:r>
              <a:rPr lang="en-US" dirty="0"/>
              <a:t> Centralized workflows eliminate duplication, making your automation DRY—“Don’t Repeat Yourself.”</a:t>
            </a:r>
          </a:p>
          <a:p>
            <a:pPr marL="171450" indent="-171450">
              <a:buFont typeface="Arial" panose="020B0604020202020204" pitchFamily="34" charset="0"/>
              <a:buChar char="•"/>
            </a:pPr>
            <a:r>
              <a:rPr lang="en-US" b="1" dirty="0"/>
              <a:t>Easier Maintenance:</a:t>
            </a:r>
            <a:r>
              <a:rPr lang="en-US" dirty="0"/>
              <a:t> Update logic once, and changes immediately apply everywhere the workflow is referenced, reducing maintenance overhead.</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Reusable workflows represent a powerful pattern for achieving scalable, maintainable, and efficient automation.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As we move forward, keep in mind the possibilities they open for your teams to streamline and standardize your DevOps practices.</a:t>
            </a:r>
          </a:p>
          <a:p>
            <a:pPr marL="0" lvl="0" indent="0">
              <a:buFont typeface="+mj-lt"/>
              <a:buNone/>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56260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In the previous section, we explored reusable workflows—now let's shift focus to reusable actions. </a:t>
            </a:r>
          </a:p>
          <a:p>
            <a:pPr marL="171450" lvl="0" indent="-171450">
              <a:buFont typeface="Arial" panose="020B0604020202020204" pitchFamily="34" charset="0"/>
              <a:buChar char="•"/>
            </a:pPr>
            <a:r>
              <a:rPr lang="en-US" dirty="0"/>
              <a:t>Think of actions as the building blocks of your workflows. </a:t>
            </a:r>
          </a:p>
          <a:p>
            <a:pPr marL="171450" lvl="0" indent="-171450">
              <a:buFont typeface="Arial" panose="020B0604020202020204" pitchFamily="34" charset="0"/>
              <a:buChar char="•"/>
            </a:pPr>
            <a:r>
              <a:rPr lang="en-US" dirty="0"/>
              <a:t>They let you encapsulate common tasks into small, manageable, and reusable units, making your workflow files cleaner and easier to maintain.</a:t>
            </a:r>
          </a:p>
          <a:p>
            <a:pPr marL="171450" lvl="0" indent="-171450">
              <a:buFont typeface="Arial" panose="020B0604020202020204" pitchFamily="34" charset="0"/>
              <a:buChar char="•"/>
            </a:pPr>
            <a:r>
              <a:rPr lang="en-US" dirty="0"/>
              <a:t>Reusable Actions are modular components in GitHub Actions that help organizations streamline and standardize automation tasks across multiple workflows. </a:t>
            </a:r>
          </a:p>
          <a:p>
            <a:pPr marL="171450" lvl="0" indent="-171450">
              <a:buFont typeface="Arial" panose="020B0604020202020204" pitchFamily="34" charset="0"/>
              <a:buChar char="•"/>
            </a:pPr>
            <a:endParaRPr lang="en-US" dirty="0"/>
          </a:p>
          <a:p>
            <a:r>
              <a:rPr lang="en-US" dirty="0"/>
              <a:t>Reusable actions are defined in dedicated repositories with an </a:t>
            </a:r>
            <a:r>
              <a:rPr lang="en-US" dirty="0" err="1"/>
              <a:t>action.yml</a:t>
            </a:r>
            <a:r>
              <a:rPr lang="en-US" dirty="0"/>
              <a:t> file, which specifies their behavior, inputs, and execution instructions.</a:t>
            </a:r>
          </a:p>
          <a:p>
            <a:endParaRPr lang="en-US" b="1" dirty="0"/>
          </a:p>
          <a:p>
            <a:r>
              <a:rPr lang="en-US" b="1" dirty="0"/>
              <a:t>Example: Custom Setup Environment Action</a:t>
            </a:r>
            <a:endParaRPr lang="en-US" dirty="0"/>
          </a:p>
          <a:p>
            <a:pPr marL="0" lvl="0" indent="0">
              <a:buFont typeface="+mj-lt"/>
              <a:buNone/>
            </a:pPr>
            <a:r>
              <a:rPr lang="en-US" dirty="0"/>
              <a:t>Here, you see a simple but powerful reusable action. </a:t>
            </a:r>
          </a:p>
          <a:p>
            <a:pPr marL="0" lvl="0" indent="0">
              <a:buFont typeface="+mj-lt"/>
              <a:buNone/>
            </a:pPr>
            <a:r>
              <a:rPr lang="en-US" dirty="0"/>
              <a:t>Notice the </a:t>
            </a:r>
            <a:r>
              <a:rPr lang="en-US" dirty="0" err="1"/>
              <a:t>action.yml</a:t>
            </a:r>
            <a:r>
              <a:rPr lang="en-US" dirty="0"/>
              <a:t> file clearly defines inputs like the Node.js version and optionally a registry URL. </a:t>
            </a:r>
          </a:p>
          <a:p>
            <a:pPr marL="171450" lvl="0" indent="-171450">
              <a:buFont typeface="Arial" panose="020B0604020202020204" pitchFamily="34" charset="0"/>
              <a:buChar char="•"/>
            </a:pPr>
            <a:r>
              <a:rPr lang="en-US" dirty="0"/>
              <a:t>This approach makes the action flexible and customizable depending on your project's specific requirements. </a:t>
            </a:r>
          </a:p>
          <a:p>
            <a:pPr marL="171450" lvl="0" indent="-171450">
              <a:buFont typeface="Arial" panose="020B0604020202020204" pitchFamily="34" charset="0"/>
              <a:buChar char="•"/>
            </a:pPr>
            <a:r>
              <a:rPr lang="en-US" dirty="0"/>
              <a:t>The actual logic for this action resides in the file specified under main, typically a JavaScript file</a:t>
            </a:r>
          </a:p>
          <a:p>
            <a:pPr marL="171450" lvl="0" indent="-171450">
              <a:buFont typeface="Arial" panose="020B0604020202020204" pitchFamily="34" charset="0"/>
              <a:buChar char="•"/>
            </a:pPr>
            <a:endParaRPr lang="en-US" dirty="0"/>
          </a:p>
          <a:p>
            <a:r>
              <a:rPr lang="en-US" dirty="0"/>
              <a:t>Instead of repeatedly writing the same setup steps in each workflow, use the custom reusable action by referencing it with the uses keyword.</a:t>
            </a:r>
          </a:p>
          <a:p>
            <a:r>
              <a:rPr lang="en-US" b="1" dirty="0"/>
              <a:t>Example Workflow Integration:</a:t>
            </a:r>
          </a:p>
          <a:p>
            <a:pPr marL="171450" indent="-171450">
              <a:buFont typeface="Arial" panose="020B0604020202020204" pitchFamily="34" charset="0"/>
              <a:buChar char="•"/>
            </a:pPr>
            <a:r>
              <a:rPr lang="en-US" dirty="0"/>
              <a:t>In this example, rather than manually defining each step, we call our setup-env action from the organization's actions repository. </a:t>
            </a:r>
          </a:p>
          <a:p>
            <a:pPr marL="171450" indent="-171450">
              <a:buFont typeface="Arial" panose="020B0604020202020204" pitchFamily="34" charset="0"/>
              <a:buChar char="•"/>
            </a:pPr>
            <a:r>
              <a:rPr lang="en-US" dirty="0"/>
              <a:t>This action sets up Node.js and installs dependencies, streamlining our workflow and enhancing readability.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benefits of reusable actions are substantial.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By using them, you significantly reduce code duplication, simplify your workflow definitions, and centralize maintenance efforts.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Imagine updating one action instead of dozens of workflows when making improvements—this centralized approach saves you time and resources.</a:t>
            </a:r>
          </a:p>
          <a:p>
            <a:pPr marL="171450" indent="-171450">
              <a:buFont typeface="Arial" panose="020B0604020202020204" pitchFamily="34" charset="0"/>
              <a:buChar char="•"/>
            </a:pPr>
            <a:endParaRPr lang="en-US" dirty="0"/>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1124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focusing on </a:t>
            </a:r>
            <a:r>
              <a:rPr lang="en-US" b="1" dirty="0"/>
              <a:t>workflow templates</a:t>
            </a:r>
            <a:r>
              <a:rPr lang="en-US" dirty="0"/>
              <a:t>, which are GitHub’s native way to provide </a:t>
            </a:r>
            <a:r>
              <a:rPr lang="en-US" b="1" dirty="0"/>
              <a:t>reusable CI/CD blueprints</a:t>
            </a:r>
            <a:r>
              <a:rPr lang="en-US" dirty="0"/>
              <a:t> across your entire organization. You build a template by defining a standard workflow YAML file alongside a small .</a:t>
            </a:r>
            <a:r>
              <a:rPr lang="en-US" dirty="0" err="1"/>
              <a:t>properties.json</a:t>
            </a:r>
            <a:r>
              <a:rPr lang="en-US" dirty="0"/>
              <a:t> metadata file. Then you store those under a </a:t>
            </a:r>
            <a:r>
              <a:rPr lang="en-US" b="1" dirty="0"/>
              <a:t>workflow-templates/</a:t>
            </a:r>
            <a:r>
              <a:rPr lang="en-US" dirty="0"/>
              <a:t> directory in a public .</a:t>
            </a:r>
            <a:r>
              <a:rPr lang="en-US" dirty="0" err="1"/>
              <a:t>github</a:t>
            </a:r>
            <a:r>
              <a:rPr lang="en-US" dirty="0"/>
              <a:t> repository—this makes the template discoverable in the </a:t>
            </a:r>
            <a:r>
              <a:rPr lang="en-US" b="1" dirty="0"/>
              <a:t>Actions → New workflow</a:t>
            </a:r>
            <a:r>
              <a:rPr lang="en-US" dirty="0"/>
              <a:t> experience for any repo in your org.</a:t>
            </a:r>
          </a:p>
          <a:p>
            <a:endParaRPr lang="en-US" dirty="0"/>
          </a:p>
          <a:p>
            <a:r>
              <a:rPr lang="en-US" dirty="0"/>
              <a:t>By providing these out‑of‑the‑box templates, you ensure every team starts with the same best practices: standardized job names, uniform build and test steps, and consistent environment configurations. This not only </a:t>
            </a:r>
            <a:r>
              <a:rPr lang="en-US" b="1" dirty="0"/>
              <a:t>accelerates onboarding</a:t>
            </a:r>
            <a:r>
              <a:rPr lang="en-US" dirty="0"/>
              <a:t>—new projects can spin up CI in minutes instead of hours—but also </a:t>
            </a:r>
            <a:r>
              <a:rPr lang="en-US" b="1" dirty="0"/>
              <a:t>maintains a predictable, auditable CI/CD process</a:t>
            </a:r>
            <a:r>
              <a:rPr lang="en-US" dirty="0"/>
              <a:t> across hundreds of repositories.</a:t>
            </a:r>
          </a:p>
          <a:p>
            <a:endParaRPr lang="en-US" dirty="0"/>
          </a:p>
          <a:p>
            <a:r>
              <a:rPr lang="en-US" dirty="0"/>
              <a:t>In short, workflow templates let your enterprise enforce policies and coding standards through automation: you define it once, and every repository benefits. As your teams scale, you’ll spend less time fixing broken pipelines and more time shipping features with confidence.</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53667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First, let's discuss what access control means for GitHub Actions. It's all about determining:</a:t>
            </a:r>
          </a:p>
          <a:p>
            <a:pPr marL="171450" indent="-171450">
              <a:buFont typeface="Arial" panose="020B0604020202020204" pitchFamily="34" charset="0"/>
              <a:buChar char="•"/>
            </a:pPr>
            <a:r>
              <a:rPr lang="en-US" b="1" dirty="0"/>
              <a:t>Who</a:t>
            </a:r>
            <a:r>
              <a:rPr lang="en-US" dirty="0"/>
              <a:t> can execute workflows.</a:t>
            </a:r>
          </a:p>
          <a:p>
            <a:pPr marL="171450" indent="-171450">
              <a:buFont typeface="Arial" panose="020B0604020202020204" pitchFamily="34" charset="0"/>
              <a:buChar char="•"/>
            </a:pPr>
            <a:r>
              <a:rPr lang="en-US" b="1" dirty="0"/>
              <a:t>Which actions</a:t>
            </a:r>
            <a:r>
              <a:rPr lang="en-US" dirty="0"/>
              <a:t> are allowed within your organization.</a:t>
            </a:r>
          </a:p>
          <a:p>
            <a:pPr marL="171450" indent="-171450">
              <a:buFont typeface="Arial" panose="020B0604020202020204" pitchFamily="34" charset="0"/>
              <a:buChar char="•"/>
            </a:pPr>
            <a:r>
              <a:rPr lang="en-US" b="1" dirty="0"/>
              <a:t>How</a:t>
            </a:r>
            <a:r>
              <a:rPr lang="en-US" dirty="0"/>
              <a:t> self-hosted runners securely run workflows.</a:t>
            </a:r>
          </a:p>
          <a:p>
            <a:pPr marL="171450" indent="-171450">
              <a:buFont typeface="Arial" panose="020B0604020202020204" pitchFamily="34" charset="0"/>
              <a:buChar char="•"/>
            </a:pPr>
            <a:r>
              <a:rPr lang="en-US" b="1" dirty="0"/>
              <a:t>Who</a:t>
            </a:r>
            <a:r>
              <a:rPr lang="en-US" dirty="0"/>
              <a:t> can modify or update shared actions.</a:t>
            </a:r>
          </a:p>
          <a:p>
            <a:endParaRPr lang="en-US" b="1" dirty="0"/>
          </a:p>
          <a:p>
            <a:r>
              <a:rPr lang="en-US" b="1" dirty="0"/>
              <a:t>Organization-Wide Policies for Actions</a:t>
            </a:r>
          </a:p>
          <a:p>
            <a:r>
              <a:rPr lang="en-US" dirty="0"/>
              <a:t>GitHub Enterprise allows setting policies across your entire organization. This centralized approach helps standardize how actions are used across repositories, simplifying management and enhancing security. For example, you can restrict third-party actions or enforce standardized workflows organization-wide.</a:t>
            </a:r>
          </a:p>
          <a:p>
            <a:endParaRPr lang="en-US" b="1" dirty="0"/>
          </a:p>
          <a:p>
            <a:r>
              <a:rPr lang="en-US" b="1" dirty="0"/>
              <a:t>Repository-Level Permissions</a:t>
            </a:r>
          </a:p>
          <a:p>
            <a:r>
              <a:rPr lang="en-US" dirty="0"/>
              <a:t>Beyond organization-level settings, GitHub provides repository-specific permissions. These permissions enable you to manage precisely who can create, edit, or execute workflows in each repository.</a:t>
            </a:r>
          </a:p>
          <a:p>
            <a:endParaRPr lang="en-US" dirty="0"/>
          </a:p>
          <a:p>
            <a:r>
              <a:rPr lang="en-US" dirty="0"/>
              <a:t>Here's how permissions break down:</a:t>
            </a:r>
          </a:p>
          <a:p>
            <a:pPr marL="171450" indent="-171450">
              <a:buFont typeface="Arial" panose="020B0604020202020204" pitchFamily="34" charset="0"/>
              <a:buChar char="•"/>
            </a:pPr>
            <a:r>
              <a:rPr lang="en-US" b="1" dirty="0"/>
              <a:t>Read:</a:t>
            </a:r>
            <a:r>
              <a:rPr lang="en-US" dirty="0"/>
              <a:t> Users can view workflows but cannot trigger or edit them.</a:t>
            </a:r>
          </a:p>
          <a:p>
            <a:pPr marL="171450" indent="-171450">
              <a:buFont typeface="Arial" panose="020B0604020202020204" pitchFamily="34" charset="0"/>
              <a:buChar char="•"/>
            </a:pPr>
            <a:r>
              <a:rPr lang="en-US" b="1" dirty="0"/>
              <a:t>Write:</a:t>
            </a:r>
            <a:r>
              <a:rPr lang="en-US" dirty="0"/>
              <a:t> Users can edit existing workflows but not create new ones.</a:t>
            </a:r>
          </a:p>
          <a:p>
            <a:pPr marL="171450" indent="-171450">
              <a:buFont typeface="Arial" panose="020B0604020202020204" pitchFamily="34" charset="0"/>
              <a:buChar char="•"/>
            </a:pPr>
            <a:r>
              <a:rPr lang="en-US" b="1" dirty="0"/>
              <a:t>Admin:</a:t>
            </a:r>
            <a:r>
              <a:rPr lang="en-US" dirty="0"/>
              <a:t> Users can create, modify, and manage workflow permissions entirely.</a:t>
            </a:r>
          </a:p>
          <a:p>
            <a:endParaRPr lang="en-US" dirty="0"/>
          </a:p>
          <a:p>
            <a:r>
              <a:rPr lang="en-US" dirty="0"/>
              <a:t>For security, it's advisable to set permissions to "Read" by default, only granting higher permissions when explicitly necessary.</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56656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First, let's discuss what access control means for GitHub Actions. It's all about determining:</a:t>
            </a:r>
          </a:p>
          <a:p>
            <a:pPr marL="171450" indent="-171450">
              <a:buFont typeface="Arial" panose="020B0604020202020204" pitchFamily="34" charset="0"/>
              <a:buChar char="•"/>
            </a:pPr>
            <a:r>
              <a:rPr lang="en-US" b="1" dirty="0"/>
              <a:t>Who</a:t>
            </a:r>
            <a:r>
              <a:rPr lang="en-US" dirty="0"/>
              <a:t> can execute workflows.</a:t>
            </a:r>
          </a:p>
          <a:p>
            <a:pPr marL="171450" indent="-171450">
              <a:buFont typeface="Arial" panose="020B0604020202020204" pitchFamily="34" charset="0"/>
              <a:buChar char="•"/>
            </a:pPr>
            <a:r>
              <a:rPr lang="en-US" b="1" dirty="0"/>
              <a:t>Which actions</a:t>
            </a:r>
            <a:r>
              <a:rPr lang="en-US" dirty="0"/>
              <a:t> are allowed within your organization.</a:t>
            </a:r>
          </a:p>
          <a:p>
            <a:pPr marL="171450" indent="-171450">
              <a:buFont typeface="Arial" panose="020B0604020202020204" pitchFamily="34" charset="0"/>
              <a:buChar char="•"/>
            </a:pPr>
            <a:r>
              <a:rPr lang="en-US" b="1" dirty="0"/>
              <a:t>How</a:t>
            </a:r>
            <a:r>
              <a:rPr lang="en-US" dirty="0"/>
              <a:t> self-hosted runners securely run workflows.</a:t>
            </a:r>
          </a:p>
          <a:p>
            <a:pPr marL="171450" indent="-171450">
              <a:buFont typeface="Arial" panose="020B0604020202020204" pitchFamily="34" charset="0"/>
              <a:buChar char="•"/>
            </a:pPr>
            <a:r>
              <a:rPr lang="en-US" b="1" dirty="0"/>
              <a:t>Who</a:t>
            </a:r>
            <a:r>
              <a:rPr lang="en-US" dirty="0"/>
              <a:t> can modify or update shared actions.</a:t>
            </a:r>
          </a:p>
          <a:p>
            <a:endParaRPr lang="en-US" b="1" dirty="0"/>
          </a:p>
          <a:p>
            <a:r>
              <a:rPr lang="en-US" b="1" dirty="0"/>
              <a:t>Organization-Wide Policies for Actions</a:t>
            </a:r>
          </a:p>
          <a:p>
            <a:r>
              <a:rPr lang="en-US" dirty="0"/>
              <a:t>GitHub Enterprise allows setting policies across your entire organization. This centralized approach helps standardize how actions are used across repositories, simplifying management and enhancing security. For example, you can restrict third-party actions or enforce standardized workflows organization-wide.</a:t>
            </a:r>
          </a:p>
          <a:p>
            <a:endParaRPr lang="en-US" b="1" dirty="0"/>
          </a:p>
          <a:p>
            <a:r>
              <a:rPr lang="en-US" b="1" dirty="0"/>
              <a:t>Repository-Level Permissions</a:t>
            </a:r>
          </a:p>
          <a:p>
            <a:r>
              <a:rPr lang="en-US" dirty="0"/>
              <a:t>Beyond organization-level settings, GitHub provides repository-specific permissions. These permissions enable you to manage precisely who can create, edit, or execute workflows in each repository.</a:t>
            </a:r>
          </a:p>
          <a:p>
            <a:endParaRPr lang="en-US" dirty="0"/>
          </a:p>
          <a:p>
            <a:r>
              <a:rPr lang="en-US" dirty="0"/>
              <a:t>Here's how permissions break down:</a:t>
            </a:r>
          </a:p>
          <a:p>
            <a:pPr marL="171450" indent="-171450">
              <a:buFont typeface="Arial" panose="020B0604020202020204" pitchFamily="34" charset="0"/>
              <a:buChar char="•"/>
            </a:pPr>
            <a:r>
              <a:rPr lang="en-US" b="1" dirty="0"/>
              <a:t>Read:</a:t>
            </a:r>
            <a:r>
              <a:rPr lang="en-US" dirty="0"/>
              <a:t> Users can view workflows but cannot trigger or edit them.</a:t>
            </a:r>
          </a:p>
          <a:p>
            <a:pPr marL="171450" indent="-171450">
              <a:buFont typeface="Arial" panose="020B0604020202020204" pitchFamily="34" charset="0"/>
              <a:buChar char="•"/>
            </a:pPr>
            <a:r>
              <a:rPr lang="en-US" b="1" dirty="0"/>
              <a:t>Write:</a:t>
            </a:r>
            <a:r>
              <a:rPr lang="en-US" dirty="0"/>
              <a:t> Users can edit existing workflows but not create new ones.</a:t>
            </a:r>
          </a:p>
          <a:p>
            <a:pPr marL="171450" indent="-171450">
              <a:buFont typeface="Arial" panose="020B0604020202020204" pitchFamily="34" charset="0"/>
              <a:buChar char="•"/>
            </a:pPr>
            <a:r>
              <a:rPr lang="en-US" b="1" dirty="0"/>
              <a:t>Admin:</a:t>
            </a:r>
            <a:r>
              <a:rPr lang="en-US" dirty="0"/>
              <a:t> Users can create, modify, and manage workflow permissions entirely.</a:t>
            </a:r>
          </a:p>
          <a:p>
            <a:endParaRPr lang="en-US" dirty="0"/>
          </a:p>
          <a:p>
            <a:r>
              <a:rPr lang="en-US" dirty="0"/>
              <a:t>For security, it's advisable to set permissions to "Read" by default, only granting higher permissions when explicitly necessary.</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356656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For actions hosted internally by your organization, it’s crucial to restrict modifications to prevent unauthorized changes. Implement these safeguards:</a:t>
            </a:r>
          </a:p>
          <a:p>
            <a:pPr marL="171450" indent="-171450">
              <a:buFont typeface="Arial" panose="020B0604020202020204" pitchFamily="34" charset="0"/>
              <a:buChar char="•"/>
            </a:pPr>
            <a:r>
              <a:rPr lang="en-US" dirty="0"/>
              <a:t>Use </a:t>
            </a:r>
            <a:r>
              <a:rPr lang="en-US" b="1" dirty="0"/>
              <a:t>branch protection rules</a:t>
            </a:r>
            <a:r>
              <a:rPr lang="en-US" dirty="0"/>
              <a:t> to block direct changes.</a:t>
            </a:r>
          </a:p>
          <a:p>
            <a:pPr marL="171450" indent="-171450">
              <a:buFont typeface="Arial" panose="020B0604020202020204" pitchFamily="34" charset="0"/>
              <a:buChar char="•"/>
            </a:pPr>
            <a:r>
              <a:rPr lang="en-US" dirty="0"/>
              <a:t>Require </a:t>
            </a:r>
            <a:r>
              <a:rPr lang="en-US" b="1" dirty="0"/>
              <a:t>pull request approvals</a:t>
            </a:r>
            <a:r>
              <a:rPr lang="en-US" dirty="0"/>
              <a:t> from designated reviewers.</a:t>
            </a:r>
          </a:p>
          <a:p>
            <a:pPr marL="171450" indent="-171450">
              <a:buFont typeface="Arial" panose="020B0604020202020204" pitchFamily="34" charset="0"/>
              <a:buChar char="•"/>
            </a:pPr>
            <a:r>
              <a:rPr lang="en-US" dirty="0"/>
              <a:t>Restrict write access using </a:t>
            </a:r>
            <a:r>
              <a:rPr lang="en-US" b="1" dirty="0"/>
              <a:t>GitHub Teams</a:t>
            </a:r>
            <a:r>
              <a:rPr lang="en-US" dirty="0"/>
              <a:t> and role-based access control (</a:t>
            </a:r>
            <a:r>
              <a:rPr lang="en-US" b="1" dirty="0"/>
              <a:t>RBAC</a:t>
            </a:r>
            <a:r>
              <a:rPr lang="en-US" dirty="0"/>
              <a:t>).</a:t>
            </a:r>
          </a:p>
          <a:p>
            <a:endParaRPr lang="en-US" dirty="0"/>
          </a:p>
          <a:p>
            <a:r>
              <a:rPr lang="en-US" dirty="0"/>
              <a:t>This ensures every update to critical actions undergoes thorough review.</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72335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External or third-party actions can significantly expand capabilities, but they introduce security risks:</a:t>
            </a:r>
          </a:p>
          <a:p>
            <a:pPr marL="171450" indent="-171450">
              <a:buFont typeface="Arial" panose="020B0604020202020204" pitchFamily="34" charset="0"/>
              <a:buChar char="•"/>
            </a:pPr>
            <a:r>
              <a:rPr lang="en-US" b="1" dirty="0"/>
              <a:t>Malicious code execution:</a:t>
            </a:r>
            <a:r>
              <a:rPr lang="en-US" dirty="0"/>
              <a:t> Untrusted actions might introduce vulnerabilities.</a:t>
            </a:r>
          </a:p>
          <a:p>
            <a:pPr marL="171450" indent="-171450">
              <a:buFont typeface="Arial" panose="020B0604020202020204" pitchFamily="34" charset="0"/>
              <a:buChar char="•"/>
            </a:pPr>
            <a:r>
              <a:rPr lang="en-US" b="1" dirty="0"/>
              <a:t>Dependency tampering:</a:t>
            </a:r>
            <a:r>
              <a:rPr lang="en-US" dirty="0"/>
              <a:t> Attackers could exploit third-party dependencies.</a:t>
            </a:r>
          </a:p>
          <a:p>
            <a:pPr marL="171450" indent="-171450">
              <a:buFont typeface="Arial" panose="020B0604020202020204" pitchFamily="34" charset="0"/>
              <a:buChar char="•"/>
            </a:pPr>
            <a:r>
              <a:rPr lang="en-US" b="1" dirty="0"/>
              <a:t>Secrets exposure:</a:t>
            </a:r>
            <a:r>
              <a:rPr lang="en-US" dirty="0"/>
              <a:t> Third-party actions might unintentionally expose sensitive credentials.</a:t>
            </a:r>
          </a:p>
          <a:p>
            <a:endParaRPr lang="en-US" dirty="0"/>
          </a:p>
          <a:p>
            <a:r>
              <a:rPr lang="en-US" dirty="0"/>
              <a:t>To mitigate these risks, configure external action restrictions:</a:t>
            </a:r>
          </a:p>
          <a:p>
            <a:pPr marL="171450" indent="-171450">
              <a:buFont typeface="Arial" panose="020B0604020202020204" pitchFamily="34" charset="0"/>
              <a:buChar char="•"/>
            </a:pPr>
            <a:r>
              <a:rPr lang="en-US" dirty="0"/>
              <a:t>Allow </a:t>
            </a:r>
            <a:r>
              <a:rPr lang="en-US" b="1" dirty="0"/>
              <a:t>only GitHub-verified actions</a:t>
            </a:r>
            <a:r>
              <a:rPr lang="en-US" dirty="0"/>
              <a:t> (recommended).</a:t>
            </a:r>
          </a:p>
          <a:p>
            <a:pPr marL="171450" indent="-171450">
              <a:buFont typeface="Arial" panose="020B0604020202020204" pitchFamily="34" charset="0"/>
              <a:buChar char="•"/>
            </a:pPr>
            <a:r>
              <a:rPr lang="en-US" dirty="0"/>
              <a:t>Allow </a:t>
            </a:r>
            <a:r>
              <a:rPr lang="en-US" b="1" dirty="0"/>
              <a:t>specific trusted actions</a:t>
            </a:r>
            <a:r>
              <a:rPr lang="en-US" dirty="0"/>
              <a:t> by defining an </a:t>
            </a:r>
            <a:r>
              <a:rPr lang="en-US" dirty="0" err="1"/>
              <a:t>allowlist</a:t>
            </a:r>
            <a:r>
              <a:rPr lang="en-US" dirty="0"/>
              <a:t>.</a:t>
            </a:r>
          </a:p>
          <a:p>
            <a:pPr marL="171450" indent="-171450">
              <a:buFont typeface="Arial" panose="020B0604020202020204" pitchFamily="34" charset="0"/>
              <a:buChar char="•"/>
            </a:pPr>
            <a:r>
              <a:rPr lang="en-US" dirty="0"/>
              <a:t>Completely </a:t>
            </a:r>
            <a:r>
              <a:rPr lang="en-US" b="1" dirty="0"/>
              <a:t>block external actions</a:t>
            </a:r>
            <a:r>
              <a:rPr lang="en-US" dirty="0"/>
              <a:t> for maximum security.</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134141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dirty="0">
                <a:effectLst/>
                <a:latin typeface="Quattrocento Sans" panose="020B0502050000020003" pitchFamily="34" charset="0"/>
              </a:rPr>
              <a:t>Organizations that need specific third-party actions can </a:t>
            </a:r>
            <a:r>
              <a:rPr lang="en-US" sz="1200" b="1" i="0" dirty="0">
                <a:effectLst/>
                <a:latin typeface="Quattrocento Sans" panose="020B0502050000020003" pitchFamily="34" charset="0"/>
              </a:rPr>
              <a:t>create an allow list</a:t>
            </a:r>
            <a:r>
              <a:rPr lang="en-US" sz="1200" b="0" i="0" dirty="0">
                <a:effectLst/>
                <a:latin typeface="Quattrocento Sans" panose="020B0502050000020003" pitchFamily="34" charset="0"/>
              </a:rPr>
              <a:t> by specifying trusted repositories.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dirty="0">
              <a:effectLst/>
              <a:latin typeface="Quattrocento Sans" panose="020B05020500000200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dirty="0">
                <a:effectLst/>
                <a:latin typeface="Quattrocento Sans" panose="020B0502050000020003" pitchFamily="34" charset="0"/>
              </a:rPr>
              <a:t>Administrators can define this </a:t>
            </a:r>
            <a:r>
              <a:rPr lang="en-US" sz="1200" b="0" i="0" dirty="0" err="1">
                <a:effectLst/>
                <a:latin typeface="Quattrocento Sans" panose="020B0502050000020003" pitchFamily="34" charset="0"/>
              </a:rPr>
              <a:t>allowlist</a:t>
            </a:r>
            <a:r>
              <a:rPr lang="en-US" sz="1200" b="0" i="0" dirty="0">
                <a:effectLst/>
                <a:latin typeface="Quattrocento Sans" panose="020B0502050000020003" pitchFamily="34" charset="0"/>
              </a:rPr>
              <a:t> in </a:t>
            </a:r>
            <a:r>
              <a:rPr lang="en-US" sz="1200" b="1" i="0" dirty="0">
                <a:effectLst/>
                <a:latin typeface="Quattrocento Sans" panose="020B0502050000020003" pitchFamily="34" charset="0"/>
              </a:rPr>
              <a:t>Organization Settings → Actions → Policies</a:t>
            </a:r>
            <a:r>
              <a:rPr lang="en-US" sz="1200" b="0" i="0" dirty="0">
                <a:effectLst/>
                <a:latin typeface="Quattrocento Sans" panose="020B0502050000020003" pitchFamily="34" charset="0"/>
              </a:rPr>
              <a: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775770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Finally, let's talk about self-hosted runners. They offer flexibility but need stringent security controls to avoid risks such as:</a:t>
            </a:r>
          </a:p>
          <a:p>
            <a:pPr marL="171450" indent="-171450">
              <a:buFont typeface="Arial" panose="020B0604020202020204" pitchFamily="34" charset="0"/>
              <a:buChar char="•"/>
            </a:pPr>
            <a:r>
              <a:rPr lang="en-US" b="1" dirty="0"/>
              <a:t>Unauthorized access</a:t>
            </a:r>
            <a:r>
              <a:rPr lang="en-US" dirty="0"/>
              <a:t>: Attackers could hijack runners.</a:t>
            </a:r>
          </a:p>
          <a:p>
            <a:pPr marL="628650" lvl="1" indent="-171450">
              <a:buFont typeface="Arial" panose="020B0604020202020204" pitchFamily="34" charset="0"/>
              <a:buChar char="•"/>
            </a:pPr>
            <a:r>
              <a:rPr lang="en-US" dirty="0"/>
              <a:t>Mitigate by using </a:t>
            </a:r>
            <a:r>
              <a:rPr lang="en-US" b="1" dirty="0"/>
              <a:t>IP </a:t>
            </a:r>
            <a:r>
              <a:rPr lang="en-US" b="1" dirty="0" err="1"/>
              <a:t>allowlists</a:t>
            </a:r>
            <a:r>
              <a:rPr lang="en-US" dirty="0"/>
              <a:t>.</a:t>
            </a:r>
          </a:p>
          <a:p>
            <a:pPr marL="171450" indent="-171450">
              <a:buFont typeface="Arial" panose="020B0604020202020204" pitchFamily="34" charset="0"/>
              <a:buChar char="•"/>
            </a:pPr>
            <a:r>
              <a:rPr lang="en-US" b="1" dirty="0"/>
              <a:t>Secret exposure</a:t>
            </a:r>
            <a:r>
              <a:rPr lang="en-US" dirty="0"/>
              <a:t>: Sensitive credentials might leak.</a:t>
            </a:r>
          </a:p>
          <a:p>
            <a:pPr marL="628650" lvl="1" indent="-171450">
              <a:buFont typeface="Arial" panose="020B0604020202020204" pitchFamily="34" charset="0"/>
              <a:buChar char="•"/>
            </a:pPr>
            <a:r>
              <a:rPr lang="en-US" dirty="0"/>
              <a:t>Mitigate by storing secrets in GitHub's built-in secret manager.</a:t>
            </a:r>
          </a:p>
          <a:p>
            <a:pPr marL="171450" indent="-171450">
              <a:buFont typeface="Arial" panose="020B0604020202020204" pitchFamily="34" charset="0"/>
              <a:buChar char="•"/>
            </a:pPr>
            <a:r>
              <a:rPr lang="en-US" b="1" dirty="0"/>
              <a:t>Runner compromise</a:t>
            </a:r>
            <a:r>
              <a:rPr lang="en-US" dirty="0"/>
              <a:t>: </a:t>
            </a:r>
            <a:r>
              <a:rPr lang="en-US" dirty="0" err="1"/>
              <a:t>Unisolated</a:t>
            </a:r>
            <a:r>
              <a:rPr lang="en-US" dirty="0"/>
              <a:t> runners might introduce conflicts or vulnerabilities.</a:t>
            </a:r>
          </a:p>
          <a:p>
            <a:pPr marL="628650" lvl="1" indent="-171450">
              <a:buFont typeface="Arial" panose="020B0604020202020204" pitchFamily="34" charset="0"/>
              <a:buChar char="•"/>
            </a:pPr>
            <a:r>
              <a:rPr lang="en-US" dirty="0"/>
              <a:t>Mitigate by using </a:t>
            </a:r>
            <a:r>
              <a:rPr lang="en-US" b="1" dirty="0"/>
              <a:t>ephemeral runners</a:t>
            </a:r>
            <a:r>
              <a:rPr lang="en-US" dirty="0"/>
              <a:t> that reset after each execution.</a:t>
            </a:r>
          </a:p>
          <a:p>
            <a:endParaRPr lang="en-US" dirty="0"/>
          </a:p>
          <a:p>
            <a:r>
              <a:rPr lang="en-US" dirty="0"/>
              <a:t>To restrict access to self-hosted runners:</a:t>
            </a:r>
          </a:p>
          <a:p>
            <a:pPr marL="171450" indent="-171450">
              <a:buFont typeface="Arial" panose="020B0604020202020204" pitchFamily="34" charset="0"/>
              <a:buChar char="•"/>
            </a:pPr>
            <a:r>
              <a:rPr lang="en-US" dirty="0"/>
              <a:t>Navigate to </a:t>
            </a:r>
            <a:r>
              <a:rPr lang="en-US" b="1" dirty="0"/>
              <a:t>Organization Settings → Actions → Runners</a:t>
            </a:r>
            <a:r>
              <a:rPr lang="en-US" dirty="0"/>
              <a:t>.</a:t>
            </a:r>
          </a:p>
          <a:p>
            <a:pPr marL="171450" indent="-171450">
              <a:buFont typeface="Arial" panose="020B0604020202020204" pitchFamily="34" charset="0"/>
              <a:buChar char="•"/>
            </a:pPr>
            <a:r>
              <a:rPr lang="en-US" dirty="0"/>
              <a:t>Create specific runner groups with restricted access:</a:t>
            </a:r>
          </a:p>
          <a:p>
            <a:pPr marL="628650" lvl="1" indent="-171450">
              <a:buFont typeface="Arial" panose="020B0604020202020204" pitchFamily="34" charset="0"/>
              <a:buChar char="•"/>
            </a:pPr>
            <a:r>
              <a:rPr lang="en-US" dirty="0"/>
              <a:t>Limit usage only to internal repositories.</a:t>
            </a:r>
          </a:p>
          <a:p>
            <a:pPr marL="628650" lvl="1" indent="-171450">
              <a:buFont typeface="Arial" panose="020B0604020202020204" pitchFamily="34" charset="0"/>
              <a:buChar char="•"/>
            </a:pPr>
            <a:r>
              <a:rPr lang="en-US" dirty="0"/>
              <a:t>Restrict runner access by specific teams.</a:t>
            </a:r>
          </a:p>
          <a:p>
            <a:endParaRPr lang="en-US" dirty="0"/>
          </a:p>
          <a:p>
            <a:r>
              <a:rPr lang="en-US" dirty="0"/>
              <a:t>By carefully implementing these practices, your organization will maintain a secure, scalable, and efficient automation environment, enabling teams to innovate confidently without sacrificing security.</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47548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algn="l"/>
            <a:r>
              <a:rPr lang="en-US" b="0" i="0" dirty="0">
                <a:solidFill>
                  <a:srgbClr val="CCCCCC"/>
                </a:solidFill>
                <a:effectLst/>
                <a:latin typeface="-apple-system"/>
              </a:rPr>
              <a:t>This guide provides a detailed explanation of how to configure organizational use policies for GitHub Actions, covering:</a:t>
            </a:r>
          </a:p>
          <a:p>
            <a:pPr marL="228600" indent="-228600" algn="l">
              <a:buFont typeface="+mj-lt"/>
              <a:buAutoNum type="arabicPeriod"/>
            </a:pPr>
            <a:r>
              <a:rPr lang="en-US" b="0" i="0" dirty="0">
                <a:solidFill>
                  <a:srgbClr val="CCCCCC"/>
                </a:solidFill>
                <a:effectLst/>
                <a:latin typeface="-apple-system"/>
              </a:rPr>
              <a:t>Allowed actions and reusable workflows.</a:t>
            </a:r>
          </a:p>
          <a:p>
            <a:pPr marL="228600" indent="-228600" algn="l">
              <a:buFont typeface="+mj-lt"/>
              <a:buAutoNum type="arabicPeriod"/>
            </a:pPr>
            <a:r>
              <a:rPr lang="en-US" b="0" i="0" dirty="0">
                <a:solidFill>
                  <a:srgbClr val="CCCCCC"/>
                </a:solidFill>
                <a:effectLst/>
                <a:latin typeface="-apple-system"/>
              </a:rPr>
              <a:t>Workflow permissions and security policies.</a:t>
            </a:r>
          </a:p>
          <a:p>
            <a:pPr marL="228600" indent="-228600" algn="l">
              <a:buFont typeface="+mj-lt"/>
              <a:buAutoNum type="arabicPeriod"/>
            </a:pPr>
            <a:r>
              <a:rPr lang="en-US" b="0" i="0" dirty="0">
                <a:solidFill>
                  <a:srgbClr val="CCCCCC"/>
                </a:solidFill>
                <a:effectLst/>
                <a:latin typeface="-apple-system"/>
              </a:rPr>
              <a:t>Self-hosted runner restrictions.</a:t>
            </a:r>
          </a:p>
          <a:p>
            <a:pPr marL="228600" indent="-228600" algn="l">
              <a:buFont typeface="+mj-lt"/>
              <a:buAutoNum type="arabicPeriod"/>
            </a:pPr>
            <a:r>
              <a:rPr lang="en-US" b="0" i="0" dirty="0">
                <a:solidFill>
                  <a:srgbClr val="CCCCCC"/>
                </a:solidFill>
                <a:effectLst/>
                <a:latin typeface="-apple-system"/>
              </a:rPr>
              <a:t>Secrets management and access control.</a:t>
            </a:r>
          </a:p>
          <a:p>
            <a:pPr marL="228600" indent="-228600" algn="l">
              <a:buFont typeface="+mj-lt"/>
              <a:buAutoNum type="arabicPeriod"/>
            </a:pPr>
            <a:r>
              <a:rPr lang="en-US" b="0" i="0" dirty="0">
                <a:solidFill>
                  <a:srgbClr val="CCCCCC"/>
                </a:solidFill>
                <a:effectLst/>
                <a:latin typeface="-apple-system"/>
              </a:rPr>
              <a:t>Monitoring and auditing workflows.</a:t>
            </a:r>
          </a:p>
          <a:p>
            <a:pPr marL="228600" indent="-228600" algn="l">
              <a:buFont typeface="+mj-lt"/>
              <a:buAutoNum type="arabicPeriod"/>
            </a:pPr>
            <a:endParaRPr lang="en-US" b="0" i="0" dirty="0">
              <a:solidFill>
                <a:srgbClr val="CCCCCC"/>
              </a:solidFill>
              <a:effectLst/>
              <a:latin typeface="-apple-system"/>
            </a:endParaRPr>
          </a:p>
          <a:p>
            <a:pPr marL="0" indent="0" algn="l">
              <a:buFont typeface="+mj-lt"/>
              <a:buNone/>
            </a:pPr>
            <a:r>
              <a:rPr lang="en-US" b="0" i="0" dirty="0">
                <a:solidFill>
                  <a:srgbClr val="CCCCCC"/>
                </a:solidFill>
                <a:effectLst/>
                <a:latin typeface="-apple-system"/>
              </a:rPr>
              <a:t>Let’s dive in!</a:t>
            </a:r>
          </a:p>
          <a:p>
            <a:br>
              <a:rPr lang="en-US" dirty="0"/>
            </a:b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39860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Actions has become a foundational element of DevOps across enterprises, allowing teams to automate, customize, and execute their entire software delivery pipeline right from their repositories. As our organization scales and moves to GitHub Enterprise Cloud (or Enterprise Server), it’s critical to take stock of how our teams are using Actions today, and to plan how we can leverage the full breadth of enterprise‑grade features to optimize performance, security, and cost.</a:t>
            </a:r>
          </a:p>
          <a:p>
            <a:endParaRPr lang="en-US" dirty="0"/>
          </a:p>
          <a:p>
            <a:r>
              <a:rPr lang="en-US" dirty="0"/>
              <a:t>In this unit, we’re going to explore exactly what’s available at both the enterprise and organization levels, so you can craft a robust, scalable automation strategy that aligns with our growing needs.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18081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Deciding which Actions are permitted in your organization can be tough. </a:t>
            </a:r>
          </a:p>
          <a:p>
            <a:pPr marL="0" lvl="0" indent="0">
              <a:buFont typeface="+mj-lt"/>
              <a:buNone/>
            </a:pPr>
            <a:endParaRPr lang="en-US" dirty="0"/>
          </a:p>
          <a:p>
            <a:pPr marL="0" lvl="0" indent="0">
              <a:buFont typeface="+mj-lt"/>
              <a:buNone/>
            </a:pPr>
            <a:r>
              <a:rPr lang="en-US" dirty="0"/>
              <a:t>Think of this like curating a trusted toolbox. </a:t>
            </a:r>
          </a:p>
          <a:p>
            <a:pPr marL="0" lvl="0" indent="0">
              <a:buFont typeface="+mj-lt"/>
              <a:buNone/>
            </a:pPr>
            <a:endParaRPr lang="en-US" dirty="0"/>
          </a:p>
          <a:p>
            <a:pPr marL="0" lvl="0" indent="0">
              <a:buFont typeface="+mj-lt"/>
              <a:buNone/>
            </a:pPr>
            <a:r>
              <a:rPr lang="en-US" dirty="0"/>
              <a:t>A great compromise is to allow only GitHub-verified Actions or those you’ve explicitly approved on an </a:t>
            </a:r>
            <a:r>
              <a:rPr lang="en-US" dirty="0" err="1"/>
              <a:t>allowlist</a:t>
            </a:r>
            <a:r>
              <a:rPr lang="en-US" dirty="0"/>
              <a:t>.</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68136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To set this up, go to </a:t>
            </a:r>
            <a:r>
              <a:rPr lang="en-US" b="1" dirty="0"/>
              <a:t>Organization Settings → Actions → Policies</a:t>
            </a:r>
            <a:r>
              <a:rPr lang="en-US" dirty="0"/>
              <a:t>, choose your preferred policy, and—if using an </a:t>
            </a:r>
            <a:r>
              <a:rPr lang="en-US" dirty="0" err="1"/>
              <a:t>allowlist</a:t>
            </a:r>
            <a:r>
              <a:rPr lang="en-US" dirty="0"/>
              <a:t>—enter identifiers like actions/checkout@v4 or actions/setup-node@v3. </a:t>
            </a:r>
          </a:p>
          <a:p>
            <a:pPr marL="0" lvl="0" indent="0">
              <a:buFont typeface="+mj-lt"/>
              <a:buNone/>
            </a:pPr>
            <a:endParaRPr lang="en-US" dirty="0"/>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790091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Next, let’s talk about what your workflows themselves are allowed to do. </a:t>
            </a:r>
          </a:p>
          <a:p>
            <a:pPr marL="0" lvl="0" indent="0">
              <a:buFont typeface="+mj-lt"/>
              <a:buNone/>
            </a:pPr>
            <a:endParaRPr lang="en-US" dirty="0"/>
          </a:p>
          <a:p>
            <a:pPr marL="0" lvl="0" indent="0">
              <a:buFont typeface="+mj-lt"/>
              <a:buNone/>
            </a:pPr>
            <a:r>
              <a:rPr lang="en-US" dirty="0"/>
              <a:t>By default, GitHub gives workflows read-and-write access, meaning they can push commits, open issues, or modify files. </a:t>
            </a:r>
          </a:p>
          <a:p>
            <a:pPr marL="0" lvl="0" indent="0">
              <a:buFont typeface="+mj-lt"/>
              <a:buNone/>
            </a:pPr>
            <a:endParaRPr lang="en-US" dirty="0"/>
          </a:p>
          <a:p>
            <a:pPr marL="0" lvl="0" indent="0">
              <a:buFont typeface="+mj-lt"/>
              <a:buNone/>
            </a:pPr>
            <a:r>
              <a:rPr lang="en-US" dirty="0"/>
              <a:t>But in most cases, workflows only need to read code, run tests, and produce artifacts. Running with write access exposes you to accidental or malicious changes. </a:t>
            </a:r>
          </a:p>
          <a:p>
            <a:pPr marL="0" lvl="0" indent="0">
              <a:buFont typeface="+mj-lt"/>
              <a:buNone/>
            </a:pPr>
            <a:endParaRPr lang="en-US" dirty="0"/>
          </a:p>
          <a:p>
            <a:pPr marL="0" lvl="0" indent="0">
              <a:buFont typeface="+mj-lt"/>
              <a:buNone/>
            </a:pPr>
            <a:r>
              <a:rPr lang="en-US" dirty="0"/>
              <a:t>To tighten this, navigate to </a:t>
            </a:r>
            <a:r>
              <a:rPr lang="en-US" b="1" dirty="0"/>
              <a:t>Organization Settings → Actions → General</a:t>
            </a:r>
            <a:r>
              <a:rPr lang="en-US" dirty="0"/>
              <a:t>, find </a:t>
            </a:r>
            <a:r>
              <a:rPr lang="en-US" b="1" dirty="0"/>
              <a:t>Workflow Permissions</a:t>
            </a:r>
            <a:r>
              <a:rPr lang="en-US" dirty="0"/>
              <a:t>, and switch from ‘Read &amp; write’ to ‘Read only.’ </a:t>
            </a:r>
          </a:p>
          <a:p>
            <a:pPr marL="0" lvl="0" indent="0">
              <a:buFont typeface="+mj-lt"/>
              <a:buNone/>
            </a:pPr>
            <a:endParaRPr lang="en-US" dirty="0"/>
          </a:p>
          <a:p>
            <a:pPr marL="0" lvl="0" indent="0">
              <a:buFont typeface="+mj-lt"/>
              <a:buNone/>
            </a:pPr>
            <a:r>
              <a:rPr lang="en-US" dirty="0"/>
              <a:t>This small change prevents untrusted workflows from making any modifications. </a:t>
            </a:r>
          </a:p>
          <a:p>
            <a:pPr marL="0" lvl="0" indent="0">
              <a:buFont typeface="+mj-lt"/>
              <a:buNone/>
            </a:pPr>
            <a:endParaRPr lang="en-US" dirty="0"/>
          </a:p>
          <a:p>
            <a:pPr marL="0" lvl="0" indent="0">
              <a:buFont typeface="+mj-lt"/>
              <a:buNone/>
            </a:pPr>
            <a:r>
              <a:rPr lang="en-US" dirty="0"/>
              <a:t>Remember, you can always create exceptions for specific repos where write access is truly required.</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666655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Ever wondered how some organizations prevent malicious code from running in forked pull requests? </a:t>
            </a:r>
          </a:p>
          <a:p>
            <a:pPr marL="0" lvl="0" indent="0">
              <a:buFont typeface="+mj-lt"/>
              <a:buNone/>
            </a:pPr>
            <a:endParaRPr lang="en-US" dirty="0"/>
          </a:p>
          <a:p>
            <a:pPr marL="0" lvl="0" indent="0">
              <a:buFont typeface="+mj-lt"/>
              <a:buNone/>
            </a:pPr>
            <a:r>
              <a:rPr lang="en-US" dirty="0"/>
              <a:t>It’s simple: require manual approval. </a:t>
            </a:r>
          </a:p>
          <a:p>
            <a:pPr marL="171450" lvl="0" indent="-171450">
              <a:buFont typeface="Arial" panose="020B0604020202020204" pitchFamily="34" charset="0"/>
              <a:buChar char="•"/>
            </a:pPr>
            <a:r>
              <a:rPr lang="en-US" dirty="0"/>
              <a:t>Back under </a:t>
            </a:r>
            <a:r>
              <a:rPr lang="en-US" b="1" dirty="0"/>
              <a:t>Actions → Policies</a:t>
            </a:r>
            <a:r>
              <a:rPr lang="en-US" dirty="0"/>
              <a:t>, look for the </a:t>
            </a:r>
            <a:r>
              <a:rPr lang="en-US" b="1" dirty="0"/>
              <a:t>Fork Pull Request Workflows</a:t>
            </a:r>
            <a:r>
              <a:rPr lang="en-US" dirty="0"/>
              <a:t> setting. </a:t>
            </a:r>
          </a:p>
          <a:p>
            <a:pPr marL="171450" lvl="0" indent="-171450">
              <a:buFont typeface="Arial" panose="020B0604020202020204" pitchFamily="34" charset="0"/>
              <a:buChar char="•"/>
            </a:pPr>
            <a:r>
              <a:rPr lang="en-US" dirty="0"/>
              <a:t>Change it to ‘Require approval for workflows running from forks.’ </a:t>
            </a:r>
          </a:p>
          <a:p>
            <a:pPr marL="0" lvl="0" indent="0">
              <a:buFont typeface="+mj-lt"/>
              <a:buNone/>
            </a:pPr>
            <a:endParaRPr lang="en-US" dirty="0"/>
          </a:p>
          <a:p>
            <a:pPr marL="0" lvl="0" indent="0">
              <a:buFont typeface="+mj-lt"/>
              <a:buNone/>
            </a:pPr>
            <a:r>
              <a:rPr lang="en-US" dirty="0"/>
              <a:t>Now, if someone outside your organization submits a PR from a fork, GitHub will queue the workflow but wait for a reviewer to click ‘Approve.’ </a:t>
            </a:r>
          </a:p>
          <a:p>
            <a:pPr marL="0" lvl="0" indent="0">
              <a:buFont typeface="+mj-lt"/>
              <a:buNone/>
            </a:pPr>
            <a:endParaRPr lang="en-US" dirty="0"/>
          </a:p>
          <a:p>
            <a:pPr marL="0" lvl="0" indent="0">
              <a:buFont typeface="+mj-lt"/>
              <a:buNone/>
            </a:pPr>
            <a:r>
              <a:rPr lang="en-US" dirty="0"/>
              <a:t>This adds a quick sanity check and keeps your runners safe from untrusted code</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127433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For teams that run their own runners—maybe because you need a specialized environment or more CPU power—there’s extra risk if those machines are open to all repos. </a:t>
            </a:r>
          </a:p>
          <a:p>
            <a:pPr marL="171450" lvl="0" indent="-171450">
              <a:buFont typeface="Arial" panose="020B0604020202020204" pitchFamily="34" charset="0"/>
              <a:buChar char="•"/>
            </a:pPr>
            <a:r>
              <a:rPr lang="en-US" dirty="0"/>
              <a:t>In </a:t>
            </a:r>
            <a:r>
              <a:rPr lang="en-US" b="1" dirty="0"/>
              <a:t>Actions → Runners</a:t>
            </a:r>
            <a:r>
              <a:rPr lang="en-US" dirty="0"/>
              <a:t>, you can create dedicated runner groups and then pick exactly which repositories are allowed to use them. </a:t>
            </a:r>
          </a:p>
          <a:p>
            <a:pPr marL="0" lvl="0" indent="0">
              <a:buFont typeface="+mj-lt"/>
              <a:buNone/>
            </a:pPr>
            <a:endParaRPr lang="en-US" dirty="0"/>
          </a:p>
          <a:p>
            <a:pPr marL="0" lvl="0" indent="0">
              <a:buFont typeface="+mj-lt"/>
              <a:buNone/>
            </a:pPr>
            <a:r>
              <a:rPr lang="en-US" dirty="0"/>
              <a:t>It’s recommended  to group runners by team or project and never grant blanket access. </a:t>
            </a:r>
          </a:p>
          <a:p>
            <a:pPr marL="0" lvl="0" indent="0">
              <a:buFont typeface="+mj-lt"/>
              <a:buNone/>
            </a:pPr>
            <a:endParaRPr lang="en-US" dirty="0"/>
          </a:p>
          <a:p>
            <a:pPr marL="0" lvl="0" indent="0">
              <a:buFont typeface="+mj-lt"/>
              <a:buNone/>
            </a:pPr>
            <a:r>
              <a:rPr lang="en-US" dirty="0"/>
              <a:t>Even better, consider using ephemeral runners that spin up, run the job, and disappear. </a:t>
            </a:r>
          </a:p>
          <a:p>
            <a:pPr marL="0" lvl="0" indent="0">
              <a:buFont typeface="+mj-lt"/>
              <a:buNone/>
            </a:pPr>
            <a:endParaRPr lang="en-US" dirty="0"/>
          </a:p>
          <a:p>
            <a:pPr marL="0" lvl="0" indent="0">
              <a:buFont typeface="+mj-lt"/>
              <a:buNone/>
            </a:pPr>
            <a:r>
              <a:rPr lang="en-US" dirty="0"/>
              <a:t>That way, each job starts fresh, and there’s no leftover data or credentials hanging around.</a:t>
            </a:r>
            <a:endParaRPr lang="en-US" b="0" i="0" dirty="0">
              <a:solidFill>
                <a:srgbClr val="161616"/>
              </a:solidFill>
              <a:effectLst/>
              <a:latin typeface="Segoe UI" panose="020B0502040204020203" pitchFamily="34" charset="0"/>
            </a:endParaRPr>
          </a:p>
          <a:p>
            <a:pPr marL="0" lvl="0" indent="0">
              <a:buFont typeface="+mj-lt"/>
              <a:buNone/>
            </a:pPr>
            <a:endParaRPr lang="en-US" dirty="0"/>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091862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Now let’s talk about securing our self-hosted runners. These machines are powerful—they run your builds, tests, and deployments—but with great power comes great responsibility. We don’t want every repository in our enterprise to have carte blanche access to these runners, because that could expose sensitive credentials or overburden critical infrastructure.</a:t>
            </a:r>
          </a:p>
          <a:p>
            <a:endParaRPr lang="en-US" dirty="0"/>
          </a:p>
          <a:p>
            <a:pPr marL="171450" indent="-171450">
              <a:buFont typeface="Arial" panose="020B0604020202020204" pitchFamily="34" charset="0"/>
              <a:buChar char="•"/>
            </a:pPr>
            <a:r>
              <a:rPr lang="en-US" dirty="0"/>
              <a:t>To lock this down, head over to </a:t>
            </a:r>
            <a:r>
              <a:rPr lang="en-US" b="1" dirty="0"/>
              <a:t>Organization Settings → Actions → Runners</a:t>
            </a:r>
            <a:r>
              <a:rPr lang="en-US" dirty="0"/>
              <a:t>. You’ll see your runner groups listed—think of these as logical pools of machines dedicated to specific teams or projects. Click into the group you want to manage, and you’ll find options for repository access.</a:t>
            </a:r>
          </a:p>
          <a:p>
            <a:pPr marL="171450" indent="-171450">
              <a:buFont typeface="Arial" panose="020B0604020202020204" pitchFamily="34" charset="0"/>
              <a:buChar char="•"/>
            </a:pPr>
            <a:r>
              <a:rPr lang="en-US" dirty="0"/>
              <a:t>By default, a runner group might be open to all repositories. Instead, select </a:t>
            </a:r>
            <a:r>
              <a:rPr lang="en-US" b="1" dirty="0"/>
              <a:t>“Allow only selected repositories”</a:t>
            </a:r>
            <a:r>
              <a:rPr lang="en-US" dirty="0"/>
              <a:t>, then pick exactly which repos should be able to enqueue jobs on these runners. This ensures that only trusted code bases can leverage that run capacity. </a:t>
            </a:r>
          </a:p>
          <a:p>
            <a:pPr marL="171450" indent="-171450">
              <a:buFont typeface="Arial" panose="020B0604020202020204" pitchFamily="34" charset="0"/>
              <a:buChar char="•"/>
            </a:pPr>
            <a:r>
              <a:rPr lang="en-US" dirty="0"/>
              <a:t>And importantly, choose </a:t>
            </a:r>
            <a:r>
              <a:rPr lang="en-US" b="1" dirty="0"/>
              <a:t>“Do not allow public repositories”</a:t>
            </a:r>
            <a:r>
              <a:rPr lang="en-US" dirty="0"/>
              <a:t> if you’re on Enterprise Cloud—public repos can’t use your private runners, preventing accidental or malicious usage from open-source projects. </a:t>
            </a:r>
          </a:p>
          <a:p>
            <a:pPr marL="171450" indent="-171450">
              <a:buFont typeface="Arial" panose="020B0604020202020204" pitchFamily="34" charset="0"/>
              <a:buChar char="•"/>
            </a:pPr>
            <a:r>
              <a:rPr lang="en-US" dirty="0"/>
              <a:t>Finally, click </a:t>
            </a:r>
            <a:r>
              <a:rPr lang="en-US" b="1" dirty="0"/>
              <a:t>Save</a:t>
            </a:r>
            <a:r>
              <a:rPr lang="en-US" dirty="0"/>
              <a:t>.</a:t>
            </a:r>
          </a:p>
          <a:p>
            <a:endParaRPr lang="en-US" dirty="0"/>
          </a:p>
          <a:p>
            <a:r>
              <a:rPr lang="en-US" dirty="0"/>
              <a:t>With this configuration, your runners become a controlled resource: only the repos you explicitly authorize can use them, reducing your attack surface and ensuring predictable workload distribution.</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39111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Now that we’ve locked down who can run our workflows and which runners they can use, let’s turn our attention to the secrets those workflows rely on. In GitHub Actions, we often need API keys, tokens, or other sensitive values—but we can never hard-code those into our YAML. Instead, GitHub’s Secrets Management gives us a secure vault for storing and referencing these values at runtime.</a:t>
            </a:r>
          </a:p>
          <a:p>
            <a:endParaRPr lang="en-US" dirty="0"/>
          </a:p>
          <a:p>
            <a:r>
              <a:rPr lang="en-US" dirty="0"/>
              <a:t>First, let’s distinguish between </a:t>
            </a:r>
            <a:r>
              <a:rPr lang="en-US" b="1" dirty="0"/>
              <a:t>Repository Secrets</a:t>
            </a:r>
            <a:r>
              <a:rPr lang="en-US" dirty="0"/>
              <a:t> and </a:t>
            </a:r>
            <a:r>
              <a:rPr lang="en-US" b="1" dirty="0"/>
              <a:t>Organization Secrets</a:t>
            </a:r>
            <a:r>
              <a:rPr lang="en-US" dirty="0"/>
              <a:t>. </a:t>
            </a:r>
          </a:p>
          <a:p>
            <a:pPr marL="171450" indent="-171450">
              <a:buFont typeface="Arial" panose="020B0604020202020204" pitchFamily="34" charset="0"/>
              <a:buChar char="•"/>
            </a:pPr>
            <a:r>
              <a:rPr lang="en-US" dirty="0"/>
              <a:t>Think of repository secrets as private keys for a single repo—perfect for credentials that only one team or service needs. </a:t>
            </a:r>
          </a:p>
          <a:p>
            <a:pPr marL="171450" indent="-171450">
              <a:buFont typeface="Arial" panose="020B0604020202020204" pitchFamily="34" charset="0"/>
              <a:buChar char="•"/>
            </a:pPr>
            <a:r>
              <a:rPr lang="en-US" dirty="0"/>
              <a:t>Organization secrets, on the other hand, live at the org level and can be shared across multiple repositories. </a:t>
            </a:r>
          </a:p>
          <a:p>
            <a:endParaRPr lang="en-US" dirty="0"/>
          </a:p>
          <a:p>
            <a:r>
              <a:rPr lang="en-US" dirty="0"/>
              <a:t>Use them for tokens or credentials that power enterprise-wide services, like a shared cloud deployment account.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93602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171450" indent="-171450">
              <a:buFont typeface="Arial" panose="020B0604020202020204" pitchFamily="34" charset="0"/>
              <a:buChar char="•"/>
            </a:pPr>
            <a:r>
              <a:rPr lang="en-US" dirty="0"/>
              <a:t>To create an organization secret, navigate to </a:t>
            </a:r>
            <a:r>
              <a:rPr lang="en-US" b="1" dirty="0"/>
              <a:t>Organization Settings → Secrets and Variables → Actions</a:t>
            </a:r>
            <a:r>
              <a:rPr lang="en-US" dirty="0"/>
              <a:t>. </a:t>
            </a:r>
          </a:p>
          <a:p>
            <a:pPr marL="171450" indent="-171450">
              <a:buFont typeface="Arial" panose="020B0604020202020204" pitchFamily="34" charset="0"/>
              <a:buChar char="•"/>
            </a:pPr>
            <a:r>
              <a:rPr lang="en-US" dirty="0"/>
              <a:t>Click the </a:t>
            </a:r>
            <a:r>
              <a:rPr lang="en-US" b="1" dirty="0"/>
              <a:t>New Secret</a:t>
            </a:r>
            <a:r>
              <a:rPr lang="en-US" dirty="0"/>
              <a:t> button, give your secret a clear, descriptive name—something like DEPLOYMENT_TOKEN—and paste in the secret value. Below that, choose whether every repository can use it, or pick specific repositories that should have access. </a:t>
            </a:r>
          </a:p>
          <a:p>
            <a:pPr marL="0" indent="0">
              <a:buFont typeface="Arial" panose="020B0604020202020204" pitchFamily="34" charset="0"/>
              <a:buNone/>
            </a:pPr>
            <a:r>
              <a:rPr lang="en-US" dirty="0"/>
              <a:t>This way, you only expose the secret where it’s truly needed.</a:t>
            </a:r>
          </a:p>
          <a:p>
            <a:endParaRPr lang="en-US" dirty="0"/>
          </a:p>
          <a:p>
            <a:r>
              <a:rPr lang="en-US" dirty="0"/>
              <a:t>Finally, let’s cover a few best practices. </a:t>
            </a:r>
          </a:p>
          <a:p>
            <a:pPr marL="171450" indent="-171450">
              <a:buFont typeface="Arial" panose="020B0604020202020204" pitchFamily="34" charset="0"/>
              <a:buChar char="•"/>
            </a:pPr>
            <a:r>
              <a:rPr lang="en-US" dirty="0"/>
              <a:t>Treat environment variables with care—never echo them to logs or expose them in pull requests. </a:t>
            </a:r>
          </a:p>
          <a:p>
            <a:pPr marL="171450" indent="-171450">
              <a:buFont typeface="Arial" panose="020B0604020202020204" pitchFamily="34" charset="0"/>
              <a:buChar char="•"/>
            </a:pPr>
            <a:r>
              <a:rPr lang="en-US" dirty="0"/>
              <a:t>Make secret rotation part of your routine: schedule updates every few months, and revoke any secrets that are no longer in use.</a:t>
            </a:r>
          </a:p>
          <a:p>
            <a:pPr marL="171450" indent="-171450">
              <a:buFont typeface="Arial" panose="020B0604020202020204" pitchFamily="34" charset="0"/>
              <a:buChar char="•"/>
            </a:pPr>
            <a:r>
              <a:rPr lang="en-US" dirty="0"/>
              <a:t> If you already use a dedicated secret manager like AWS Secrets Manager or </a:t>
            </a:r>
            <a:r>
              <a:rPr lang="en-US" dirty="0" err="1"/>
              <a:t>HashiCorp</a:t>
            </a:r>
            <a:r>
              <a:rPr lang="en-US" dirty="0"/>
              <a:t> Vault, consider integrating with GitHub so that actions pull short-lived credentials on demand. </a:t>
            </a:r>
          </a:p>
          <a:p>
            <a:endParaRPr lang="en-US" dirty="0"/>
          </a:p>
          <a:p>
            <a:r>
              <a:rPr lang="en-US" dirty="0"/>
              <a:t>By combining scoped access, regular rotation, and secure injection at runtime, you’ll keep your pipelines both powerful and protected.</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94250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Let’s talk about keeping an eye on our GitHub Actions—because even the best automation needs oversight. </a:t>
            </a:r>
          </a:p>
          <a:p>
            <a:pPr marL="0" lvl="0" indent="0">
              <a:buFont typeface="+mj-lt"/>
              <a:buNone/>
            </a:pPr>
            <a:endParaRPr lang="en-US" dirty="0"/>
          </a:p>
          <a:p>
            <a:pPr marL="0" lvl="0" indent="0">
              <a:buFont typeface="+mj-lt"/>
              <a:buNone/>
            </a:pPr>
            <a:r>
              <a:rPr lang="en-US" dirty="0"/>
              <a:t>Monitoring and auditing help us spot unusual behavior, verify compliance with our security policies, and answer questions like ‘Who ran that workflow last night?’ or ‘Which action accessed our code?</a:t>
            </a:r>
          </a:p>
          <a:p>
            <a:pPr marL="0" lvl="0" indent="0">
              <a:buFont typeface="+mj-lt"/>
              <a:buNone/>
            </a:pPr>
            <a:endParaRPr lang="en-US" b="0" i="0" dirty="0">
              <a:solidFill>
                <a:srgbClr val="161616"/>
              </a:solidFill>
              <a:effectLst/>
              <a:latin typeface="Segoe UI" panose="020B0502040204020203" pitchFamily="34" charset="0"/>
            </a:endParaRPr>
          </a:p>
          <a:p>
            <a:pPr marL="0" lvl="0" indent="0">
              <a:buFont typeface="+mj-lt"/>
              <a:buNone/>
            </a:pPr>
            <a:r>
              <a:rPr lang="en-US" dirty="0"/>
              <a:t>First, we need to turn on audit logging. GitHub’s audit log captures events across your organization, including who triggered workflows, which jobs ran, and what permissions were granted. </a:t>
            </a:r>
          </a:p>
          <a:p>
            <a:pPr marL="171450" lvl="0" indent="-171450">
              <a:buFont typeface="Arial" panose="020B0604020202020204" pitchFamily="34" charset="0"/>
              <a:buChar char="•"/>
            </a:pPr>
            <a:r>
              <a:rPr lang="en-US" dirty="0"/>
              <a:t>To enable this, go to </a:t>
            </a:r>
            <a:r>
              <a:rPr lang="en-US" b="1" dirty="0"/>
              <a:t>Organization Settings → Security → Audit Log</a:t>
            </a:r>
            <a:r>
              <a:rPr lang="en-US" dirty="0"/>
              <a:t>. </a:t>
            </a:r>
          </a:p>
          <a:p>
            <a:pPr marL="171450" lvl="0" indent="-171450">
              <a:buFont typeface="Arial" panose="020B0604020202020204" pitchFamily="34" charset="0"/>
              <a:buChar char="•"/>
            </a:pPr>
            <a:r>
              <a:rPr lang="en-US" dirty="0"/>
              <a:t>Once there, simply ensure that logging is active, then use the filter box at the top to enter “actions”. </a:t>
            </a:r>
          </a:p>
          <a:p>
            <a:pPr marL="0" lvl="0" indent="0">
              <a:buFont typeface="+mj-lt"/>
              <a:buNone/>
            </a:pPr>
            <a:r>
              <a:rPr lang="en-US" dirty="0"/>
              <a:t>Now you’ll see a chronological feed of every workflow run, job status, and permission change. </a:t>
            </a:r>
          </a:p>
          <a:p>
            <a:pPr marL="0" lvl="0" indent="0">
              <a:buFont typeface="+mj-lt"/>
              <a:buNone/>
            </a:pPr>
            <a:endParaRPr lang="en-US" dirty="0"/>
          </a:p>
          <a:p>
            <a:pPr marL="0" lvl="0" indent="0">
              <a:buFont typeface="+mj-lt"/>
              <a:buNone/>
            </a:pPr>
            <a:r>
              <a:rPr lang="en-US" dirty="0"/>
              <a:t>Encourage your security or operations team to bookmark this filtered view—they’ll thank you when they need to investigate an incident or compile a compliance report.</a:t>
            </a:r>
          </a:p>
          <a:p>
            <a:pPr marL="0" lvl="0" indent="0">
              <a:buFont typeface="+mj-lt"/>
              <a:buNone/>
            </a:pPr>
            <a:endParaRPr lang="en-US" b="0" i="0" dirty="0">
              <a:solidFill>
                <a:srgbClr val="161616"/>
              </a:solidFill>
              <a:effectLst/>
              <a:latin typeface="Segoe UI" panose="020B0502040204020203" pitchFamily="34" charset="0"/>
            </a:endParaRPr>
          </a:p>
          <a:p>
            <a:r>
              <a:rPr lang="en-US" dirty="0"/>
              <a:t>Next, we need to decide how long to keep those logs. By default, GitHub retains logs for 30 days, but many organizations require longer retention—90 days or even more—to meet audit or regulatory requirements. </a:t>
            </a:r>
          </a:p>
          <a:p>
            <a:pPr marL="171450" indent="-171450">
              <a:buFont typeface="Arial" panose="020B0604020202020204" pitchFamily="34" charset="0"/>
              <a:buChar char="•"/>
            </a:pPr>
            <a:r>
              <a:rPr lang="en-US" dirty="0"/>
              <a:t>To adjust this, stay in the </a:t>
            </a:r>
            <a:r>
              <a:rPr lang="en-US" b="1" dirty="0"/>
              <a:t>Audit Log</a:t>
            </a:r>
            <a:r>
              <a:rPr lang="en-US" dirty="0"/>
              <a:t> settings and look for the log retention options. </a:t>
            </a:r>
          </a:p>
          <a:p>
            <a:pPr marL="171450" indent="-171450">
              <a:buFont typeface="Arial" panose="020B0604020202020204" pitchFamily="34" charset="0"/>
              <a:buChar char="•"/>
            </a:pPr>
            <a:r>
              <a:rPr lang="en-US" dirty="0"/>
              <a:t>Choose the retention period that aligns with your policies—30 days is fine for many, but 90 days is a good balance if you need more history. For enterprise customers with strict needs, you can even set a custom retention period via GitHub’s API. </a:t>
            </a:r>
          </a:p>
          <a:p>
            <a:r>
              <a:rPr lang="en-US" dirty="0"/>
              <a:t>Remember, longer retention provides more forensic detail, but it also means more data to manage. Make sure your security and legal teams agree on the right duration, then save your changes.</a:t>
            </a:r>
          </a:p>
          <a:p>
            <a:endParaRPr lang="en-US" dirty="0"/>
          </a:p>
          <a:p>
            <a:r>
              <a:rPr lang="en-US" dirty="0"/>
              <a:t>By enabling audit logs and setting appropriate retention, you build a clear, tamper-resistant record of every action in your CI/CD pipeline. That way, if anything ever goes sideways—or just needs reviewing—you’ve got the evidence at your fingertips.</a:t>
            </a:r>
          </a:p>
          <a:p>
            <a:pPr marL="0" lvl="0" indent="0">
              <a:buFont typeface="+mj-lt"/>
              <a:buNone/>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36364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dive into how we can effectively manage and leverage reusable components in GitHub Actions. </a:t>
            </a:r>
          </a:p>
          <a:p>
            <a:endParaRPr lang="en-US" dirty="0"/>
          </a:p>
          <a:p>
            <a:r>
              <a:rPr lang="en-US" dirty="0"/>
              <a:t>When we talk about reusable components, we mean workflows, custom actions, and shared scripts that can be used across multiple repositories. </a:t>
            </a:r>
          </a:p>
          <a:p>
            <a:endParaRPr lang="en-US" dirty="0"/>
          </a:p>
          <a:p>
            <a:r>
              <a:rPr lang="en-US" dirty="0"/>
              <a:t>These components help teams streamline development by minimizing repetitive tasks, ensuring consistent workflows, and simplifying maintenance.</a:t>
            </a:r>
          </a:p>
          <a:p>
            <a:endParaRPr lang="en-US" dirty="0"/>
          </a:p>
          <a:p>
            <a:r>
              <a:rPr lang="en-US" dirty="0"/>
              <a:t>Let's first quickly go over the </a:t>
            </a:r>
            <a:r>
              <a:rPr lang="en-US" b="1" dirty="0"/>
              <a:t>types of reusable components</a:t>
            </a:r>
            <a:r>
              <a:rPr lang="en-US" dirty="0"/>
              <a:t> you'll commonly use:</a:t>
            </a:r>
          </a:p>
          <a:p>
            <a:pPr marL="228600" indent="-228600">
              <a:buFont typeface="+mj-lt"/>
              <a:buAutoNum type="arabicPeriod"/>
            </a:pPr>
            <a:r>
              <a:rPr lang="en-US" b="1" dirty="0"/>
              <a:t>Reusable Workflows</a:t>
            </a:r>
            <a:r>
              <a:rPr lang="en-US" dirty="0"/>
              <a:t> are defined once and referenced by multiple repositories. A great example of this is a standardized build-and-deploy workflow, ensuring all your projects adhere to the same CI/CD pipeline structure.</a:t>
            </a:r>
          </a:p>
          <a:p>
            <a:pPr marL="228600" indent="-228600">
              <a:buFont typeface="+mj-lt"/>
              <a:buAutoNum type="arabicPeriod"/>
            </a:pPr>
            <a:r>
              <a:rPr lang="en-US" b="1" dirty="0"/>
              <a:t>Custom GitHub Actions</a:t>
            </a:r>
            <a:r>
              <a:rPr lang="en-US" dirty="0"/>
              <a:t> encapsulate repeated tasks, such as setting up environments or performing security scans. For instance, your team might have a specific action to enforce code linting across repositories.</a:t>
            </a:r>
          </a:p>
          <a:p>
            <a:pPr marL="228600" indent="-228600">
              <a:buFont typeface="+mj-lt"/>
              <a:buAutoNum type="arabicPeriod"/>
            </a:pPr>
            <a:r>
              <a:rPr lang="en-US" b="1" dirty="0"/>
              <a:t>Shared Scripts</a:t>
            </a:r>
            <a:r>
              <a:rPr lang="en-US" dirty="0"/>
              <a:t> are usually written in Bash, PowerShell, or Python and automate common tasks like generating compliance reports or managing deployments.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652859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start by talking about GitHub Enterprise Cloud—or GHEC for short.</a:t>
            </a:r>
          </a:p>
          <a:p>
            <a:endParaRPr lang="en-US" dirty="0"/>
          </a:p>
          <a:p>
            <a:r>
              <a:rPr lang="en-US" dirty="0"/>
              <a:t>This is GitHub’s </a:t>
            </a:r>
            <a:r>
              <a:rPr lang="en-US" b="1" dirty="0"/>
              <a:t>cloud-based enterprise solution</a:t>
            </a:r>
            <a:r>
              <a:rPr lang="en-US" dirty="0"/>
              <a:t>, built for organizations that need to scale their development operations but don’t want the overhead of managing infrastructure themselves. It’s hosted and maintained by GitHub, but gives you advanced tools and controls for managing users, security, and compliance.</a:t>
            </a:r>
          </a:p>
          <a:p>
            <a:endParaRPr lang="en-US" dirty="0"/>
          </a:p>
          <a:p>
            <a:r>
              <a:rPr lang="en-US" dirty="0"/>
              <a:t>One of the biggest advantages of GHEC is </a:t>
            </a:r>
            <a:r>
              <a:rPr lang="en-US" b="1" dirty="0"/>
              <a:t>centralized user management</a:t>
            </a:r>
            <a:r>
              <a:rPr lang="en-US" dirty="0"/>
              <a:t>. It supports integration with identity providers through </a:t>
            </a:r>
            <a:r>
              <a:rPr lang="en-US" b="1" dirty="0"/>
              <a:t>SAML and SCIM</a:t>
            </a:r>
            <a:r>
              <a:rPr lang="en-US" dirty="0"/>
              <a:t>, so things like single sign-on and automated user provisioning are built right in. This makes it easier to manage access as people join or leave your organization.</a:t>
            </a:r>
          </a:p>
          <a:p>
            <a:endParaRPr lang="en-US" dirty="0"/>
          </a:p>
          <a:p>
            <a:r>
              <a:rPr lang="en-US" dirty="0"/>
              <a:t>If you have teams spread across different regions, GHEC offers </a:t>
            </a:r>
            <a:r>
              <a:rPr lang="en-US" b="1" dirty="0"/>
              <a:t>high availability and performance globally</a:t>
            </a:r>
            <a:r>
              <a:rPr lang="en-US" dirty="0"/>
              <a:t>, along with </a:t>
            </a:r>
            <a:r>
              <a:rPr lang="en-US" b="1" dirty="0"/>
              <a:t>automated backups</a:t>
            </a:r>
            <a:r>
              <a:rPr lang="en-US" dirty="0"/>
              <a:t>, so you don’t have to worry about losing critical data or hitting downtime.</a:t>
            </a:r>
          </a:p>
          <a:p>
            <a:endParaRPr lang="en-US" dirty="0"/>
          </a:p>
          <a:p>
            <a:r>
              <a:rPr lang="en-US" dirty="0"/>
              <a:t>Now, from a compliance standpoint, this is where GHEC really shines. It supports regulations like </a:t>
            </a:r>
            <a:r>
              <a:rPr lang="en-US" b="1" dirty="0"/>
              <a:t>GDPR</a:t>
            </a:r>
            <a:r>
              <a:rPr lang="en-US" dirty="0"/>
              <a:t> and gives you access to </a:t>
            </a:r>
            <a:r>
              <a:rPr lang="en-US" b="1" dirty="0"/>
              <a:t>audit logs</a:t>
            </a:r>
            <a:r>
              <a:rPr lang="en-US" dirty="0"/>
              <a:t>, so you can track activity across your entire enterprise for security and governance purposes.</a:t>
            </a:r>
          </a:p>
          <a:p>
            <a:endParaRPr lang="en-US" dirty="0"/>
          </a:p>
          <a:p>
            <a:r>
              <a:rPr lang="en-US" dirty="0"/>
              <a:t>And what’s great is that you get all the benefits of GitHub’s powerful collaboration features—like issues, pull requests, and Actions—without having to manage the servers or storage behind the scenes.</a:t>
            </a:r>
          </a:p>
          <a:p>
            <a:endParaRPr lang="en-US" dirty="0"/>
          </a:p>
          <a:p>
            <a:r>
              <a:rPr lang="en-US" dirty="0"/>
              <a:t>So if you need scalability, global access, and built-in compliance—but don’t want the hassle of hosting GitHub yourself—GHEC is likely the right fit.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11433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To effectively manage these reusable components, it’s best to </a:t>
            </a:r>
            <a:r>
              <a:rPr lang="en-US" b="1" dirty="0"/>
              <a:t>centralize them</a:t>
            </a:r>
            <a:r>
              <a:rPr lang="en-US" dirty="0"/>
              <a:t>. Consider creating dedicated repositories to host these components. Here are some common conventions:</a:t>
            </a:r>
          </a:p>
          <a:p>
            <a:pPr marL="171450" indent="-171450">
              <a:buFont typeface="Arial" panose="020B0604020202020204" pitchFamily="34" charset="0"/>
              <a:buChar char="•"/>
            </a:pPr>
            <a:r>
              <a:rPr lang="en-US" b="1" dirty="0"/>
              <a:t>Actions Repository</a:t>
            </a:r>
            <a:r>
              <a:rPr lang="en-US" dirty="0"/>
              <a:t> (for example, org-actions-repo): Store custom GitHub Actions here.</a:t>
            </a:r>
          </a:p>
          <a:p>
            <a:pPr marL="171450" indent="-171450">
              <a:buFont typeface="Arial" panose="020B0604020202020204" pitchFamily="34" charset="0"/>
              <a:buChar char="•"/>
            </a:pPr>
            <a:r>
              <a:rPr lang="en-US" b="1" dirty="0"/>
              <a:t>Workflows Repository</a:t>
            </a:r>
            <a:r>
              <a:rPr lang="en-US" dirty="0"/>
              <a:t> (for example, org-reusable-workflows): Use this repository to store your reusable workflow definitions.</a:t>
            </a:r>
          </a:p>
          <a:p>
            <a:pPr marL="171450" indent="-171450">
              <a:buFont typeface="Arial" panose="020B0604020202020204" pitchFamily="34" charset="0"/>
              <a:buChar char="•"/>
            </a:pPr>
            <a:r>
              <a:rPr lang="en-US" b="1" dirty="0"/>
              <a:t>Scripts Repository</a:t>
            </a:r>
            <a:r>
              <a:rPr lang="en-US" dirty="0"/>
              <a:t> (for example, org-scripts-library): Keep your shared scripts for automation here.</a:t>
            </a: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2395736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When naming your repositories, workflows, and actions, stick to consistent naming conventions. Use clear and descriptive names to ensure easy understanding and maintainability. For example:</a:t>
            </a:r>
          </a:p>
          <a:p>
            <a:pPr marL="171450" indent="-171450">
              <a:buFont typeface="Arial" panose="020B0604020202020204" pitchFamily="34" charset="0"/>
              <a:buChar char="•"/>
            </a:pPr>
            <a:r>
              <a:rPr lang="en-US" dirty="0"/>
              <a:t>Repositories: org-actions-repo, org-reusable-workflows</a:t>
            </a:r>
          </a:p>
          <a:p>
            <a:pPr marL="171450" indent="-171450">
              <a:buFont typeface="Arial" panose="020B0604020202020204" pitchFamily="34" charset="0"/>
              <a:buChar char="•"/>
            </a:pPr>
            <a:r>
              <a:rPr lang="en-US" dirty="0"/>
              <a:t>Workflows: ci-</a:t>
            </a:r>
            <a:r>
              <a:rPr lang="en-US" dirty="0" err="1"/>
              <a:t>test.yml</a:t>
            </a:r>
            <a:r>
              <a:rPr lang="en-US" dirty="0"/>
              <a:t>, deploy-</a:t>
            </a:r>
            <a:r>
              <a:rPr lang="en-US" dirty="0" err="1"/>
              <a:t>app.yml</a:t>
            </a:r>
            <a:endParaRPr lang="en-US" dirty="0"/>
          </a:p>
          <a:p>
            <a:pPr marL="171450" indent="-171450">
              <a:buFont typeface="Arial" panose="020B0604020202020204" pitchFamily="34" charset="0"/>
              <a:buChar char="•"/>
            </a:pPr>
            <a:r>
              <a:rPr lang="en-US" dirty="0"/>
              <a:t>Actions: run-linter or setup-environment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992560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Make sure you follow semantic versioning—use tags like v1.0.0, v1.1.0, and v2.0.0 for managing updates clearly. </a:t>
            </a:r>
          </a:p>
          <a:p>
            <a:endParaRPr lang="en-US" dirty="0"/>
          </a:p>
          <a:p>
            <a:r>
              <a:rPr lang="en-US" dirty="0"/>
              <a:t>Avoid using generic tags like latest to prevent unexpected breaking changes.</a:t>
            </a:r>
          </a:p>
          <a:p>
            <a:endParaRPr lang="en-US" dirty="0"/>
          </a:p>
          <a:p>
            <a:r>
              <a:rPr lang="en-US" dirty="0"/>
              <a:t>It's crucial to document each reusable component clearly. Your repository should always include:</a:t>
            </a:r>
          </a:p>
          <a:p>
            <a:pPr marL="171450" indent="-171450">
              <a:buFont typeface="Arial" panose="020B0604020202020204" pitchFamily="34" charset="0"/>
              <a:buChar char="•"/>
            </a:pPr>
            <a:r>
              <a:rPr lang="en-US" dirty="0"/>
              <a:t>A clear </a:t>
            </a:r>
            <a:r>
              <a:rPr lang="en-US" dirty="0" err="1"/>
              <a:t>README.md</a:t>
            </a:r>
            <a:r>
              <a:rPr lang="en-US" dirty="0"/>
              <a:t> explaining the component’s purpose, how to use it, and providing examples.</a:t>
            </a:r>
          </a:p>
          <a:p>
            <a:pPr marL="171450" indent="-171450">
              <a:buFont typeface="Arial" panose="020B0604020202020204" pitchFamily="34" charset="0"/>
              <a:buChar char="•"/>
            </a:pPr>
            <a:r>
              <a:rPr lang="en-US" dirty="0"/>
              <a:t>A </a:t>
            </a:r>
            <a:r>
              <a:rPr lang="en-US" dirty="0" err="1"/>
              <a:t>CHANGELOG.md</a:t>
            </a:r>
            <a:r>
              <a:rPr lang="en-US" dirty="0"/>
              <a:t> to track changes across versions.</a:t>
            </a:r>
          </a:p>
          <a:p>
            <a:pPr marL="171450" indent="-171450">
              <a:buFont typeface="Arial" panose="020B0604020202020204" pitchFamily="34" charset="0"/>
              <a:buChar char="•"/>
            </a:pPr>
            <a:r>
              <a:rPr lang="en-US" dirty="0"/>
              <a:t>A </a:t>
            </a:r>
            <a:r>
              <a:rPr lang="en-US" dirty="0" err="1"/>
              <a:t>CONTRIBUTING.md</a:t>
            </a:r>
            <a:r>
              <a:rPr lang="en-US" dirty="0"/>
              <a:t> file to guide contributors on best practices for making changes.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065140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Security and access control are also very important. Limit who can modify these reusable actions and workflows by using branch protection rules, requiring pull request reviews, and leveraging GitHub CODEOWNERS files.</a:t>
            </a:r>
          </a:p>
          <a:p>
            <a:endParaRPr lang="en-US" dirty="0"/>
          </a:p>
          <a:p>
            <a:r>
              <a:rPr lang="en-US" dirty="0"/>
              <a:t>Lastly, establish a clear monitoring and deprecation strategy. Set up GitHub Issues or Discussions to get feedback and provide a deprecation plan when older versions need to be removed, including notifications and migration guides for users.</a:t>
            </a:r>
          </a:p>
          <a:p>
            <a:endParaRPr lang="en-US" dirty="0"/>
          </a:p>
          <a:p>
            <a:r>
              <a:rPr lang="en-US" dirty="0"/>
              <a:t>Following these best practices ensures your reusable components remain robust, secure, and easy to use across your entire organization.</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58733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There are three main ways your enterprise can distribute actions:</a:t>
            </a:r>
          </a:p>
          <a:p>
            <a:pPr marL="0" indent="0">
              <a:buFont typeface="+mj-lt"/>
              <a:buNone/>
            </a:pPr>
            <a:endParaRPr lang="en-US" b="1" dirty="0"/>
          </a:p>
          <a:p>
            <a:pPr marL="0" indent="0">
              <a:buFont typeface="+mj-lt"/>
              <a:buNone/>
            </a:pPr>
            <a:r>
              <a:rPr lang="en-US" b="1" dirty="0"/>
              <a:t>Publishing Actions in the GitHub Marketplace</a:t>
            </a:r>
            <a:br>
              <a:rPr lang="en-US" dirty="0"/>
            </a:br>
            <a:r>
              <a:rPr lang="en-US" dirty="0"/>
              <a:t>This is primarily for actions that you want to share publicly. While this offers maximum visibility and ease of use, it requires that your actions are thoroughly secured since they’ll be available to everyone.</a:t>
            </a:r>
          </a:p>
          <a:p>
            <a:pPr marL="0" indent="0">
              <a:buFont typeface="+mj-lt"/>
              <a:buNone/>
            </a:pPr>
            <a:endParaRPr lang="en-US" b="1" dirty="0"/>
          </a:p>
          <a:p>
            <a:pPr marL="0" indent="0">
              <a:buFont typeface="+mj-lt"/>
              <a:buNone/>
            </a:pPr>
            <a:r>
              <a:rPr lang="en-US" b="1" dirty="0"/>
              <a:t>Hosting Actions in Organization-Owned Repositories</a:t>
            </a:r>
            <a:br>
              <a:rPr lang="en-US" dirty="0"/>
            </a:br>
            <a:r>
              <a:rPr lang="en-US" dirty="0"/>
              <a:t>This method is ideal for internal enterprise use. Actions stored here are accessible only within your organization, controlled by teams and repository permissions. It provides strong access control and helps ensure that sensitive workflows remain within your organization's boundaries.</a:t>
            </a:r>
          </a:p>
          <a:p>
            <a:pPr marL="0" indent="0">
              <a:buFont typeface="+mj-lt"/>
              <a:buNone/>
            </a:pPr>
            <a:endParaRPr lang="en-US" b="1" dirty="0"/>
          </a:p>
          <a:p>
            <a:pPr marL="0" indent="0">
              <a:buFont typeface="+mj-lt"/>
              <a:buNone/>
            </a:pPr>
            <a:r>
              <a:rPr lang="en-US" b="1" dirty="0"/>
              <a:t>Using GitHub Packages for Containerized Actions</a:t>
            </a:r>
            <a:br>
              <a:rPr lang="en-US" dirty="0"/>
            </a:br>
            <a:r>
              <a:rPr lang="en-US" dirty="0"/>
              <a:t>Containerized actions distributed via GitHub Packages offer an additional layer of security and control. These are especially useful when you want stricter security controls over distribution. Authentication is required, and the container images must be carefully secured and regularly updated to protect against vulnerabilities.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802119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Now let’s talk about some </a:t>
            </a:r>
            <a:r>
              <a:rPr lang="en-US" b="1" dirty="0"/>
              <a:t>best practices for distributing actions</a:t>
            </a:r>
            <a:r>
              <a:rPr lang="en-US" dirty="0"/>
              <a:t> within your enterprise:</a:t>
            </a:r>
          </a:p>
          <a:p>
            <a:endParaRPr lang="en-US" dirty="0"/>
          </a:p>
          <a:p>
            <a:pPr marL="171450" indent="-171450">
              <a:buFont typeface="Arial" panose="020B0604020202020204" pitchFamily="34" charset="0"/>
              <a:buChar char="•"/>
            </a:pPr>
            <a:r>
              <a:rPr lang="en-US" b="1" dirty="0"/>
              <a:t>Standardization</a:t>
            </a:r>
            <a:r>
              <a:rPr lang="en-US" dirty="0"/>
              <a:t>: Keep all reusable actions in a single, well-documented repository. Clear documentation ensures everyone knows how to use and integrate the actions effectively.</a:t>
            </a:r>
          </a:p>
          <a:p>
            <a:pPr marL="171450" indent="-171450">
              <a:buFont typeface="Arial" panose="020B0604020202020204" pitchFamily="34" charset="0"/>
              <a:buChar char="•"/>
            </a:pPr>
            <a:r>
              <a:rPr lang="en-US" b="1" dirty="0"/>
              <a:t>Versioning</a:t>
            </a:r>
            <a:r>
              <a:rPr lang="en-US" dirty="0"/>
              <a:t>: Use semantic versioning (e.g., v1.0.0, v1.1.0, v2.0.0). Avoid using tags like latest because they can lead to unexpected changes in workflows if the underlying action is updated without notice.</a:t>
            </a:r>
          </a:p>
          <a:p>
            <a:pPr marL="171450" indent="-171450">
              <a:buFont typeface="Arial" panose="020B0604020202020204" pitchFamily="34" charset="0"/>
              <a:buChar char="•"/>
            </a:pPr>
            <a:r>
              <a:rPr lang="en-US" b="1" dirty="0"/>
              <a:t>Security Reviews</a:t>
            </a:r>
            <a:r>
              <a:rPr lang="en-US" dirty="0"/>
              <a:t>: Always perform code reviews and security scans before actions are published or updated. This reduces the risk of vulnerabilities or supply-chain attacks.</a:t>
            </a:r>
          </a:p>
          <a:p>
            <a:pPr marL="171450" indent="-171450">
              <a:buFont typeface="Arial" panose="020B0604020202020204" pitchFamily="34" charset="0"/>
              <a:buChar char="•"/>
            </a:pPr>
            <a:r>
              <a:rPr lang="en-US" b="1" dirty="0"/>
              <a:t>Access Control</a:t>
            </a:r>
            <a:r>
              <a:rPr lang="en-US" dirty="0"/>
              <a:t>: Clearly define who can modify and use internal actions. Limit access through repository settings, team assignments, and role-based permissions.</a:t>
            </a:r>
          </a:p>
          <a:p>
            <a:pPr marL="171450" indent="-171450">
              <a:buFont typeface="Arial" panose="020B0604020202020204" pitchFamily="34" charset="0"/>
              <a:buChar char="•"/>
            </a:pPr>
            <a:r>
              <a:rPr lang="en-US" b="1" dirty="0"/>
              <a:t>Regular Updates</a:t>
            </a:r>
            <a:r>
              <a:rPr lang="en-US" dirty="0"/>
              <a:t>: Maintain a clear changelog and communicate updates effectively. This practice prevents disruptions from breaking changes and keeps your teams informed about improvements.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6694193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quickly summarize the key points to consider when choosing how to distribute your actions:</a:t>
            </a:r>
          </a:p>
          <a:p>
            <a:endParaRPr lang="en-US" dirty="0"/>
          </a:p>
          <a:p>
            <a:pPr marL="171450" indent="-171450">
              <a:buFont typeface="Arial" panose="020B0604020202020204" pitchFamily="34" charset="0"/>
              <a:buChar char="•"/>
            </a:pPr>
            <a:r>
              <a:rPr lang="en-US" b="1" dirty="0"/>
              <a:t>GitHub Marketplace</a:t>
            </a:r>
            <a:r>
              <a:rPr lang="en-US" dirty="0"/>
              <a:t>: Best suited for public use, requires heightened security awareness due to public access.</a:t>
            </a:r>
          </a:p>
          <a:p>
            <a:pPr marL="171450" indent="-171450">
              <a:buFont typeface="Arial" panose="020B0604020202020204" pitchFamily="34" charset="0"/>
              <a:buChar char="•"/>
            </a:pPr>
            <a:r>
              <a:rPr lang="en-US" b="1" dirty="0"/>
              <a:t>Organization-Owned Repositories</a:t>
            </a:r>
            <a:r>
              <a:rPr lang="en-US" dirty="0"/>
              <a:t>: Ideal for secure internal use, allows fine-grained team-based access control.</a:t>
            </a:r>
          </a:p>
          <a:p>
            <a:pPr marL="171450" indent="-171450">
              <a:buFont typeface="Arial" panose="020B0604020202020204" pitchFamily="34" charset="0"/>
              <a:buChar char="•"/>
            </a:pPr>
            <a:r>
              <a:rPr lang="en-US" b="1" dirty="0"/>
              <a:t>GitHub Packages</a:t>
            </a:r>
            <a:r>
              <a:rPr lang="en-US" dirty="0"/>
              <a:t>: Perfect for containerized, highly controlled action distribution, with mandatory authentication and robust security practices.</a:t>
            </a:r>
          </a:p>
          <a:p>
            <a:endParaRPr lang="en-US" dirty="0"/>
          </a:p>
          <a:p>
            <a:r>
              <a:rPr lang="en-US" dirty="0"/>
              <a:t>Ultimately, your distribution method will depend on your business requirements, security policies, and scalability needs. By implementing a structured distribution strategy, your enterprise will ensure actions are efficiently managed, secure, and compliant across your entire DevOps lifecycle.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9303946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dirty="0">
                <a:effectLst/>
                <a:latin typeface="Quattrocento Sans" panose="020B0502050000020003" pitchFamily="34" charset="0"/>
              </a:rPr>
              <a:t>Managing runners for the enterprise involves configuring and securing both GitHub-hosted and self-hosted runners to ensure efficient and secure CI/CD workflows.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dirty="0">
              <a:effectLst/>
              <a:latin typeface="Quattrocento Sans" panose="020B05020500000200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dirty="0">
                <a:effectLst/>
                <a:latin typeface="Quattrocento Sans" panose="020B0502050000020003" pitchFamily="34" charset="0"/>
              </a:rPr>
              <a:t>This includes setting up IP allow lists to control access, enhancing security by restricting runner access to specific IP addresses, and ensuring compliance with organizational policies.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dirty="0">
              <a:effectLst/>
              <a:latin typeface="Quattrocento Sans" panose="020B05020500000200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dirty="0">
                <a:effectLst/>
                <a:latin typeface="Quattrocento Sans" panose="020B0502050000020003" pitchFamily="34" charset="0"/>
              </a:rPr>
              <a:t>Proper configuration of IP allow lists for both GitHub-hosted and self-hosted runners is crucial for maintaining secure and reliable interactions between internal applications and GitHub Actions runners.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dirty="0">
              <a:effectLst/>
              <a:latin typeface="Quattrocento Sans" panose="020B05020500000200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dirty="0">
                <a:effectLst/>
                <a:latin typeface="Quattrocento Sans" panose="020B0502050000020003" pitchFamily="34" charset="0"/>
              </a:rPr>
              <a:t>Regular updates and reviews of these configurations are necessary to adapt to changes in IP address ranges and maintain optimal security.</a:t>
            </a:r>
          </a:p>
          <a:p>
            <a:pPr marL="0" lvl="0" indent="0">
              <a:buFont typeface="+mj-lt"/>
              <a:buNone/>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767255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Two runner types can execute GitHub Actions workflows: </a:t>
            </a:r>
            <a:r>
              <a:rPr lang="en-US" b="1" dirty="0"/>
              <a:t>GitHub-hosted</a:t>
            </a:r>
            <a:r>
              <a:rPr lang="en-US" dirty="0"/>
              <a:t> and </a:t>
            </a:r>
            <a:r>
              <a:rPr lang="en-US" b="1" dirty="0"/>
              <a:t>self-hosted</a:t>
            </a:r>
            <a:r>
              <a:rPr lang="en-US" dirty="0"/>
              <a:t>.</a:t>
            </a:r>
          </a:p>
          <a:p>
            <a:endParaRPr lang="en-US" b="1" dirty="0"/>
          </a:p>
          <a:p>
            <a:r>
              <a:rPr lang="en-US" b="1" dirty="0"/>
              <a:t>Note:</a:t>
            </a:r>
            <a:r>
              <a:rPr lang="en-US" dirty="0"/>
              <a:t> GitHub-hosted runners are available only on Enterprise Cloud; Enterprise Server users must choose self-hosted.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i="0" dirty="0">
              <a:effectLst/>
              <a:latin typeface="Quattrocento Sans" panose="020B05020500000200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dirty="0">
                <a:effectLst/>
                <a:latin typeface="Quattrocento Sans" panose="020B0502050000020003" pitchFamily="34" charset="0"/>
              </a:rPr>
              <a:t>The following table compares GitHub-hosted runners versus self-hosted runners. Use it to choose the appropriate runner for your workload.</a:t>
            </a:r>
            <a:endParaRPr lang="en-US" sz="1100" b="0" i="0" dirty="0">
              <a:effectLst/>
              <a:latin typeface="Quattrocento Sans" panose="020B0502050000020003" pitchFamily="34" charset="0"/>
            </a:endParaRP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957947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b="1" dirty="0"/>
              <a:t>GitHub-hosted runners</a:t>
            </a:r>
            <a:r>
              <a:rPr lang="en-US" dirty="0"/>
              <a:t> deliver speed and simplicity. </a:t>
            </a:r>
          </a:p>
          <a:p>
            <a:pPr marL="171450" indent="-171450">
              <a:buFont typeface="Arial" panose="020B0604020202020204" pitchFamily="34" charset="0"/>
              <a:buChar char="•"/>
            </a:pPr>
            <a:r>
              <a:rPr lang="en-US" dirty="0"/>
              <a:t>GitHub provisions a fresh VM for each job, fully patched and pre-loaded with common languages and tools. </a:t>
            </a:r>
          </a:p>
          <a:p>
            <a:pPr marL="171450" indent="-171450">
              <a:buFont typeface="Arial" panose="020B0604020202020204" pitchFamily="34" charset="0"/>
              <a:buChar char="•"/>
            </a:pPr>
            <a:r>
              <a:rPr lang="en-US" dirty="0"/>
              <a:t>The OS, packages, and runner app all update automatically. </a:t>
            </a:r>
          </a:p>
          <a:p>
            <a:pPr marL="171450" indent="-171450">
              <a:buFont typeface="Arial" panose="020B0604020202020204" pitchFamily="34" charset="0"/>
              <a:buChar char="•"/>
            </a:pPr>
            <a:r>
              <a:rPr lang="en-US" dirty="0"/>
              <a:t>Minutes are counted against the plan’s free tier, with pay-as-you-go rates once that allowance is exhausted.</a:t>
            </a:r>
          </a:p>
          <a:p>
            <a:endParaRPr lang="en-US" b="1" dirty="0"/>
          </a:p>
          <a:p>
            <a:r>
              <a:rPr lang="en-US" b="1" dirty="0"/>
              <a:t>Self-hosted runners</a:t>
            </a:r>
            <a:r>
              <a:rPr lang="en-US" dirty="0"/>
              <a:t> provide maximum flexibility. </a:t>
            </a:r>
          </a:p>
          <a:p>
            <a:pPr marL="171450" indent="-171450">
              <a:buFont typeface="Arial" panose="020B0604020202020204" pitchFamily="34" charset="0"/>
              <a:buChar char="•"/>
            </a:pPr>
            <a:r>
              <a:rPr lang="en-US" dirty="0"/>
              <a:t>Jobs run on hardware the organization controls—on-prem, in a private cloud, or on specialized machines with extra CPU, GPUs, or strict network rules. </a:t>
            </a:r>
          </a:p>
          <a:p>
            <a:pPr marL="171450" indent="-171450">
              <a:buFont typeface="Arial" panose="020B0604020202020204" pitchFamily="34" charset="0"/>
              <a:buChar char="•"/>
            </a:pPr>
            <a:r>
              <a:rPr lang="en-US" dirty="0"/>
              <a:t>Only the runner application updates automatically; the team maintains the OS and all other software. </a:t>
            </a:r>
          </a:p>
          <a:p>
            <a:pPr marL="171450" indent="-171450">
              <a:buFont typeface="Arial" panose="020B0604020202020204" pitchFamily="34" charset="0"/>
              <a:buChar char="•"/>
            </a:pPr>
            <a:r>
              <a:rPr lang="en-US" dirty="0"/>
              <a:t>Because the environment persists, large caches and custom dependencies stay in place between jobs. </a:t>
            </a:r>
          </a:p>
          <a:p>
            <a:pPr marL="171450" indent="-171450">
              <a:buFont typeface="Arial" panose="020B0604020202020204" pitchFamily="34" charset="0"/>
              <a:buChar char="•"/>
            </a:pPr>
            <a:r>
              <a:rPr lang="en-US" dirty="0"/>
              <a:t>GitHub charges nothing for usage, but the organization absorbs all infrastructure and maintenance costs.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86996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In GitHub Enterprise Cloud, organizations can choose between two user models: the </a:t>
            </a:r>
            <a:r>
              <a:rPr lang="en-US" b="1" dirty="0"/>
              <a:t>Standard User Model</a:t>
            </a:r>
            <a:r>
              <a:rPr lang="en-US" dirty="0"/>
              <a:t> and the </a:t>
            </a:r>
            <a:r>
              <a:rPr lang="en-US" b="1" dirty="0"/>
              <a:t>Enterprise Managed User (EMU) Model</a:t>
            </a:r>
            <a:r>
              <a:rPr lang="en-US" dirty="0"/>
              <a:t>.</a:t>
            </a:r>
          </a:p>
          <a:p>
            <a:endParaRPr lang="en-US" dirty="0"/>
          </a:p>
          <a:p>
            <a:pPr marL="171450" indent="-171450">
              <a:buFont typeface="Arial" panose="020B0604020202020204" pitchFamily="34" charset="0"/>
              <a:buChar char="•"/>
            </a:pPr>
            <a:r>
              <a:rPr lang="en-US" dirty="0"/>
              <a:t>With the </a:t>
            </a:r>
            <a:r>
              <a:rPr lang="en-US" b="1" dirty="0"/>
              <a:t>Standard User Model</a:t>
            </a:r>
            <a:r>
              <a:rPr lang="en-US" dirty="0"/>
              <a:t>, users create and manage their own GitHub accounts. </a:t>
            </a:r>
          </a:p>
          <a:p>
            <a:pPr marL="628650" lvl="1" indent="-171450">
              <a:buFont typeface="Arial" panose="020B0604020202020204" pitchFamily="34" charset="0"/>
              <a:buChar char="•"/>
            </a:pPr>
            <a:r>
              <a:rPr lang="en-US" dirty="0"/>
              <a:t>They set their own authentication methods and can join organizations by invitation. </a:t>
            </a:r>
          </a:p>
          <a:p>
            <a:pPr marL="628650" lvl="1" indent="-171450">
              <a:buFont typeface="Arial" panose="020B0604020202020204" pitchFamily="34" charset="0"/>
              <a:buChar char="•"/>
            </a:pPr>
            <a:r>
              <a:rPr lang="en-US" dirty="0"/>
              <a:t>It’s flexible and commonly used in smaller enterprises or those with lighter governance needs.</a:t>
            </a:r>
          </a:p>
          <a:p>
            <a:pPr marL="171450" indent="-171450">
              <a:buFont typeface="Arial" panose="020B0604020202020204" pitchFamily="34" charset="0"/>
              <a:buChar char="•"/>
            </a:pPr>
            <a:r>
              <a:rPr lang="en-US" dirty="0"/>
              <a:t>Now, the </a:t>
            </a:r>
            <a:r>
              <a:rPr lang="en-US" b="1" dirty="0"/>
              <a:t>EMU model</a:t>
            </a:r>
            <a:r>
              <a:rPr lang="en-US" dirty="0"/>
              <a:t> is for more tightly governed environments. </a:t>
            </a:r>
          </a:p>
          <a:p>
            <a:pPr marL="628650" lvl="1" indent="-171450">
              <a:buFont typeface="Arial" panose="020B0604020202020204" pitchFamily="34" charset="0"/>
              <a:buChar char="•"/>
            </a:pPr>
            <a:r>
              <a:rPr lang="en-US" dirty="0"/>
              <a:t>Here, the enterprise owns and manages user accounts. </a:t>
            </a:r>
          </a:p>
          <a:p>
            <a:pPr marL="628650" lvl="1" indent="-171450">
              <a:buFont typeface="Arial" panose="020B0604020202020204" pitchFamily="34" charset="0"/>
              <a:buChar char="•"/>
            </a:pPr>
            <a:r>
              <a:rPr lang="en-US" dirty="0"/>
              <a:t>Authentication is handled through an identity provider using SAML or SCIM. Admins can create, manage, and deactivate users. </a:t>
            </a:r>
          </a:p>
          <a:p>
            <a:pPr marL="628650" lvl="1" indent="-171450">
              <a:buFont typeface="Arial" panose="020B0604020202020204" pitchFamily="34" charset="0"/>
              <a:buChar char="•"/>
            </a:pPr>
            <a:r>
              <a:rPr lang="en-US" dirty="0"/>
              <a:t>Managed users can’t join other organizations independently—this ensures strict control and compliance.</a:t>
            </a:r>
          </a:p>
          <a:p>
            <a:endParaRPr lang="en-US" dirty="0"/>
          </a:p>
          <a:p>
            <a:r>
              <a:rPr lang="en-US" dirty="0"/>
              <a:t>If your organization operates in a regulated industry or needs centralized control over users, EMU is often the way to go.</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747150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Here’s how it work on GitHub. </a:t>
            </a:r>
          </a:p>
          <a:p>
            <a:endParaRPr lang="en-US" b="1" dirty="0"/>
          </a:p>
          <a:p>
            <a:pPr marL="171450" indent="-171450">
              <a:buFont typeface="Arial" panose="020B0604020202020204" pitchFamily="34" charset="0"/>
              <a:buChar char="•"/>
            </a:pPr>
            <a:r>
              <a:rPr lang="en-US" b="1" dirty="0"/>
              <a:t>GitHub-hosted runners</a:t>
            </a:r>
            <a:r>
              <a:rPr lang="en-US" dirty="0"/>
              <a:t> sit on GitHub’s own ever-changing infrastructure, so you simply allow the published GitHub IP ranges in your firewall and let their security settings do the rest. </a:t>
            </a:r>
          </a:p>
          <a:p>
            <a:pPr marL="171450" indent="-171450">
              <a:buFont typeface="Arial" panose="020B0604020202020204" pitchFamily="34" charset="0"/>
              <a:buChar char="•"/>
            </a:pPr>
            <a:r>
              <a:rPr lang="en-US" b="1" dirty="0"/>
              <a:t>Self-hosted runners</a:t>
            </a:r>
            <a:r>
              <a:rPr lang="en-US" dirty="0"/>
              <a:t>, though, are yours to pin down: give each one a static or reserved address, then create an allow list of those IPs—easy to wrap in a firewall rule, VPN, or cloud security group. </a:t>
            </a:r>
          </a:p>
          <a:p>
            <a:endParaRPr lang="en-US" dirty="0"/>
          </a:p>
          <a:p>
            <a:r>
              <a:rPr lang="en-US" dirty="0"/>
              <a:t>Bottom line: hosted runners → follow GitHub’s ranges; self-hosted → lock to your own fixed addresses. </a:t>
            </a:r>
          </a:p>
          <a:p>
            <a:endParaRPr lang="en-US" dirty="0"/>
          </a:p>
          <a:p>
            <a:r>
              <a:rPr lang="en-US" dirty="0"/>
              <a:t>Keep both lists fresh, and you’ll stay secure and compliant without overcomplicating your network.</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821139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First, let’s figure out </a:t>
            </a:r>
            <a:r>
              <a:rPr lang="en-US" b="1" dirty="0"/>
              <a:t>who</a:t>
            </a:r>
            <a:r>
              <a:rPr lang="en-US" dirty="0"/>
              <a:t> we’re letting in.</a:t>
            </a:r>
            <a:br>
              <a:rPr lang="en-US" dirty="0"/>
            </a:br>
            <a:endParaRPr lang="en-US" dirty="0"/>
          </a:p>
          <a:p>
            <a:r>
              <a:rPr lang="en-US" dirty="0"/>
              <a:t>GitHub-hosted runners live inside published IP ranges, and those ranges move around. </a:t>
            </a:r>
          </a:p>
          <a:p>
            <a:endParaRPr lang="en-US" dirty="0"/>
          </a:p>
          <a:p>
            <a:r>
              <a:rPr lang="en-US" dirty="0"/>
              <a:t>The single source of truth is GitHub’s /meta endpoint. </a:t>
            </a:r>
          </a:p>
          <a:p>
            <a:endParaRPr lang="en-US" dirty="0"/>
          </a:p>
          <a:p>
            <a:r>
              <a:rPr lang="en-US" dirty="0"/>
              <a:t>Here you will see an example of an Actions runner. </a:t>
            </a:r>
          </a:p>
          <a:p>
            <a:endParaRPr lang="en-US" dirty="0"/>
          </a:p>
          <a:p>
            <a:r>
              <a:rPr lang="en-US" dirty="0"/>
              <a:t>Once you have the ranges, the rest is classic firewall work.</a:t>
            </a:r>
          </a:p>
          <a:p>
            <a:pPr marL="228600" indent="-228600">
              <a:buFont typeface="+mj-lt"/>
              <a:buAutoNum type="arabicPeriod"/>
            </a:pPr>
            <a:r>
              <a:rPr lang="en-US" b="1" dirty="0"/>
              <a:t>Obtain the IP list</a:t>
            </a:r>
            <a:r>
              <a:rPr lang="en-US" dirty="0"/>
              <a:t> from the /meta endpoint and copy the CIDR blocks in the </a:t>
            </a:r>
            <a:r>
              <a:rPr lang="en-US" b="1" dirty="0"/>
              <a:t>actions</a:t>
            </a:r>
            <a:r>
              <a:rPr lang="en-US" dirty="0"/>
              <a:t> section.</a:t>
            </a:r>
          </a:p>
          <a:p>
            <a:pPr marL="228600" indent="-228600">
              <a:buFont typeface="+mj-lt"/>
              <a:buAutoNum type="arabicPeriod"/>
            </a:pPr>
            <a:r>
              <a:rPr lang="en-US" b="1" dirty="0"/>
              <a:t>Update your rules</a:t>
            </a:r>
            <a:r>
              <a:rPr lang="en-US" dirty="0"/>
              <a:t> so outbound traffic from your applications—and any necessary inbound responses—can flow to and from those exact ranges, typically over HTTPS (port 443).</a:t>
            </a:r>
          </a:p>
          <a:p>
            <a:endParaRPr lang="en-US" dirty="0"/>
          </a:p>
          <a:p>
            <a:r>
              <a:rPr lang="en-US" dirty="0"/>
              <a:t>With the right rules in place, your internal systems can talk to GitHub-hosted runners smoothly, and you’ve limited exposure to only the addresses GitHub says are in use</a:t>
            </a:r>
          </a:p>
          <a:p>
            <a:endParaRPr lang="en-US" dirty="0"/>
          </a:p>
          <a:p>
            <a:endParaRPr lang="en-US" b="0" i="0" dirty="0">
              <a:solidFill>
                <a:srgbClr val="161616"/>
              </a:solidFill>
              <a:effectLst/>
              <a:latin typeface="Segoe UI" panose="020B0502040204020203" pitchFamily="34" charset="0"/>
            </a:endParaRPr>
          </a:p>
          <a:p>
            <a:endParaRPr lang="en-US" dirty="0"/>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315443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Keeping up with GitHub’s shifting IP ranges can feel like a game of whack-a-mole. </a:t>
            </a:r>
          </a:p>
          <a:p>
            <a:pPr marL="0" lvl="0" indent="0">
              <a:buFont typeface="+mj-lt"/>
              <a:buNone/>
            </a:pPr>
            <a:endParaRPr lang="en-US" dirty="0"/>
          </a:p>
          <a:p>
            <a:pPr marL="0" lvl="0" indent="0">
              <a:buFont typeface="+mj-lt"/>
              <a:buNone/>
            </a:pPr>
            <a:r>
              <a:rPr lang="en-US" dirty="0"/>
              <a:t>One way around that is to bring the runners inside your own walls. </a:t>
            </a:r>
          </a:p>
          <a:p>
            <a:pPr marL="0" lvl="0" indent="0">
              <a:buFont typeface="+mj-lt"/>
              <a:buNone/>
            </a:pPr>
            <a:endParaRPr lang="en-US" dirty="0"/>
          </a:p>
          <a:p>
            <a:pPr marL="0" lvl="0" indent="0">
              <a:buFont typeface="+mj-lt"/>
              <a:buNone/>
            </a:pPr>
            <a:r>
              <a:rPr lang="en-US" dirty="0"/>
              <a:t>A self-hosted runner sits on your network, so you decide its IP, its firewall rules, and its environment. </a:t>
            </a:r>
          </a:p>
          <a:p>
            <a:pPr marL="0" lvl="0" indent="0">
              <a:buFont typeface="+mj-lt"/>
              <a:buNone/>
            </a:pPr>
            <a:endParaRPr lang="en-US" dirty="0"/>
          </a:p>
          <a:p>
            <a:pPr marL="0" lvl="0" indent="0">
              <a:buFont typeface="+mj-lt"/>
              <a:buNone/>
            </a:pPr>
            <a:r>
              <a:rPr lang="en-US" dirty="0"/>
              <a:t>The trade-off is ownership: you’ll patch the box, monitor capacity, and handle every upgrade yourself. Think flexibility and control versus extra upkeep.</a:t>
            </a:r>
          </a:p>
          <a:p>
            <a:pPr marL="0" lvl="0" indent="0">
              <a:buFont typeface="+mj-lt"/>
              <a:buNone/>
            </a:pPr>
            <a:endParaRPr lang="en-US" b="0" i="0" dirty="0">
              <a:solidFill>
                <a:srgbClr val="161616"/>
              </a:solidFill>
              <a:effectLst/>
              <a:latin typeface="Segoe UI" panose="020B0502040204020203" pitchFamily="34" charset="0"/>
            </a:endParaRPr>
          </a:p>
          <a:p>
            <a:pPr marL="0" lvl="0" indent="0">
              <a:buFont typeface="+mj-lt"/>
              <a:buNone/>
            </a:pPr>
            <a:r>
              <a:rPr lang="en-US" dirty="0"/>
              <a:t>Whether you stick with GitHub-hosted or go self-hosted, the allow list can’t be ‘set it and forget it.’ </a:t>
            </a:r>
          </a:p>
          <a:p>
            <a:pPr marL="0" lvl="0" indent="0">
              <a:buFont typeface="+mj-lt"/>
              <a:buNone/>
            </a:pPr>
            <a:endParaRPr lang="en-US" dirty="0"/>
          </a:p>
          <a:p>
            <a:pPr marL="0" lvl="0" indent="0">
              <a:buFont typeface="+mj-lt"/>
              <a:buNone/>
            </a:pPr>
            <a:r>
              <a:rPr lang="en-US" dirty="0"/>
              <a:t>GitHub’s IP ranges change, so schedule a review—or better, automate it. </a:t>
            </a:r>
          </a:p>
          <a:p>
            <a:pPr marL="0" lvl="0" indent="0">
              <a:buFont typeface="+mj-lt"/>
              <a:buNone/>
            </a:pPr>
            <a:endParaRPr lang="en-US" dirty="0"/>
          </a:p>
          <a:p>
            <a:pPr marL="0" lvl="0" indent="0">
              <a:buFont typeface="+mj-lt"/>
              <a:buNone/>
            </a:pPr>
            <a:r>
              <a:rPr lang="en-US" dirty="0"/>
              <a:t>A simple script that pulls the /meta endpoint and refreshes your firewall rules keeps everything current without manual firefighting.</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9504795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Switching to self-hosted runners gives you a lot of freedom. </a:t>
            </a:r>
          </a:p>
          <a:p>
            <a:endParaRPr lang="en-US" dirty="0"/>
          </a:p>
          <a:p>
            <a:r>
              <a:rPr lang="en-US" dirty="0"/>
              <a:t>You pick the hardware, pre-install any toolchain you want, and even fine-tune the OS for speed—great when you need big CPUs or GPUs that GitHub-hosted boxes don’t offer. </a:t>
            </a:r>
          </a:p>
          <a:p>
            <a:endParaRPr lang="en-US" dirty="0"/>
          </a:p>
          <a:p>
            <a:r>
              <a:rPr lang="en-US" dirty="0"/>
              <a:t>Because the machine lives on your infrastructure, you’re not metered by GitHub minutes, so long builds or large test suites stop chewing through credits. </a:t>
            </a:r>
          </a:p>
          <a:p>
            <a:endParaRPr lang="en-US" dirty="0"/>
          </a:p>
          <a:p>
            <a:r>
              <a:rPr lang="en-US" dirty="0"/>
              <a:t>Another plus: the runner doesn’t wipe itself between jobs. </a:t>
            </a:r>
          </a:p>
          <a:p>
            <a:endParaRPr lang="en-US" dirty="0"/>
          </a:p>
          <a:p>
            <a:r>
              <a:rPr lang="en-US" dirty="0"/>
              <a:t>That persistence lets you cache huge dependency trees or keep datasets in place, trimming run times.</a:t>
            </a:r>
          </a:p>
          <a:p>
            <a:endParaRPr lang="en-US" dirty="0"/>
          </a:p>
          <a:p>
            <a:r>
              <a:rPr lang="en-US" dirty="0"/>
              <a:t>But all that power comes with strings. Every patch, every package update, every log review—those tasks are now yours. </a:t>
            </a:r>
          </a:p>
          <a:p>
            <a:endParaRPr lang="en-US" dirty="0"/>
          </a:p>
          <a:p>
            <a:r>
              <a:rPr lang="en-US" dirty="0"/>
              <a:t>A missed security update or a sloppy firewall rule can leave the runner exposed, so the maintenance burden shifts squarely onto your team.</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466499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Public repos introduce a different risk profile: anyone can open a pull request, and that code can land on your runner if you’re not careful. </a:t>
            </a:r>
          </a:p>
          <a:p>
            <a:pPr marL="0" lvl="0" indent="0">
              <a:buFont typeface="+mj-lt"/>
              <a:buNone/>
            </a:pPr>
            <a:endParaRPr lang="en-US" dirty="0"/>
          </a:p>
          <a:p>
            <a:pPr marL="0" lvl="0" indent="0">
              <a:buFont typeface="+mj-lt"/>
              <a:buNone/>
            </a:pPr>
            <a:r>
              <a:rPr lang="en-US" dirty="0"/>
              <a:t>Attackers might inject scripts that harvest environment secrets, spin up crypto-mining jobs, or pivot into other systems on your network. </a:t>
            </a:r>
          </a:p>
          <a:p>
            <a:pPr marL="0" lvl="0" indent="0">
              <a:buFont typeface="+mj-lt"/>
              <a:buNone/>
            </a:pPr>
            <a:endParaRPr lang="en-US" dirty="0"/>
          </a:p>
          <a:p>
            <a:pPr marL="0" lvl="0" indent="0">
              <a:buFont typeface="+mj-lt"/>
              <a:buNone/>
            </a:pPr>
            <a:r>
              <a:rPr lang="en-US" dirty="0"/>
              <a:t>Persistent storage makes this worse—malicious files can hang around after the workflow ends. </a:t>
            </a:r>
          </a:p>
          <a:p>
            <a:pPr marL="0" lvl="0" indent="0">
              <a:buFont typeface="+mj-lt"/>
              <a:buNone/>
            </a:pPr>
            <a:endParaRPr lang="en-US" dirty="0"/>
          </a:p>
          <a:p>
            <a:pPr marL="0" lvl="0" indent="0">
              <a:buFont typeface="+mj-lt"/>
              <a:buNone/>
            </a:pPr>
            <a:r>
              <a:rPr lang="en-US" dirty="0"/>
              <a:t>In short, self-hosting gives performance and cost gains, but you must harden the box, isolate it from sensitive resources, and monitor it continuously to prevent those abuse scenarios.</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2169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Here’s the playbook for locking self-hosted runners down. </a:t>
            </a:r>
          </a:p>
          <a:p>
            <a:pPr marL="171450" lvl="0" indent="-171450">
              <a:buFont typeface="Arial" panose="020B0604020202020204" pitchFamily="34" charset="0"/>
              <a:buChar char="•"/>
            </a:pPr>
            <a:r>
              <a:rPr lang="en-US" dirty="0"/>
              <a:t>First, attach them only to private repositories—public repos give strangers a foot in the door. </a:t>
            </a:r>
          </a:p>
          <a:p>
            <a:pPr marL="171450" lvl="0" indent="-171450">
              <a:buFont typeface="Arial" panose="020B0604020202020204" pitchFamily="34" charset="0"/>
              <a:buChar char="•"/>
            </a:pPr>
            <a:r>
              <a:rPr lang="en-US" dirty="0"/>
              <a:t>Next, insist on workflow approvals before any external pull request code runs, so untrusted changes can’t execute unchecked. </a:t>
            </a:r>
          </a:p>
          <a:p>
            <a:pPr marL="171450" lvl="0" indent="-171450">
              <a:buFont typeface="Arial" panose="020B0604020202020204" pitchFamily="34" charset="0"/>
              <a:buChar char="•"/>
            </a:pPr>
            <a:r>
              <a:rPr lang="en-US" dirty="0"/>
              <a:t>Keep each runner inside an isolated sandbox—container, VM, or dedicated subnet—so even a compromise stops at the boundary. </a:t>
            </a:r>
          </a:p>
          <a:p>
            <a:pPr marL="171450" lvl="0" indent="-171450">
              <a:buFont typeface="Arial" panose="020B0604020202020204" pitchFamily="34" charset="0"/>
              <a:buChar char="•"/>
            </a:pPr>
            <a:r>
              <a:rPr lang="en-US" dirty="0"/>
              <a:t>Layer on firewalls and tight network rules to block ports and IPs the runner has no business talking to. </a:t>
            </a:r>
          </a:p>
          <a:p>
            <a:pPr marL="171450" lvl="0" indent="-171450">
              <a:buFont typeface="Arial" panose="020B0604020202020204" pitchFamily="34" charset="0"/>
              <a:buChar char="•"/>
            </a:pPr>
            <a:r>
              <a:rPr lang="en-US" dirty="0"/>
              <a:t>Guard secrets like crown jewels: scope each token to the minimum permissions and store it in an encrypted secret store, never in plain text. </a:t>
            </a:r>
          </a:p>
          <a:p>
            <a:pPr marL="171450" lvl="0" indent="-171450">
              <a:buFont typeface="Arial" panose="020B0604020202020204" pitchFamily="34" charset="0"/>
              <a:buChar char="•"/>
            </a:pPr>
            <a:r>
              <a:rPr lang="en-US" dirty="0"/>
              <a:t>Finally, turn on full-stack monitoring—collect logs, set alerts, and review them—because spotting odd behavior early is the difference between a scare and a breach.</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525720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GitHub-hosted runners are the turnkey option. </a:t>
            </a:r>
          </a:p>
          <a:p>
            <a:pPr marL="171450" lvl="0" indent="-171450">
              <a:buFont typeface="Arial" panose="020B0604020202020204" pitchFamily="34" charset="0"/>
              <a:buChar char="•"/>
            </a:pPr>
            <a:r>
              <a:rPr lang="en-US" dirty="0"/>
              <a:t>GitHub spins them up on demand, scales them automatically, and keeps the OS and toolchain patched. </a:t>
            </a:r>
          </a:p>
          <a:p>
            <a:pPr marL="171450" lvl="0" indent="-171450">
              <a:buFont typeface="Arial" panose="020B0604020202020204" pitchFamily="34" charset="0"/>
              <a:buChar char="•"/>
            </a:pPr>
            <a:r>
              <a:rPr lang="en-US" dirty="0"/>
              <a:t>Each fresh VM comes with popular languages, build tools, and package managers pre-installed, so workflows start fast with zero setup. </a:t>
            </a:r>
          </a:p>
          <a:p>
            <a:pPr marL="171450" lvl="0" indent="-171450">
              <a:buFont typeface="Arial" panose="020B0604020202020204" pitchFamily="34" charset="0"/>
              <a:buChar char="•"/>
            </a:pPr>
            <a:r>
              <a:rPr lang="en-US" dirty="0"/>
              <a:t>Windows, Linux, and macOS images are all available. </a:t>
            </a:r>
          </a:p>
          <a:p>
            <a:pPr marL="171450" lvl="0" indent="-171450">
              <a:buFont typeface="Arial" panose="020B0604020202020204" pitchFamily="34" charset="0"/>
              <a:buChar char="•"/>
            </a:pPr>
            <a:r>
              <a:rPr lang="en-US" dirty="0"/>
              <a:t>This model works best for everyday automation, quick CI on open-source projects, and any team that values simplicity over deep customization.</a:t>
            </a:r>
          </a:p>
          <a:p>
            <a:pPr marL="171450" lvl="0" indent="-171450">
              <a:buFont typeface="Arial" panose="020B0604020202020204" pitchFamily="34" charset="0"/>
              <a:buChar char="•"/>
            </a:pPr>
            <a:endParaRPr lang="en-US" b="0" i="0" dirty="0">
              <a:solidFill>
                <a:srgbClr val="161616"/>
              </a:solidFill>
              <a:effectLst/>
              <a:latin typeface="Segoe UI" panose="020B0502040204020203" pitchFamily="34" charset="0"/>
            </a:endParaRPr>
          </a:p>
          <a:p>
            <a:pPr marL="0" lvl="0" indent="0">
              <a:buFont typeface="Arial" panose="020B0604020202020204" pitchFamily="34" charset="0"/>
              <a:buNone/>
            </a:pPr>
            <a:r>
              <a:rPr lang="en-US" dirty="0"/>
              <a:t>Self-hosted runners trade convenience for control. </a:t>
            </a:r>
          </a:p>
          <a:p>
            <a:pPr marL="171450" lvl="0" indent="-171450">
              <a:buFont typeface="Arial" panose="020B0604020202020204" pitchFamily="34" charset="0"/>
              <a:buChar char="•"/>
            </a:pPr>
            <a:r>
              <a:rPr lang="en-US" dirty="0"/>
              <a:t>The organization owns the box—whether it lives on-prem, in a private cloud, or as a beefy VM—so hardware specs, operating system, and installed software are fully customizable. </a:t>
            </a:r>
          </a:p>
          <a:p>
            <a:pPr marL="171450" lvl="0" indent="-171450">
              <a:buFont typeface="Arial" panose="020B0604020202020204" pitchFamily="34" charset="0"/>
              <a:buChar char="•"/>
            </a:pPr>
            <a:r>
              <a:rPr lang="en-US" dirty="0"/>
              <a:t>Persistent storage means large dependency caches or data sets stay in place between jobs, slashing build times for heavy workloads. </a:t>
            </a:r>
          </a:p>
          <a:p>
            <a:pPr marL="171450" lvl="0" indent="-171450">
              <a:buFont typeface="Arial" panose="020B0604020202020204" pitchFamily="34" charset="0"/>
              <a:buChar char="•"/>
            </a:pPr>
            <a:r>
              <a:rPr lang="en-US" dirty="0"/>
              <a:t>Self-hosting is the right fit for private repositories, enterprise environments with strict compliance rules, or performance-intensive tasks that need GPUs, extra memory, or specialized tooling.</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7073023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b="1" dirty="0"/>
              <a:t>Linux Runners</a:t>
            </a:r>
          </a:p>
          <a:p>
            <a:r>
              <a:rPr lang="en-US" dirty="0"/>
              <a:t>Linux is the go-to choice for most automation. It starts quickly, costs the least, and has the broadest tool support. Anything built around containers, shell scripting, or standard CI/CD pipelines tends to run best here. Examples like ubuntu-latest or ubuntu-22.04 cover the majority of workflows without extra setup.</a:t>
            </a:r>
          </a:p>
          <a:p>
            <a:endParaRPr lang="en-US" b="1" dirty="0"/>
          </a:p>
          <a:p>
            <a:r>
              <a:rPr lang="en-US" b="1" dirty="0"/>
              <a:t>Windows Runners</a:t>
            </a:r>
          </a:p>
          <a:p>
            <a:r>
              <a:rPr lang="en-US" dirty="0"/>
              <a:t>Choose Windows only when the workload truly needs it—.NET builds, Windows-specific APIs, or GUI test suites. These runners ship with PowerShell, Visual Studio tooling, and other dependencies that don’t exist on Linux. Typical labels are windows-latest or windows-2022.</a:t>
            </a:r>
          </a:p>
          <a:p>
            <a:endParaRPr lang="en-US" b="1" dirty="0"/>
          </a:p>
          <a:p>
            <a:r>
              <a:rPr lang="en-US" b="1" dirty="0"/>
              <a:t>macOS Runners</a:t>
            </a:r>
          </a:p>
          <a:p>
            <a:r>
              <a:rPr lang="en-US" dirty="0"/>
              <a:t>macOS runners are reserved for Apple-centric tasks: iOS and macOS apps, </a:t>
            </a:r>
            <a:r>
              <a:rPr lang="en-US" dirty="0" err="1"/>
              <a:t>Xcode</a:t>
            </a:r>
            <a:r>
              <a:rPr lang="en-US" dirty="0"/>
              <a:t> projects, Swift or Objective-C builds. They provide the required SDKs and signing tools out of the box. Use tags like </a:t>
            </a:r>
            <a:r>
              <a:rPr lang="en-US" dirty="0" err="1"/>
              <a:t>macos</a:t>
            </a:r>
            <a:r>
              <a:rPr lang="en-US" dirty="0"/>
              <a:t>-latest or macos-13 when an Apple environment is mandatory.</a:t>
            </a:r>
          </a:p>
          <a:p>
            <a:endParaRPr lang="en-US" dirty="0"/>
          </a:p>
          <a:p>
            <a:r>
              <a:rPr lang="en-US" b="1" dirty="0"/>
              <a:t>Best Practices for Selecting Runners</a:t>
            </a:r>
          </a:p>
          <a:p>
            <a:pPr marL="171450" indent="-171450">
              <a:buFont typeface="Arial" panose="020B0604020202020204" pitchFamily="34" charset="0"/>
              <a:buChar char="•"/>
            </a:pPr>
            <a:r>
              <a:rPr lang="en-US" dirty="0"/>
              <a:t>GitHub-hosted runners fit everyday automation and quick setup needs.</a:t>
            </a:r>
          </a:p>
          <a:p>
            <a:pPr marL="171450" indent="-171450">
              <a:buFont typeface="Arial" panose="020B0604020202020204" pitchFamily="34" charset="0"/>
              <a:buChar char="•"/>
            </a:pPr>
            <a:r>
              <a:rPr lang="en-US" dirty="0"/>
              <a:t>Self-hosted runners suit custom hardware, heavyweight workloads, or strict security boundaries.</a:t>
            </a:r>
          </a:p>
          <a:p>
            <a:pPr marL="171450" indent="-171450">
              <a:buFont typeface="Arial" panose="020B0604020202020204" pitchFamily="34" charset="0"/>
              <a:buChar char="•"/>
            </a:pPr>
            <a:r>
              <a:rPr lang="en-US" dirty="0"/>
              <a:t>Linux delivers the best performance-to-cost ratio; default to it unless the workload demands Windows or macOS.</a:t>
            </a:r>
          </a:p>
          <a:p>
            <a:pPr marL="171450" indent="-171450">
              <a:buFont typeface="Arial" panose="020B0604020202020204" pitchFamily="34" charset="0"/>
              <a:buChar char="•"/>
            </a:pPr>
            <a:r>
              <a:rPr lang="en-US" dirty="0" err="1"/>
              <a:t>Opt</a:t>
            </a:r>
            <a:r>
              <a:rPr lang="en-US" dirty="0"/>
              <a:t> into Windows or macOS only for compatibility requirements.</a:t>
            </a:r>
          </a:p>
          <a:p>
            <a:pPr marL="171450" indent="-171450">
              <a:buFont typeface="Arial" panose="020B0604020202020204" pitchFamily="34" charset="0"/>
              <a:buChar char="•"/>
            </a:pPr>
            <a:r>
              <a:rPr lang="en-US" dirty="0"/>
              <a:t>Keep self-hosted runners patched, monitored, and isolated to avoid security gaps.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0645592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algn="l">
              <a:spcAft>
                <a:spcPts val="600"/>
              </a:spcAft>
            </a:pPr>
            <a:r>
              <a:rPr lang="en-US" b="0" i="0" dirty="0">
                <a:effectLst/>
                <a:latin typeface="Quattrocento Sans" panose="020B0502050000020003" pitchFamily="34" charset="0"/>
              </a:rPr>
              <a:t>GitHub Actions supports two types of runners for executing workflows:</a:t>
            </a:r>
          </a:p>
          <a:p>
            <a:pPr algn="l">
              <a:spcAft>
                <a:spcPts val="600"/>
              </a:spcAft>
            </a:pPr>
            <a:endParaRPr lang="en-US" b="0" i="0" dirty="0">
              <a:effectLst/>
              <a:latin typeface="Quattrocento Sans" panose="020B0502050000020003" pitchFamily="34" charset="0"/>
            </a:endParaRPr>
          </a:p>
          <a:p>
            <a:pPr marL="342900" indent="-342900" algn="l">
              <a:buFont typeface="+mj-lt"/>
              <a:buAutoNum type="arabicPeriod"/>
            </a:pPr>
            <a:r>
              <a:rPr lang="en-US" b="1" i="0" dirty="0">
                <a:effectLst/>
                <a:latin typeface="Quattrocento Sans" panose="020B0502050000020003" pitchFamily="34" charset="0"/>
              </a:rPr>
              <a:t>GitHub-Hosted Runners</a:t>
            </a:r>
            <a:r>
              <a:rPr lang="en-US" b="0" i="0" dirty="0">
                <a:effectLst/>
                <a:latin typeface="Quattrocento Sans" panose="020B0502050000020003" pitchFamily="34" charset="0"/>
              </a:rPr>
              <a:t> – Managed by GitHub, automatically provisioned, and pre-configured with common development tools.</a:t>
            </a:r>
          </a:p>
          <a:p>
            <a:pPr marL="342900" indent="-342900" algn="l">
              <a:spcAft>
                <a:spcPts val="600"/>
              </a:spcAft>
              <a:buFont typeface="+mj-lt"/>
              <a:buAutoNum type="arabicPeriod"/>
            </a:pPr>
            <a:r>
              <a:rPr lang="en-US" b="1" i="0" dirty="0">
                <a:effectLst/>
                <a:latin typeface="Quattrocento Sans" panose="020B0502050000020003" pitchFamily="34" charset="0"/>
              </a:rPr>
              <a:t>Self-Hosted Runners</a:t>
            </a:r>
            <a:r>
              <a:rPr lang="en-US" b="0" i="0" dirty="0">
                <a:effectLst/>
                <a:latin typeface="Quattrocento Sans" panose="020B0502050000020003" pitchFamily="34" charset="0"/>
              </a:rPr>
              <a:t> – Managed by the user, allowing complete control over the environment, resources, and configurations.</a:t>
            </a:r>
          </a:p>
          <a:p>
            <a:pPr algn="l"/>
            <a:endParaRPr lang="en-US" b="0" i="0" dirty="0">
              <a:effectLst/>
              <a:latin typeface="Quattrocento Sans" panose="020B0502050000020003" pitchFamily="34" charset="0"/>
            </a:endParaRPr>
          </a:p>
          <a:p>
            <a:pPr algn="l"/>
            <a:r>
              <a:rPr lang="en-US" b="0" i="0" dirty="0">
                <a:effectLst/>
                <a:latin typeface="Quattrocento Sans" panose="020B0502050000020003" pitchFamily="34" charset="0"/>
              </a:rPr>
              <a:t>The next section highlights the key differences between GitHub-hosted and self-hosted runners.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768446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For </a:t>
            </a:r>
            <a:r>
              <a:rPr lang="en-US" b="1" dirty="0"/>
              <a:t>GitHub-hosted runners</a:t>
            </a:r>
            <a:r>
              <a:rPr lang="en-US" dirty="0"/>
              <a:t>, no setup and maintenance are required because GitHub manages everything. </a:t>
            </a:r>
          </a:p>
          <a:p>
            <a:pPr marL="171450" indent="-171450">
              <a:buFont typeface="Arial" panose="020B0604020202020204" pitchFamily="34" charset="0"/>
              <a:buChar char="•"/>
            </a:pPr>
            <a:r>
              <a:rPr lang="en-US" dirty="0"/>
              <a:t>They scale automatically, provide high security through a fresh virtual environment for each job, and include only the pre-installed tools, so customization is limited. </a:t>
            </a:r>
          </a:p>
          <a:p>
            <a:pPr marL="171450" indent="-171450">
              <a:buFont typeface="Arial" panose="020B0604020202020204" pitchFamily="34" charset="0"/>
              <a:buChar char="•"/>
            </a:pPr>
            <a:r>
              <a:rPr lang="en-US" dirty="0"/>
              <a:t>Performance relies on standardized compute resources, and state resets after every job. </a:t>
            </a:r>
          </a:p>
          <a:p>
            <a:pPr marL="171450" indent="-171450">
              <a:buFont typeface="Arial" panose="020B0604020202020204" pitchFamily="34" charset="0"/>
              <a:buChar char="•"/>
            </a:pPr>
            <a:r>
              <a:rPr lang="en-US" dirty="0"/>
              <a:t>These runners are free for public repositories, offer limited free usage for private repositories, and have no direct access to internal networks, making them best for general CI/CD, automation, and open-source projects.</a:t>
            </a:r>
          </a:p>
          <a:p>
            <a:endParaRPr lang="en-US" dirty="0"/>
          </a:p>
          <a:p>
            <a:r>
              <a:rPr lang="en-US" dirty="0"/>
              <a:t>With </a:t>
            </a:r>
            <a:r>
              <a:rPr lang="en-US" b="1" dirty="0"/>
              <a:t>self-hosted runners</a:t>
            </a:r>
            <a:r>
              <a:rPr lang="en-US" dirty="0"/>
              <a:t>, the user must install, configure, and maintain each machine and manually add more runners when extra capacity is needed. </a:t>
            </a:r>
          </a:p>
          <a:p>
            <a:pPr marL="171450" indent="-171450">
              <a:buFont typeface="Arial" panose="020B0604020202020204" pitchFamily="34" charset="0"/>
              <a:buChar char="•"/>
            </a:pPr>
            <a:r>
              <a:rPr lang="en-US" dirty="0"/>
              <a:t>Security hardening is also manual, but the environment is fully customizable, allowing any dependencies or high-performance hardware. </a:t>
            </a:r>
          </a:p>
          <a:p>
            <a:pPr marL="171450" indent="-171450">
              <a:buFont typeface="Arial" panose="020B0604020202020204" pitchFamily="34" charset="0"/>
              <a:buChar char="•"/>
            </a:pPr>
            <a:r>
              <a:rPr lang="en-US" dirty="0"/>
              <a:t>Unlike hosted runners, they can persist data between jobs. Although GitHub does not charge usage fees, the organization must invest in the underlying infrastructure. </a:t>
            </a:r>
          </a:p>
          <a:p>
            <a:pPr marL="171450" indent="-171450">
              <a:buFont typeface="Arial" panose="020B0604020202020204" pitchFamily="34" charset="0"/>
              <a:buChar char="•"/>
            </a:pPr>
            <a:r>
              <a:rPr lang="en-US" dirty="0"/>
              <a:t>Because self-hosted runners can reach internal or private networks, they are best suited to enterprise environments, secure builds, and large workloads.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53448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talk about </a:t>
            </a:r>
            <a:r>
              <a:rPr lang="en-US" b="1" dirty="0"/>
              <a:t>data residency</a:t>
            </a:r>
            <a:r>
              <a:rPr lang="en-US" dirty="0"/>
              <a:t>, a feature of GitHub Enterprise Cloud that’s becoming increasingly important in a world of global data privacy regulations.</a:t>
            </a:r>
          </a:p>
          <a:p>
            <a:pPr marL="171450" indent="-171450">
              <a:buFont typeface="Arial" panose="020B0604020202020204" pitchFamily="34" charset="0"/>
              <a:buChar char="•"/>
            </a:pPr>
            <a:r>
              <a:rPr lang="en-US" dirty="0"/>
              <a:t>With data residency, GitHub gives enterprises the option to store certain types of data—like code, issues, pull requests, and audit logs—in a specific region, such as the United States or the EU.</a:t>
            </a:r>
          </a:p>
          <a:p>
            <a:pPr marL="171450" indent="-171450">
              <a:buFont typeface="Arial" panose="020B0604020202020204" pitchFamily="34" charset="0"/>
              <a:buChar char="•"/>
            </a:pPr>
            <a:r>
              <a:rPr lang="en-US" dirty="0"/>
              <a:t>This helps organizations comply with laws like GDPR or regional security standards. Even backup data is encrypted and designed with failover protection.</a:t>
            </a:r>
          </a:p>
          <a:p>
            <a:pPr marL="171450" indent="-171450">
              <a:buFont typeface="Arial" panose="020B0604020202020204" pitchFamily="34" charset="0"/>
              <a:buChar char="•"/>
            </a:pPr>
            <a:r>
              <a:rPr lang="en-US" dirty="0"/>
              <a:t>GitHub encrypts all data in transit and at rest, and provides high availability and disaster recovery support, so even while meeting strict data storage rules, organizations still get GitHub’s full cloud-based performance.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016569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b="0" dirty="0"/>
              <a:t>Let’s check out the Key Differences and Considerations.</a:t>
            </a:r>
          </a:p>
          <a:p>
            <a:endParaRPr lang="en-US" b="1" dirty="0"/>
          </a:p>
          <a:p>
            <a:r>
              <a:rPr lang="en-US" b="1" dirty="0"/>
              <a:t>Setup &amp; Maintenance</a:t>
            </a:r>
            <a:r>
              <a:rPr lang="en-US" dirty="0"/>
              <a:t> — GitHub-hosted runners require zero setup; workflows can start immediately. In contrast, self-hosted runners need manual installation, configuration, updates, and ongoing security management, putting the maintenance burden on the organization.</a:t>
            </a:r>
          </a:p>
          <a:p>
            <a:endParaRPr lang="en-US" b="1" dirty="0"/>
          </a:p>
          <a:p>
            <a:r>
              <a:rPr lang="en-US" b="1" dirty="0"/>
              <a:t>Security Risks</a:t>
            </a:r>
            <a:r>
              <a:rPr lang="en-US" dirty="0"/>
              <a:t> — GitHub-hosted runners run in isolated virtual machines that reset after each job, which minimizes the attack surface. Self-hosted runners persist across jobs, so if one runner is ever compromised, the same machine can be exploited in multiple workflow runs.</a:t>
            </a:r>
          </a:p>
          <a:p>
            <a:endParaRPr lang="en-US" b="1" dirty="0"/>
          </a:p>
          <a:p>
            <a:r>
              <a:rPr lang="en-US" b="1" dirty="0"/>
              <a:t>Performance &amp; Cost Considerations</a:t>
            </a:r>
            <a:r>
              <a:rPr lang="en-US" dirty="0"/>
              <a:t> — GitHub-hosted runners supply a standard environment but come with usage limits, such as free minutes per month for private repositories. Self-hosted runners allow performance tuning—running on high-end servers, for example—but they also introduce infrastructure and maintenance costs.</a:t>
            </a:r>
          </a:p>
          <a:p>
            <a:endParaRPr lang="en-US" b="1" dirty="0"/>
          </a:p>
          <a:p>
            <a:r>
              <a:rPr lang="en-US" b="1" dirty="0"/>
              <a:t>Networking &amp; Access</a:t>
            </a:r>
            <a:r>
              <a:rPr lang="en-US" dirty="0"/>
              <a:t> — GitHub-hosted runners cannot reach private or internal resources without extra configuration. Self-hosted runners, on the other hand, can connect directly to internal systems, making them a good fit for private repositories, internal tools, and on-premises deployments.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039216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Use </a:t>
            </a:r>
            <a:r>
              <a:rPr lang="en-US" b="1" dirty="0"/>
              <a:t>GitHub-hosted runners</a:t>
            </a:r>
            <a:r>
              <a:rPr lang="en-US" dirty="0"/>
              <a:t> when you want quick, infrastructure-free setup, your workflows run happily with the pre-installed toolset, and you can take advantage of the free minutes offered for public or open-source projects.</a:t>
            </a:r>
            <a:br>
              <a:rPr lang="en-US" dirty="0"/>
            </a:br>
            <a:endParaRPr lang="en-US" dirty="0"/>
          </a:p>
          <a:p>
            <a:pPr marL="0" lvl="0" indent="0">
              <a:buFont typeface="+mj-lt"/>
              <a:buNone/>
            </a:pPr>
            <a:r>
              <a:rPr lang="en-US" dirty="0"/>
              <a:t>Use </a:t>
            </a:r>
            <a:r>
              <a:rPr lang="en-US" b="1" dirty="0"/>
              <a:t>self-hosted runners</a:t>
            </a:r>
            <a:r>
              <a:rPr lang="en-US" dirty="0"/>
              <a:t> when builds need specific dependencies or persistent state, must reach private network resources such as on-premises databases or internal services, or require higher-performance machines to power large-scale CI/CD pipelines.</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709790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Self-hosted runners give an enterprise full control over the build environment, network paths, and any extra security that corporate standards require. </a:t>
            </a:r>
          </a:p>
          <a:p>
            <a:pPr marL="171450" lvl="0" indent="-171450">
              <a:buFont typeface="Arial" panose="020B0604020202020204" pitchFamily="34" charset="0"/>
              <a:buChar char="•"/>
            </a:pPr>
            <a:r>
              <a:rPr lang="en-US" dirty="0"/>
              <a:t>Begin by creating and registering a runner: in </a:t>
            </a:r>
            <a:r>
              <a:rPr lang="en-US" b="1" dirty="0"/>
              <a:t>GitHub Enterprise › Settings › Actions › Runners</a:t>
            </a:r>
            <a:r>
              <a:rPr lang="en-US" dirty="0"/>
              <a:t>, choose </a:t>
            </a:r>
            <a:r>
              <a:rPr lang="en-US" b="1" dirty="0"/>
              <a:t>New Runner</a:t>
            </a:r>
            <a:r>
              <a:rPr lang="en-US" dirty="0"/>
              <a:t>, pick the target operating system (Linux, Windows, or macOS), and copy the installation commands GitHub generates. </a:t>
            </a:r>
          </a:p>
          <a:p>
            <a:pPr marL="0" lvl="0" indent="0">
              <a:buFont typeface="+mj-lt"/>
              <a:buNone/>
            </a:pPr>
            <a:r>
              <a:rPr lang="en-US" dirty="0"/>
              <a:t>Those commands tie the new machine to the organization, apply the registration token, and set labels that help workflows target this runner later.</a:t>
            </a:r>
          </a:p>
          <a:p>
            <a:pPr marL="0" lvl="0" indent="0">
              <a:buFont typeface="+mj-lt"/>
              <a:buNone/>
            </a:pPr>
            <a:endParaRPr lang="en-US" b="0" i="0" dirty="0">
              <a:solidFill>
                <a:srgbClr val="161616"/>
              </a:solidFill>
              <a:effectLst/>
              <a:latin typeface="Segoe UI" panose="020B0502040204020203" pitchFamily="34" charset="0"/>
            </a:endParaRPr>
          </a:p>
          <a:p>
            <a:pPr marL="0" lvl="0" indent="0">
              <a:buFont typeface="+mj-lt"/>
              <a:buNone/>
            </a:pPr>
            <a:r>
              <a:rPr lang="en-US" dirty="0"/>
              <a:t>After registration, install and start the service on the host using the following commands for Linux/macOS or Windows (</a:t>
            </a:r>
            <a:r>
              <a:rPr lang="en-US" dirty="0" err="1"/>
              <a:t>Powershell</a:t>
            </a:r>
            <a:r>
              <a:rPr lang="en-US" dirty="0"/>
              <a:t>)</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487092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When a self-hosted runner sits behind a corporate firewall, its traffic must pass through the company proxy to reach GitHub. On </a:t>
            </a:r>
            <a:r>
              <a:rPr lang="en-US" b="1" dirty="0"/>
              <a:t>Linux or macOS</a:t>
            </a:r>
            <a:r>
              <a:rPr lang="en-US" dirty="0"/>
              <a:t>, add the proxy details to the runner’s environment:</a:t>
            </a:r>
          </a:p>
          <a:p>
            <a:pPr marL="0" lvl="0" indent="0">
              <a:buFont typeface="+mj-lt"/>
              <a:buNone/>
            </a:pPr>
            <a:endParaRPr lang="en-US" dirty="0"/>
          </a:p>
          <a:p>
            <a:pPr marL="0" lvl="0" indent="0">
              <a:buFont typeface="+mj-lt"/>
              <a:buNone/>
            </a:pPr>
            <a:r>
              <a:rPr lang="en-US" dirty="0"/>
              <a:t>export </a:t>
            </a:r>
            <a:r>
              <a:rPr lang="en-US" dirty="0" err="1"/>
              <a:t>http_proxy</a:t>
            </a:r>
            <a:r>
              <a:rPr lang="en-US" dirty="0"/>
              <a:t>=http://proxy.company.com:8080 and export </a:t>
            </a:r>
            <a:r>
              <a:rPr lang="en-US" dirty="0" err="1"/>
              <a:t>https_proxy</a:t>
            </a:r>
            <a:r>
              <a:rPr lang="en-US" dirty="0"/>
              <a:t>=http://proxy.company.com:8080, with </a:t>
            </a:r>
            <a:r>
              <a:rPr lang="en-US" dirty="0" err="1"/>
              <a:t>no_proxy</a:t>
            </a:r>
            <a:r>
              <a:rPr lang="en-US" dirty="0"/>
              <a:t>=localhost,127.0.0.1 to bypass local addresses. </a:t>
            </a:r>
          </a:p>
          <a:p>
            <a:pPr marL="0" lvl="0" indent="0">
              <a:buFont typeface="+mj-lt"/>
              <a:buNone/>
            </a:pPr>
            <a:endParaRPr lang="en-US" b="0" i="0" dirty="0">
              <a:solidFill>
                <a:srgbClr val="161616"/>
              </a:solidFill>
              <a:effectLst/>
              <a:latin typeface="Segoe UI" panose="020B0502040204020203" pitchFamily="34" charset="0"/>
            </a:endParaRPr>
          </a:p>
          <a:p>
            <a:pPr marL="0" lvl="0" indent="0">
              <a:buFont typeface="+mj-lt"/>
              <a:buNone/>
            </a:pPr>
            <a:r>
              <a:rPr lang="en-US" dirty="0"/>
              <a:t>After saving those lines (for example in ~/.</a:t>
            </a:r>
            <a:r>
              <a:rPr lang="en-US" dirty="0" err="1"/>
              <a:t>bashrc</a:t>
            </a:r>
            <a:r>
              <a:rPr lang="en-US" dirty="0"/>
              <a:t>), reload the file with source ~/.</a:t>
            </a:r>
            <a:r>
              <a:rPr lang="en-US" dirty="0" err="1"/>
              <a:t>bashrc</a:t>
            </a:r>
            <a:r>
              <a:rPr lang="en-US" dirty="0"/>
              <a:t> so the runner service picks up the new settings.</a:t>
            </a:r>
          </a:p>
          <a:p>
            <a:pPr marL="0" lvl="0" indent="0">
              <a:buFont typeface="+mj-lt"/>
              <a:buNone/>
            </a:pPr>
            <a:endParaRPr lang="en-US" b="0" i="0" dirty="0">
              <a:solidFill>
                <a:srgbClr val="161616"/>
              </a:solidFill>
              <a:effectLst/>
              <a:latin typeface="Segoe UI" panose="020B0502040204020203" pitchFamily="34" charset="0"/>
            </a:endParaRPr>
          </a:p>
          <a:p>
            <a:pPr marL="0" lvl="0" indent="0">
              <a:buFont typeface="+mj-lt"/>
              <a:buNone/>
            </a:pPr>
            <a:r>
              <a:rPr lang="en-US" dirty="0"/>
              <a:t>On </a:t>
            </a:r>
            <a:r>
              <a:rPr lang="en-US" b="1" dirty="0"/>
              <a:t>Windows</a:t>
            </a:r>
            <a:r>
              <a:rPr lang="en-US" dirty="0"/>
              <a:t>, set the same values at the machine level in PowerShell:</a:t>
            </a:r>
          </a:p>
          <a:p>
            <a:pPr marL="0" lvl="0" indent="0">
              <a:buFont typeface="+mj-lt"/>
              <a:buNone/>
            </a:pPr>
            <a:br>
              <a:rPr lang="en-US" dirty="0"/>
            </a:br>
            <a:r>
              <a:rPr lang="en-US" dirty="0"/>
              <a:t>[</a:t>
            </a:r>
            <a:r>
              <a:rPr lang="en-US" dirty="0" err="1"/>
              <a:t>System.Environment</a:t>
            </a:r>
            <a:r>
              <a:rPr lang="en-US" dirty="0"/>
              <a:t>]::</a:t>
            </a:r>
            <a:r>
              <a:rPr lang="en-US" dirty="0" err="1"/>
              <a:t>SetEnvironmentVariable</a:t>
            </a:r>
            <a:r>
              <a:rPr lang="en-US" dirty="0"/>
              <a:t>("</a:t>
            </a:r>
            <a:r>
              <a:rPr lang="en-US" dirty="0" err="1"/>
              <a:t>HTTP_PROXY","http</a:t>
            </a:r>
            <a:r>
              <a:rPr lang="en-US" dirty="0"/>
              <a:t>://proxy.company.com:8080","Machine") and</a:t>
            </a:r>
            <a:br>
              <a:rPr lang="en-US" dirty="0"/>
            </a:br>
            <a:r>
              <a:rPr lang="en-US" dirty="0"/>
              <a:t>[</a:t>
            </a:r>
            <a:r>
              <a:rPr lang="en-US" dirty="0" err="1"/>
              <a:t>System.Environment</a:t>
            </a:r>
            <a:r>
              <a:rPr lang="en-US" dirty="0"/>
              <a:t>]::</a:t>
            </a:r>
            <a:r>
              <a:rPr lang="en-US" dirty="0" err="1"/>
              <a:t>SetEnvironmentVariable</a:t>
            </a:r>
            <a:r>
              <a:rPr lang="en-US" dirty="0"/>
              <a:t>("</a:t>
            </a:r>
            <a:r>
              <a:rPr lang="en-US" dirty="0" err="1"/>
              <a:t>HTTPS_PROXY","http</a:t>
            </a:r>
            <a:r>
              <a:rPr lang="en-US" dirty="0"/>
              <a:t>://proxy.company.com:8080","Machine").</a:t>
            </a:r>
            <a:br>
              <a:rPr lang="en-US" dirty="0"/>
            </a:br>
            <a:endParaRPr lang="en-US" dirty="0"/>
          </a:p>
          <a:p>
            <a:pPr marL="0" lvl="0" indent="0">
              <a:buFont typeface="+mj-lt"/>
              <a:buNone/>
            </a:pPr>
            <a:r>
              <a:rPr lang="en-US" dirty="0"/>
              <a:t>With those variables in place, the runner can authenticate to GitHub through the proxy while internal traffic to localhost stays direct.</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538680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Labels let GitHub Actions send each job to the right self-hosted runner. Assign meaningful tags—such as the operating system, “high-memory,” or “</a:t>
            </a:r>
            <a:r>
              <a:rPr lang="en-US" dirty="0" err="1"/>
              <a:t>gpu</a:t>
            </a:r>
            <a:r>
              <a:rPr lang="en-US" dirty="0"/>
              <a:t>”—during setup with</a:t>
            </a:r>
            <a:br>
              <a:rPr lang="en-US" dirty="0"/>
            </a:br>
            <a:r>
              <a:rPr lang="en-US" dirty="0"/>
              <a:t>./</a:t>
            </a:r>
            <a:r>
              <a:rPr lang="en-US" dirty="0" err="1"/>
              <a:t>config.sh</a:t>
            </a:r>
            <a:r>
              <a:rPr lang="en-US" dirty="0"/>
              <a:t> --</a:t>
            </a:r>
            <a:r>
              <a:rPr lang="en-US" dirty="0" err="1"/>
              <a:t>url</a:t>
            </a:r>
            <a:r>
              <a:rPr lang="en-US" dirty="0"/>
              <a:t> https://</a:t>
            </a:r>
            <a:r>
              <a:rPr lang="en-US" dirty="0" err="1"/>
              <a:t>github.com</a:t>
            </a:r>
            <a:r>
              <a:rPr lang="en-US" dirty="0"/>
              <a:t>/&lt;org-name&gt; --token &lt;generated-token&gt; --labels "high-</a:t>
            </a:r>
            <a:r>
              <a:rPr lang="en-US" dirty="0" err="1"/>
              <a:t>memory,gpu</a:t>
            </a:r>
            <a:r>
              <a:rPr lang="en-US" dirty="0"/>
              <a:t>".</a:t>
            </a:r>
            <a:br>
              <a:rPr lang="en-US" dirty="0"/>
            </a:br>
            <a:endParaRPr lang="en-US" dirty="0"/>
          </a:p>
          <a:p>
            <a:pPr marL="0" lvl="0" indent="0">
              <a:buFont typeface="+mj-lt"/>
              <a:buNone/>
            </a:pPr>
            <a:r>
              <a:rPr lang="en-US" dirty="0"/>
              <a:t>In the workflow file, list those tags with the built-in self-hosted label.</a:t>
            </a:r>
          </a:p>
          <a:p>
            <a:pPr marL="0" lvl="0" indent="0">
              <a:buFont typeface="+mj-lt"/>
              <a:buNone/>
            </a:pPr>
            <a:endParaRPr lang="en-US" b="0" i="0" dirty="0">
              <a:solidFill>
                <a:srgbClr val="161616"/>
              </a:solidFill>
              <a:effectLst/>
              <a:latin typeface="Segoe UI" panose="020B0502040204020203" pitchFamily="34" charset="0"/>
            </a:endParaRPr>
          </a:p>
          <a:p>
            <a:pPr marL="0" lvl="0" indent="0">
              <a:buFont typeface="+mj-lt"/>
              <a:buNone/>
            </a:pPr>
            <a:r>
              <a:rPr lang="en-US" dirty="0"/>
              <a:t>GitHub then matches the job only to runners that carry both labels, ensuring workloads land on machines that meet their exact hardware or software needs.</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892619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b="1" dirty="0" err="1"/>
              <a:t>Allowlist</a:t>
            </a:r>
            <a:r>
              <a:rPr lang="en-US" b="1" dirty="0"/>
              <a:t> GitHub IPs</a:t>
            </a:r>
            <a:r>
              <a:rPr lang="en-US" dirty="0"/>
              <a:t> — A self-hosted runner must reach GitHub’s service endpoints, so add GitHub’s current IP ranges to your firewall rules. Run curl -s https://</a:t>
            </a:r>
            <a:r>
              <a:rPr lang="en-US" dirty="0" err="1"/>
              <a:t>api.github.com</a:t>
            </a:r>
            <a:r>
              <a:rPr lang="en-US" dirty="0"/>
              <a:t>/meta | </a:t>
            </a:r>
            <a:r>
              <a:rPr lang="en-US" dirty="0" err="1"/>
              <a:t>jq</a:t>
            </a:r>
            <a:r>
              <a:rPr lang="en-US" dirty="0"/>
              <a:t> .actions to pull the latest </a:t>
            </a:r>
            <a:r>
              <a:rPr lang="en-US" b="1" dirty="0"/>
              <a:t>actions</a:t>
            </a:r>
            <a:r>
              <a:rPr lang="en-US" dirty="0"/>
              <a:t> blocks, then enter those CIDR ranges into your allow list. Without that step, the runner cannot check out code, fetch actions, or push build results back to GitHub, and jobs will fail the moment they try to connect.</a:t>
            </a:r>
          </a:p>
          <a:p>
            <a:endParaRPr lang="en-US" b="1" dirty="0"/>
          </a:p>
          <a:p>
            <a:r>
              <a:rPr lang="en-US" b="1" dirty="0"/>
              <a:t>Private Network &amp; VPN Access</a:t>
            </a:r>
            <a:r>
              <a:rPr lang="en-US" dirty="0"/>
              <a:t> — Many enterprise workflows also need the runner to contact internal databases, artifact stores, or on-premises APIs. Place the runner on a VPN or inside a private subnet so it can reach those resources while still talking to GitHub through the firewall rules you just set up. This dual routing keeps sensitive systems off the public internet yet lets the CI pipeline run end-to-end without manual work-arounds.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5646676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r>
              <a:rPr lang="en-US" dirty="0"/>
              <a:t>To keep self-hosted runners secure in an enterprise environment, follow these core best practices.</a:t>
            </a:r>
          </a:p>
          <a:p>
            <a:pPr algn="l"/>
            <a:endParaRPr lang="en-US" dirty="0"/>
          </a:p>
          <a:p>
            <a:pPr marL="171450" indent="-171450" algn="l">
              <a:buFont typeface="Arial" panose="020B0604020202020204" pitchFamily="34" charset="0"/>
              <a:buChar char="•"/>
            </a:pPr>
            <a:r>
              <a:rPr lang="en-US" dirty="0"/>
              <a:t>Begin by </a:t>
            </a:r>
            <a:r>
              <a:rPr lang="en-US" b="1" dirty="0"/>
              <a:t>restricting runners to trusted workflows</a:t>
            </a:r>
            <a:r>
              <a:rPr lang="en-US" dirty="0"/>
              <a:t> so untrusted code never executes on a self-hosted machine. </a:t>
            </a:r>
          </a:p>
          <a:p>
            <a:pPr marL="171450" indent="-171450" algn="l">
              <a:buFont typeface="Arial" panose="020B0604020202020204" pitchFamily="34" charset="0"/>
              <a:buChar char="•"/>
            </a:pPr>
            <a:r>
              <a:rPr lang="en-US" dirty="0"/>
              <a:t>Whenever possible, </a:t>
            </a:r>
            <a:r>
              <a:rPr lang="en-US" b="1" dirty="0"/>
              <a:t>use ephemeral runners</a:t>
            </a:r>
            <a:r>
              <a:rPr lang="en-US" dirty="0"/>
              <a:t> that spin up for a single job and automatically remove themselves, shutting the door on persistent threats. </a:t>
            </a:r>
          </a:p>
          <a:p>
            <a:pPr marL="171450" indent="-171450" algn="l">
              <a:buFont typeface="Arial" panose="020B0604020202020204" pitchFamily="34" charset="0"/>
              <a:buChar char="•"/>
            </a:pPr>
            <a:r>
              <a:rPr lang="en-US" dirty="0"/>
              <a:t>At the same time, </a:t>
            </a:r>
            <a:r>
              <a:rPr lang="en-US" b="1" dirty="0"/>
              <a:t>monitor runner activity</a:t>
            </a:r>
            <a:r>
              <a:rPr lang="en-US" dirty="0"/>
              <a:t> by logging every action and auditing access to detect anomalies quickly. </a:t>
            </a:r>
          </a:p>
          <a:p>
            <a:pPr marL="171450" indent="-171450" algn="l">
              <a:buFont typeface="Arial" panose="020B0604020202020204" pitchFamily="34" charset="0"/>
              <a:buChar char="•"/>
            </a:pPr>
            <a:r>
              <a:rPr lang="en-US" dirty="0"/>
              <a:t>Finally, </a:t>
            </a:r>
            <a:r>
              <a:rPr lang="en-US" b="1" dirty="0"/>
              <a:t>apply OS security patches</a:t>
            </a:r>
            <a:r>
              <a:rPr lang="en-US" dirty="0"/>
              <a:t> on a regular schedule to keep the runner machine protected against newly discovered vulnerabilities.</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6/12/2025 6:49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5711103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talk about </a:t>
            </a:r>
            <a:r>
              <a:rPr lang="en-US" b="1" dirty="0"/>
              <a:t>runner groups</a:t>
            </a:r>
            <a:r>
              <a:rPr lang="en-US" dirty="0"/>
              <a:t>, the tool GitHub gives us to keep self-hosted runners organized and secure. </a:t>
            </a:r>
          </a:p>
          <a:p>
            <a:endParaRPr lang="en-US" dirty="0"/>
          </a:p>
          <a:p>
            <a:r>
              <a:rPr lang="en-US" dirty="0"/>
              <a:t>A runner group is exactly what it sounds like—a collection of runners that you can fence off for specific repositories, teams, or workloads. </a:t>
            </a:r>
          </a:p>
          <a:p>
            <a:endParaRPr lang="en-US" dirty="0"/>
          </a:p>
          <a:p>
            <a:r>
              <a:rPr lang="en-US" dirty="0"/>
              <a:t>By assigning a workflow to a group, you decide which jobs can touch which machines, whether that means reserving GPU runners for the data-science team or limiting release builds to hardened production runners. </a:t>
            </a:r>
          </a:p>
          <a:p>
            <a:endParaRPr lang="en-US" dirty="0"/>
          </a:p>
          <a:p>
            <a:r>
              <a:rPr lang="en-US" dirty="0"/>
              <a:t>Groups also let you set branch, environment, or workflow restrictions, so only the right code paths trigger the more sensitive runners.</a:t>
            </a:r>
          </a:p>
          <a:p>
            <a:endParaRPr lang="en-US" dirty="0"/>
          </a:p>
          <a:p>
            <a:r>
              <a:rPr lang="en-US" dirty="0"/>
              <a:t>A quick heads-up on availability: runner groups are a premium feature. </a:t>
            </a:r>
          </a:p>
          <a:p>
            <a:pPr marL="171450" indent="-171450">
              <a:buFont typeface="Arial" panose="020B0604020202020204" pitchFamily="34" charset="0"/>
              <a:buChar char="•"/>
            </a:pPr>
            <a:r>
              <a:rPr lang="en-US" dirty="0"/>
              <a:t>They’re turned </a:t>
            </a:r>
            <a:r>
              <a:rPr lang="en-US" b="1" dirty="0"/>
              <a:t>on</a:t>
            </a:r>
            <a:r>
              <a:rPr lang="en-US" dirty="0"/>
              <a:t> for GitHub Team and GitHub Enterprise plans but </a:t>
            </a:r>
            <a:r>
              <a:rPr lang="en-US" b="1" dirty="0"/>
              <a:t>off</a:t>
            </a:r>
            <a:r>
              <a:rPr lang="en-US" dirty="0"/>
              <a:t> for GitHub Free and GitHub Pro. </a:t>
            </a:r>
          </a:p>
          <a:p>
            <a:pPr marL="171450" indent="-171450">
              <a:buFont typeface="Arial" panose="020B0604020202020204" pitchFamily="34" charset="0"/>
              <a:buChar char="•"/>
            </a:pPr>
            <a:r>
              <a:rPr lang="en-US" dirty="0"/>
              <a:t>If you’re on Team or Enterprise, you can create groups in the organization settings, move runners between them as needs change, and fine-tune permissions without touching every individual runner.</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4145040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Creating a runner group is a quick, four-click process. </a:t>
            </a:r>
          </a:p>
          <a:p>
            <a:pPr marL="171450" lvl="0" indent="-171450">
              <a:buFont typeface="Arial" panose="020B0604020202020204" pitchFamily="34" charset="0"/>
              <a:buChar char="•"/>
            </a:pPr>
            <a:r>
              <a:rPr lang="en-US" dirty="0"/>
              <a:t>From your organization’s page, open </a:t>
            </a:r>
            <a:r>
              <a:rPr lang="en-US" b="1" dirty="0"/>
              <a:t>Settings</a:t>
            </a:r>
            <a:r>
              <a:rPr lang="en-US" dirty="0"/>
              <a:t>, choose </a:t>
            </a:r>
            <a:r>
              <a:rPr lang="en-US" b="1" dirty="0"/>
              <a:t>Actions</a:t>
            </a:r>
            <a:r>
              <a:rPr lang="en-US" dirty="0"/>
              <a:t>, and then </a:t>
            </a:r>
            <a:r>
              <a:rPr lang="en-US" b="1" dirty="0"/>
              <a:t>Runners</a:t>
            </a:r>
            <a:r>
              <a:rPr lang="en-US" dirty="0"/>
              <a:t>. </a:t>
            </a:r>
          </a:p>
          <a:p>
            <a:pPr marL="171450" lvl="0" indent="-171450">
              <a:buFont typeface="Arial" panose="020B0604020202020204" pitchFamily="34" charset="0"/>
              <a:buChar char="•"/>
            </a:pPr>
            <a:r>
              <a:rPr lang="en-US" dirty="0"/>
              <a:t>Select </a:t>
            </a:r>
            <a:r>
              <a:rPr lang="en-US" b="1" dirty="0"/>
              <a:t>New group</a:t>
            </a:r>
            <a:r>
              <a:rPr lang="en-US" dirty="0"/>
              <a:t>, give the group a clear name—something like “Linux-Runners” or “High-Memory” so everyone knows its purpose—then decide whether the whole organization can use it or only certain repositories. </a:t>
            </a:r>
          </a:p>
          <a:p>
            <a:pPr marL="171450" lvl="0" indent="-171450">
              <a:buFont typeface="Arial" panose="020B0604020202020204" pitchFamily="34" charset="0"/>
              <a:buChar char="•"/>
            </a:pPr>
            <a:r>
              <a:rPr lang="en-US" dirty="0"/>
              <a:t>Hit </a:t>
            </a:r>
            <a:r>
              <a:rPr lang="en-US" b="1" dirty="0"/>
              <a:t>Save</a:t>
            </a:r>
            <a:r>
              <a:rPr lang="en-US" dirty="0"/>
              <a:t>, and the new group is ready for runners to join.</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293596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After the group is set up, add runners in one of two ways. </a:t>
            </a:r>
          </a:p>
          <a:p>
            <a:pPr marL="171450" lvl="0" indent="-171450">
              <a:buFont typeface="Arial" panose="020B0604020202020204" pitchFamily="34" charset="0"/>
              <a:buChar char="•"/>
            </a:pPr>
            <a:r>
              <a:rPr lang="en-US" dirty="0"/>
              <a:t>The quickest is during registration: while running ./</a:t>
            </a:r>
            <a:r>
              <a:rPr lang="en-US" dirty="0" err="1"/>
              <a:t>config.sh</a:t>
            </a:r>
            <a:r>
              <a:rPr lang="en-US" dirty="0"/>
              <a:t> --</a:t>
            </a:r>
            <a:r>
              <a:rPr lang="en-US" dirty="0" err="1"/>
              <a:t>url</a:t>
            </a:r>
            <a:r>
              <a:rPr lang="en-US" dirty="0"/>
              <a:t> https://</a:t>
            </a:r>
            <a:r>
              <a:rPr lang="en-US" dirty="0" err="1"/>
              <a:t>github.com</a:t>
            </a:r>
            <a:r>
              <a:rPr lang="en-US" dirty="0"/>
              <a:t>/&lt;org-name&gt; --token &lt;generated-token&gt; --</a:t>
            </a:r>
            <a:r>
              <a:rPr lang="en-US" dirty="0" err="1"/>
              <a:t>runnergroup</a:t>
            </a:r>
            <a:r>
              <a:rPr lang="en-US" dirty="0"/>
              <a:t> "Linux-Runners", the runner joins the ‘Linux-Runners’ group right away—no extra clicks. </a:t>
            </a:r>
          </a:p>
          <a:p>
            <a:pPr marL="171450" lvl="0" indent="-171450">
              <a:buFont typeface="Arial" panose="020B0604020202020204" pitchFamily="34" charset="0"/>
              <a:buChar char="•"/>
            </a:pPr>
            <a:r>
              <a:rPr lang="en-US" dirty="0"/>
              <a:t>If the runner already exists, open </a:t>
            </a:r>
            <a:r>
              <a:rPr lang="en-US" b="1" dirty="0"/>
              <a:t>Organization Settings → Actions → Runners</a:t>
            </a:r>
            <a:r>
              <a:rPr lang="en-US" dirty="0"/>
              <a:t>, click </a:t>
            </a:r>
            <a:r>
              <a:rPr lang="en-US" b="1" dirty="0"/>
              <a:t>Edit</a:t>
            </a:r>
            <a:r>
              <a:rPr lang="en-US" dirty="0"/>
              <a:t> next to the runner, choose the new group, and save. </a:t>
            </a:r>
          </a:p>
          <a:p>
            <a:pPr marL="0" lvl="0" indent="0">
              <a:buFont typeface="+mj-lt"/>
              <a:buNone/>
            </a:pPr>
            <a:endParaRPr lang="en-US" dirty="0"/>
          </a:p>
          <a:p>
            <a:pPr marL="0" lvl="0" indent="0">
              <a:buFont typeface="+mj-lt"/>
              <a:buNone/>
            </a:pPr>
            <a:r>
              <a:rPr lang="en-US" dirty="0"/>
              <a:t>Either path puts the runner under the right group so jobs route exactly where you want them.</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4230186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Now let’s move on to </a:t>
            </a:r>
            <a:r>
              <a:rPr lang="en-US" b="1" dirty="0"/>
              <a:t>GitHub Enterprise Server</a:t>
            </a:r>
            <a:r>
              <a:rPr lang="en-US" dirty="0"/>
              <a:t>, or GHES. This is the self-hosted version of GitHub that organizations run on their own infrastructure or private cloud.</a:t>
            </a:r>
          </a:p>
          <a:p>
            <a:endParaRPr lang="en-US" dirty="0"/>
          </a:p>
          <a:p>
            <a:r>
              <a:rPr lang="en-US" dirty="0"/>
              <a:t>Why choose GHES? Some companies need complete control over data, whether for compliance, performance, or internal policy reasons. GHES gives you that control.</a:t>
            </a:r>
          </a:p>
          <a:p>
            <a:endParaRPr lang="en-US" b="1" dirty="0"/>
          </a:p>
          <a:p>
            <a:r>
              <a:rPr lang="en-US" b="1" dirty="0"/>
              <a:t>Key features</a:t>
            </a:r>
            <a:r>
              <a:rPr lang="en-US" dirty="0"/>
              <a:t> include:</a:t>
            </a:r>
          </a:p>
          <a:p>
            <a:pPr marL="171450" indent="-171450">
              <a:buFont typeface="Arial" panose="020B0604020202020204" pitchFamily="34" charset="0"/>
              <a:buChar char="•"/>
            </a:pPr>
            <a:r>
              <a:rPr lang="en-US" dirty="0"/>
              <a:t>Full data control—everything is hosted within your environment.</a:t>
            </a:r>
          </a:p>
          <a:p>
            <a:pPr marL="171450" indent="-171450">
              <a:buFont typeface="Arial" panose="020B0604020202020204" pitchFamily="34" charset="0"/>
              <a:buChar char="•"/>
            </a:pPr>
            <a:r>
              <a:rPr lang="en-US" dirty="0"/>
              <a:t>Integration with your own identity providers like LDAP, Active Directory, or SAML.</a:t>
            </a:r>
          </a:p>
          <a:p>
            <a:pPr marL="171450" indent="-171450">
              <a:buFont typeface="Arial" panose="020B0604020202020204" pitchFamily="34" charset="0"/>
              <a:buChar char="•"/>
            </a:pPr>
            <a:r>
              <a:rPr lang="en-US" dirty="0"/>
              <a:t>Deep customization—CI/CD integrations, DevOps tools, custom extensions.</a:t>
            </a:r>
          </a:p>
          <a:p>
            <a:pPr marL="171450" indent="-171450">
              <a:buFont typeface="Arial" panose="020B0604020202020204" pitchFamily="34" charset="0"/>
              <a:buChar char="•"/>
            </a:pPr>
            <a:r>
              <a:rPr lang="en-US" dirty="0"/>
              <a:t>Scalability—GHES is optimized for large repos and distributed teams.</a:t>
            </a:r>
          </a:p>
          <a:p>
            <a:pPr marL="171450" indent="-171450">
              <a:buFont typeface="Arial" panose="020B0604020202020204" pitchFamily="34" charset="0"/>
              <a:buChar char="•"/>
            </a:pPr>
            <a:r>
              <a:rPr lang="en-US" dirty="0"/>
              <a:t>Compliance tools—logging, monitoring, backup/recovery options are all built in.</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484097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Runner groups are only useful if the right repositories can reach them and the wrong ones cannot. </a:t>
            </a:r>
          </a:p>
          <a:p>
            <a:pPr marL="171450" lvl="0" indent="-171450">
              <a:buFont typeface="Arial" panose="020B0604020202020204" pitchFamily="34" charset="0"/>
              <a:buChar char="•"/>
            </a:pPr>
            <a:r>
              <a:rPr lang="en-US" dirty="0"/>
              <a:t>In </a:t>
            </a:r>
            <a:r>
              <a:rPr lang="en-US" b="1" dirty="0"/>
              <a:t>Runner Group Settings</a:t>
            </a:r>
            <a:r>
              <a:rPr lang="en-US" dirty="0"/>
              <a:t> you can flip the access switch from ‘entire organization’ to </a:t>
            </a:r>
            <a:r>
              <a:rPr lang="en-US" b="1" dirty="0"/>
              <a:t>‘Only select repositories.’</a:t>
            </a:r>
            <a:r>
              <a:rPr lang="en-US" dirty="0"/>
              <a:t> </a:t>
            </a:r>
          </a:p>
          <a:p>
            <a:pPr marL="171450" lvl="0" indent="-171450">
              <a:buFont typeface="Arial" panose="020B0604020202020204" pitchFamily="34" charset="0"/>
              <a:buChar char="•"/>
            </a:pPr>
            <a:r>
              <a:rPr lang="en-US" dirty="0"/>
              <a:t>After that, simply list the repositories that should use the group; every other repo is blocked automatically. </a:t>
            </a:r>
          </a:p>
          <a:p>
            <a:pPr marL="0" lvl="0" indent="0">
              <a:buFont typeface="+mj-lt"/>
              <a:buNone/>
            </a:pPr>
            <a:endParaRPr lang="en-US" dirty="0"/>
          </a:p>
          <a:p>
            <a:pPr marL="0" lvl="0" indent="0">
              <a:buFont typeface="+mj-lt"/>
              <a:buNone/>
            </a:pPr>
            <a:r>
              <a:rPr lang="en-US" dirty="0"/>
              <a:t>This lets a group of sensitive Linux runners power, say, your production-deploy workflow while staying completely off-limits to test or sandbox projects.</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964641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171450" indent="-171450">
              <a:buFont typeface="Arial" panose="020B0604020202020204" pitchFamily="34" charset="0"/>
              <a:buChar char="•"/>
            </a:pPr>
            <a:r>
              <a:rPr lang="en-US" dirty="0"/>
              <a:t>To move a self-hosted runner into a different group, open </a:t>
            </a:r>
            <a:r>
              <a:rPr lang="en-US" b="1" dirty="0"/>
              <a:t>Organization Settings → Actions → Runners</a:t>
            </a:r>
            <a:r>
              <a:rPr lang="en-US" dirty="0"/>
              <a:t>, click the runner’s name, choose </a:t>
            </a:r>
            <a:r>
              <a:rPr lang="en-US" b="1" dirty="0"/>
              <a:t>Change group</a:t>
            </a:r>
            <a:r>
              <a:rPr lang="en-US" dirty="0"/>
              <a:t>, pick the new destination, and save. </a:t>
            </a:r>
          </a:p>
          <a:p>
            <a:pPr marL="171450" indent="-171450">
              <a:buFont typeface="Arial" panose="020B0604020202020204" pitchFamily="34" charset="0"/>
              <a:buChar char="•"/>
            </a:pPr>
            <a:r>
              <a:rPr lang="en-US" dirty="0"/>
              <a:t>If a complete reset is preferred, unregister the runner with ./</a:t>
            </a:r>
            <a:r>
              <a:rPr lang="en-US" dirty="0" err="1"/>
              <a:t>config.sh</a:t>
            </a:r>
            <a:r>
              <a:rPr lang="en-US" dirty="0"/>
              <a:t> remove, then re-register it using the target group flag:</a:t>
            </a:r>
          </a:p>
          <a:p>
            <a:pPr marL="628650" lvl="1" indent="-171450">
              <a:buFont typeface="Arial" panose="020B0604020202020204" pitchFamily="34" charset="0"/>
              <a:buChar char="•"/>
            </a:pPr>
            <a:r>
              <a:rPr lang="en-US" dirty="0"/>
              <a:t>./</a:t>
            </a:r>
            <a:r>
              <a:rPr lang="en-US" dirty="0" err="1"/>
              <a:t>config.sh</a:t>
            </a:r>
            <a:r>
              <a:rPr lang="en-US" dirty="0"/>
              <a:t> --</a:t>
            </a:r>
            <a:r>
              <a:rPr lang="en-US" dirty="0" err="1"/>
              <a:t>url</a:t>
            </a:r>
            <a:r>
              <a:rPr lang="en-US" dirty="0"/>
              <a:t> https://</a:t>
            </a:r>
            <a:r>
              <a:rPr lang="en-US" dirty="0" err="1"/>
              <a:t>github.com</a:t>
            </a:r>
            <a:r>
              <a:rPr lang="en-US" dirty="0"/>
              <a:t>/&lt;org-name&gt; --token &lt;generated-token&gt; --</a:t>
            </a:r>
            <a:r>
              <a:rPr lang="en-US" dirty="0" err="1"/>
              <a:t>runnergroup</a:t>
            </a:r>
            <a:r>
              <a:rPr lang="en-US" dirty="0"/>
              <a:t> "New-Group".</a:t>
            </a:r>
          </a:p>
          <a:p>
            <a:endParaRPr lang="en-US" dirty="0"/>
          </a:p>
          <a:p>
            <a:pPr marL="171450" indent="-171450">
              <a:buFont typeface="Arial" panose="020B0604020202020204" pitchFamily="34" charset="0"/>
              <a:buChar char="•"/>
            </a:pPr>
            <a:r>
              <a:rPr lang="en-US" dirty="0"/>
              <a:t>Keep runner groups tidy by separating operating-system families (Windows, Linux, macOS), adding labels such as </a:t>
            </a:r>
            <a:r>
              <a:rPr lang="en-US" dirty="0" err="1"/>
              <a:t>gpu</a:t>
            </a:r>
            <a:r>
              <a:rPr lang="en-US" dirty="0"/>
              <a:t>, high-memory, or arm, and limiting each group to trusted repositories only. </a:t>
            </a:r>
          </a:p>
          <a:p>
            <a:pPr marL="171450" indent="-171450">
              <a:buFont typeface="Arial" panose="020B0604020202020204" pitchFamily="34" charset="0"/>
              <a:buChar char="•"/>
            </a:pPr>
            <a:r>
              <a:rPr lang="en-US" dirty="0"/>
              <a:t>Regular audits of group memberships and usage metrics help ensure runners stay aligned with team needs and that CI/CD workloads remain both secure and efficient.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40346490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171450" indent="-171450">
              <a:buFont typeface="Arial" panose="020B0604020202020204" pitchFamily="34" charset="0"/>
              <a:buChar char="•"/>
            </a:pPr>
            <a:r>
              <a:rPr lang="en-US" dirty="0"/>
              <a:t>Start monitoring by opening </a:t>
            </a:r>
            <a:r>
              <a:rPr lang="en-US" b="1" dirty="0"/>
              <a:t>Organization Settings → Actions → Runners</a:t>
            </a:r>
            <a:r>
              <a:rPr lang="en-US" dirty="0"/>
              <a:t> and checking each runner’s status. </a:t>
            </a:r>
          </a:p>
          <a:p>
            <a:pPr marL="171450" indent="-171450">
              <a:buFont typeface="Arial" panose="020B0604020202020204" pitchFamily="34" charset="0"/>
              <a:buChar char="•"/>
            </a:pPr>
            <a:r>
              <a:rPr lang="en-US" dirty="0"/>
              <a:t>An </a:t>
            </a:r>
            <a:r>
              <a:rPr lang="en-US" b="1" dirty="0"/>
              <a:t>Idle</a:t>
            </a:r>
            <a:r>
              <a:rPr lang="en-US" dirty="0"/>
              <a:t> tag means the runner is ready for new workflows, </a:t>
            </a:r>
            <a:r>
              <a:rPr lang="en-US" b="1" dirty="0"/>
              <a:t>Active</a:t>
            </a:r>
            <a:r>
              <a:rPr lang="en-US" dirty="0"/>
              <a:t> shows it is busy with a job, and </a:t>
            </a:r>
            <a:r>
              <a:rPr lang="en-US" b="1" dirty="0"/>
              <a:t>Offline</a:t>
            </a:r>
            <a:r>
              <a:rPr lang="en-US" dirty="0"/>
              <a:t> signals the machine is down or disconnected and needs attention.</a:t>
            </a:r>
          </a:p>
          <a:p>
            <a:endParaRPr lang="en-US" dirty="0"/>
          </a:p>
          <a:p>
            <a:r>
              <a:rPr lang="en-US" dirty="0"/>
              <a:t>For automated checks, use the GitHub REST API above.</a:t>
            </a:r>
          </a:p>
          <a:p>
            <a:endParaRPr lang="en-US" dirty="0"/>
          </a:p>
          <a:p>
            <a:r>
              <a:rPr lang="en-US" dirty="0"/>
              <a:t>The response lists every runner with its current state—“online” or “offline”—so dashboards or alerting tools can track availability in real time.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951298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When it comes to </a:t>
            </a:r>
            <a:r>
              <a:rPr lang="en-US" b="1" dirty="0"/>
              <a:t>logging and metrics</a:t>
            </a:r>
            <a:r>
              <a:rPr lang="en-US" dirty="0"/>
              <a:t>, start with the runner’s own system logs. </a:t>
            </a:r>
          </a:p>
          <a:p>
            <a:pPr marL="0" lvl="0" indent="0">
              <a:buFont typeface="+mj-lt"/>
              <a:buNone/>
            </a:pPr>
            <a:r>
              <a:rPr lang="en-US" dirty="0"/>
              <a:t>Inside the installation folder there’s a _</a:t>
            </a:r>
            <a:r>
              <a:rPr lang="en-US" dirty="0" err="1"/>
              <a:t>diag</a:t>
            </a:r>
            <a:r>
              <a:rPr lang="en-US" dirty="0"/>
              <a:t>/ directory—everything the runner does gets recorded there, so check those files first whenever something goes wrong. </a:t>
            </a:r>
          </a:p>
          <a:p>
            <a:pPr marL="0" lvl="0" indent="0">
              <a:buFont typeface="+mj-lt"/>
              <a:buNone/>
            </a:pPr>
            <a:endParaRPr lang="en-US" dirty="0"/>
          </a:p>
          <a:p>
            <a:pPr marL="171450" lvl="0" indent="-171450">
              <a:buFont typeface="Arial" panose="020B0604020202020204" pitchFamily="34" charset="0"/>
              <a:buChar char="•"/>
            </a:pPr>
            <a:r>
              <a:rPr lang="en-US" dirty="0"/>
              <a:t>For job-level detail, open GitHub, go to </a:t>
            </a:r>
            <a:r>
              <a:rPr lang="en-US" b="1" dirty="0"/>
              <a:t>Actions → the specific workflow run → Logs</a:t>
            </a:r>
            <a:r>
              <a:rPr lang="en-US" dirty="0"/>
              <a:t>, and review the step-by-step output the runner produced. </a:t>
            </a:r>
          </a:p>
          <a:p>
            <a:pPr marL="171450" lvl="0" indent="-171450">
              <a:buFont typeface="Arial" panose="020B0604020202020204" pitchFamily="34" charset="0"/>
              <a:buChar char="•"/>
            </a:pPr>
            <a:r>
              <a:rPr lang="en-US" dirty="0"/>
              <a:t>To keep continuous tabs on health and performance, wire the host into a monitoring stack: point a Prometheus exporter at the runner to collect CPU, memory, and job-execution-time metrics, then visualize the data in Grafana so spikes or slowdowns stand out immediately.</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3811727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171450" lvl="0" indent="-171450">
              <a:buFont typeface="Arial" panose="020B0604020202020204" pitchFamily="34" charset="0"/>
              <a:buChar char="•"/>
            </a:pPr>
            <a:r>
              <a:rPr lang="en-US" dirty="0"/>
              <a:t>When a self-hosted runner shows </a:t>
            </a:r>
            <a:r>
              <a:rPr lang="en-US" b="1" dirty="0"/>
              <a:t>Offline</a:t>
            </a:r>
            <a:r>
              <a:rPr lang="en-US" dirty="0"/>
              <a:t>, the underlying cause is usually a network drop, an expired registration token, or a crash of the runner process itself. </a:t>
            </a:r>
          </a:p>
          <a:p>
            <a:pPr marL="628650" lvl="1" indent="-171450">
              <a:buFont typeface="Arial" panose="020B0604020202020204" pitchFamily="34" charset="0"/>
              <a:buChar char="•"/>
            </a:pPr>
            <a:r>
              <a:rPr lang="en-US" dirty="0"/>
              <a:t>The fastest remedy is to restart the service with ./</a:t>
            </a:r>
            <a:r>
              <a:rPr lang="en-US" dirty="0" err="1"/>
              <a:t>run.sh</a:t>
            </a:r>
            <a:r>
              <a:rPr lang="en-US" dirty="0"/>
              <a:t>; if it comes back online, validate connectivity and renew the token if needed. </a:t>
            </a:r>
          </a:p>
          <a:p>
            <a:pPr marL="171450" lvl="0" indent="-171450">
              <a:buFont typeface="Arial" panose="020B0604020202020204" pitchFamily="34" charset="0"/>
              <a:buChar char="•"/>
            </a:pPr>
            <a:r>
              <a:rPr lang="en-US" dirty="0"/>
              <a:t>A job that sits </a:t>
            </a:r>
            <a:r>
              <a:rPr lang="en-US" b="1" dirty="0"/>
              <a:t>Queued</a:t>
            </a:r>
            <a:r>
              <a:rPr lang="en-US" dirty="0"/>
              <a:t> but never starts typically means no runner is available with the labels the workflow requests, so either spin up another runner with those labels or adjust the workflow to match the labels you already have. </a:t>
            </a:r>
            <a:endParaRPr lang="en-US" b="1" dirty="0"/>
          </a:p>
          <a:p>
            <a:pPr marL="171450" lvl="0" indent="-171450">
              <a:buFont typeface="Arial" panose="020B0604020202020204" pitchFamily="34" charset="0"/>
              <a:buChar char="•"/>
            </a:pPr>
            <a:r>
              <a:rPr lang="en-US" b="1" dirty="0"/>
              <a:t>Permission errors</a:t>
            </a:r>
            <a:r>
              <a:rPr lang="en-US" dirty="0"/>
              <a:t> during a job indicate the runner lacks the required access—double-check that it’s assigned to the right repository, group, or environment and that its PAT or OIDC settings are correct. </a:t>
            </a:r>
          </a:p>
          <a:p>
            <a:pPr marL="171450" lvl="0" indent="-171450">
              <a:buFont typeface="Arial" panose="020B0604020202020204" pitchFamily="34" charset="0"/>
              <a:buChar char="•"/>
            </a:pPr>
            <a:r>
              <a:rPr lang="en-US" dirty="0"/>
              <a:t>Finally, if workflow execution feels </a:t>
            </a:r>
            <a:r>
              <a:rPr lang="en-US" b="1" dirty="0"/>
              <a:t>slow</a:t>
            </a:r>
            <a:r>
              <a:rPr lang="en-US" dirty="0"/>
              <a:t>, inspect CPU and memory usage; high utilization is a signal to scale out with additional runners or move the workload to higher-spec machines.</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732277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0" lvl="0" indent="0">
              <a:buFont typeface="+mj-lt"/>
              <a:buNone/>
            </a:pPr>
            <a:r>
              <a:rPr lang="en-US" dirty="0"/>
              <a:t>If a self-hosted runner stops responding, restart the service to clear the blockage. </a:t>
            </a:r>
          </a:p>
          <a:p>
            <a:pPr marL="0" lvl="0" indent="0">
              <a:buFont typeface="+mj-lt"/>
              <a:buNone/>
            </a:pPr>
            <a:r>
              <a:rPr lang="en-US" dirty="0"/>
              <a:t>On most installations run ./</a:t>
            </a:r>
            <a:r>
              <a:rPr lang="en-US" dirty="0" err="1"/>
              <a:t>svc.sh</a:t>
            </a:r>
            <a:r>
              <a:rPr lang="en-US" dirty="0"/>
              <a:t> stop, wait a moment, and then ./</a:t>
            </a:r>
            <a:r>
              <a:rPr lang="en-US" dirty="0" err="1"/>
              <a:t>svc.sh</a:t>
            </a:r>
            <a:r>
              <a:rPr lang="en-US" dirty="0"/>
              <a:t> start. </a:t>
            </a:r>
          </a:p>
          <a:p>
            <a:pPr marL="0" lvl="0" indent="0">
              <a:buFont typeface="+mj-lt"/>
              <a:buNone/>
            </a:pPr>
            <a:endParaRPr lang="en-US" dirty="0"/>
          </a:p>
          <a:p>
            <a:pPr marL="0" lvl="0" indent="0">
              <a:buFont typeface="+mj-lt"/>
              <a:buNone/>
            </a:pPr>
            <a:r>
              <a:rPr lang="en-US" dirty="0"/>
              <a:t>Linux hosts that register the runner as a </a:t>
            </a:r>
            <a:r>
              <a:rPr lang="en-US" dirty="0" err="1"/>
              <a:t>systemd</a:t>
            </a:r>
            <a:r>
              <a:rPr lang="en-US" dirty="0"/>
              <a:t> unit can achieve the same result with </a:t>
            </a:r>
            <a:r>
              <a:rPr lang="en-US" dirty="0" err="1"/>
              <a:t>sudo</a:t>
            </a:r>
            <a:r>
              <a:rPr lang="en-US" dirty="0"/>
              <a:t> </a:t>
            </a:r>
            <a:r>
              <a:rPr lang="en-US" dirty="0" err="1"/>
              <a:t>systemctl</a:t>
            </a:r>
            <a:r>
              <a:rPr lang="en-US" dirty="0"/>
              <a:t> restart </a:t>
            </a:r>
            <a:r>
              <a:rPr lang="en-US" dirty="0" err="1"/>
              <a:t>actions.runner</a:t>
            </a:r>
            <a:r>
              <a:rPr lang="en-US" dirty="0"/>
              <a:t>.&lt;org-name&gt;.&lt;runner-name&gt;.service. </a:t>
            </a:r>
          </a:p>
          <a:p>
            <a:pPr marL="0" lvl="0" indent="0">
              <a:buFont typeface="+mj-lt"/>
              <a:buNone/>
            </a:pPr>
            <a:endParaRPr lang="en-US" dirty="0"/>
          </a:p>
          <a:p>
            <a:pPr marL="0" lvl="0" indent="0">
              <a:buFont typeface="+mj-lt"/>
              <a:buNone/>
            </a:pPr>
            <a:r>
              <a:rPr lang="en-US" dirty="0"/>
              <a:t>After the service restarts, inspect the runner’s own log file in &lt;</a:t>
            </a:r>
            <a:r>
              <a:rPr lang="en-US" dirty="0" err="1"/>
              <a:t>runner_dir</a:t>
            </a:r>
            <a:r>
              <a:rPr lang="en-US" dirty="0"/>
              <a:t>&gt;/_</a:t>
            </a:r>
            <a:r>
              <a:rPr lang="en-US" dirty="0" err="1"/>
              <a:t>diag</a:t>
            </a:r>
            <a:r>
              <a:rPr lang="en-US" dirty="0"/>
              <a:t>/Runner_&lt;timestamp&gt;.log for any error messages, and review the corresponding workflow logs in the GitHub Actions UI to confirm that jobs resume without issues.</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6232973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b="1" dirty="0"/>
              <a:t>Updating Self-Hosted Runners </a:t>
            </a:r>
            <a:r>
              <a:rPr lang="en-US" dirty="0"/>
              <a:t>by confirming whether a newer runner binary exists. </a:t>
            </a:r>
          </a:p>
          <a:p>
            <a:endParaRPr lang="en-US" dirty="0"/>
          </a:p>
          <a:p>
            <a:r>
              <a:rPr lang="en-US" dirty="0"/>
              <a:t>Run ./</a:t>
            </a:r>
            <a:r>
              <a:rPr lang="en-US" dirty="0" err="1"/>
              <a:t>config.sh</a:t>
            </a:r>
            <a:r>
              <a:rPr lang="en-US" dirty="0"/>
              <a:t> --version to see the current build, or query GitHub’s release API—curl -H "Authorization: token &lt;</a:t>
            </a:r>
            <a:r>
              <a:rPr lang="en-US" dirty="0" err="1"/>
              <a:t>your_github_token</a:t>
            </a:r>
            <a:r>
              <a:rPr lang="en-US" dirty="0"/>
              <a:t>&gt;" -H "Accept: application/vnd.github.v3+json" https://</a:t>
            </a:r>
            <a:r>
              <a:rPr lang="en-US" dirty="0" err="1"/>
              <a:t>api.github.com</a:t>
            </a:r>
            <a:r>
              <a:rPr lang="en-US" dirty="0"/>
              <a:t>/repos/actions/runner/releases/latest—to compare that version with the latest release.</a:t>
            </a:r>
          </a:p>
          <a:p>
            <a:endParaRPr lang="en-US" dirty="0"/>
          </a:p>
          <a:p>
            <a:pPr marL="228600" indent="-228600">
              <a:buFont typeface="+mj-lt"/>
              <a:buAutoNum type="arabicPeriod"/>
            </a:pPr>
            <a:r>
              <a:rPr lang="en-US" dirty="0"/>
              <a:t>When an update is needed, stop the service with ./</a:t>
            </a:r>
            <a:r>
              <a:rPr lang="en-US" dirty="0" err="1"/>
              <a:t>svc.sh</a:t>
            </a:r>
            <a:r>
              <a:rPr lang="en-US" dirty="0"/>
              <a:t> stop (or the </a:t>
            </a:r>
            <a:r>
              <a:rPr lang="en-US" dirty="0" err="1"/>
              <a:t>systemd</a:t>
            </a:r>
            <a:r>
              <a:rPr lang="en-US" dirty="0"/>
              <a:t> equivalent) so no jobs are mid-flight. </a:t>
            </a:r>
          </a:p>
          <a:p>
            <a:pPr marL="228600" indent="-228600">
              <a:buFont typeface="+mj-lt"/>
              <a:buAutoNum type="arabicPeriod"/>
            </a:pPr>
            <a:r>
              <a:rPr lang="en-US" dirty="0"/>
              <a:t>Next, download the freshest archive—curl -o actions-runner-linux-x64.tar.gz -L https://</a:t>
            </a:r>
            <a:r>
              <a:rPr lang="en-US" dirty="0" err="1"/>
              <a:t>github.com</a:t>
            </a:r>
            <a:r>
              <a:rPr lang="en-US" dirty="0"/>
              <a:t>/actions/runner/releases/latest/download/actions-runner-linux-x64.tar.gz—extract it over the existing installation, and restart the service. </a:t>
            </a:r>
          </a:p>
          <a:p>
            <a:endParaRPr lang="en-US" dirty="0"/>
          </a:p>
          <a:p>
            <a:r>
              <a:rPr lang="en-US" dirty="0"/>
              <a:t>This cycle keeps the runner aligned with GitHub’s newest features and security fixes without disrupting ongoing workflows.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087513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After downloading the newest runner package, finish the manual update by extracting the archive—tar </a:t>
            </a:r>
            <a:r>
              <a:rPr lang="en-US" dirty="0" err="1"/>
              <a:t>xzf</a:t>
            </a:r>
            <a:r>
              <a:rPr lang="en-US" dirty="0"/>
              <a:t> ./actions-runner-linux-x64.tar.gz—then rerun the setup command: ./</a:t>
            </a:r>
            <a:r>
              <a:rPr lang="en-US" dirty="0" err="1"/>
              <a:t>config.sh</a:t>
            </a:r>
            <a:r>
              <a:rPr lang="en-US" dirty="0"/>
              <a:t> --</a:t>
            </a:r>
            <a:r>
              <a:rPr lang="en-US" dirty="0" err="1"/>
              <a:t>url</a:t>
            </a:r>
            <a:r>
              <a:rPr lang="en-US" dirty="0"/>
              <a:t> https://</a:t>
            </a:r>
            <a:r>
              <a:rPr lang="en-US" dirty="0" err="1"/>
              <a:t>github.com</a:t>
            </a:r>
            <a:r>
              <a:rPr lang="en-US" dirty="0"/>
              <a:t>/&lt;org-name&gt; --token &lt;generated-token&gt;. </a:t>
            </a:r>
          </a:p>
          <a:p>
            <a:endParaRPr lang="en-US" dirty="0"/>
          </a:p>
          <a:p>
            <a:r>
              <a:rPr lang="en-US" dirty="0"/>
              <a:t>Install the service with ./</a:t>
            </a:r>
            <a:r>
              <a:rPr lang="en-US" dirty="0" err="1"/>
              <a:t>svc.sh</a:t>
            </a:r>
            <a:r>
              <a:rPr lang="en-US" dirty="0"/>
              <a:t> install and bring it back online with ./</a:t>
            </a:r>
            <a:r>
              <a:rPr lang="en-US" dirty="0" err="1"/>
              <a:t>svc.sh</a:t>
            </a:r>
            <a:r>
              <a:rPr lang="en-US" dirty="0"/>
              <a:t> start; the runner now runs the latest binary without leaving jobs in limbo.</a:t>
            </a:r>
          </a:p>
          <a:p>
            <a:endParaRPr lang="en-US" dirty="0"/>
          </a:p>
          <a:p>
            <a:r>
              <a:rPr lang="en-US" dirty="0"/>
              <a:t>For hands-off maintenance, schedule a workflow to update runners automatically. </a:t>
            </a:r>
          </a:p>
          <a:p>
            <a:pPr marL="171450" indent="-171450">
              <a:buFont typeface="Arial" panose="020B0604020202020204" pitchFamily="34" charset="0"/>
              <a:buChar char="•"/>
            </a:pPr>
            <a:r>
              <a:rPr lang="en-US" dirty="0"/>
              <a:t>A job named </a:t>
            </a:r>
            <a:r>
              <a:rPr lang="en-US" b="1" dirty="0"/>
              <a:t>Update Runners</a:t>
            </a:r>
            <a:r>
              <a:rPr lang="en-US" dirty="0"/>
              <a:t> can trigger every Monday at 3 AM (</a:t>
            </a:r>
            <a:r>
              <a:rPr lang="en-US" dirty="0" err="1"/>
              <a:t>cron</a:t>
            </a:r>
            <a:r>
              <a:rPr lang="en-US" dirty="0"/>
              <a:t>: '0 3 * * 1’). </a:t>
            </a:r>
          </a:p>
          <a:p>
            <a:pPr marL="171450" indent="-171450">
              <a:buFont typeface="Arial" panose="020B0604020202020204" pitchFamily="34" charset="0"/>
              <a:buChar char="•"/>
            </a:pPr>
            <a:r>
              <a:rPr lang="en-US" dirty="0"/>
              <a:t>The job runs on the self-hosted label, stops the service (./</a:t>
            </a:r>
            <a:r>
              <a:rPr lang="en-US" dirty="0" err="1"/>
              <a:t>svc.sh</a:t>
            </a:r>
            <a:r>
              <a:rPr lang="en-US" dirty="0"/>
              <a:t> stop), downloads the most recent release, </a:t>
            </a:r>
            <a:r>
              <a:rPr lang="en-US" dirty="0" err="1"/>
              <a:t>untars</a:t>
            </a:r>
            <a:r>
              <a:rPr lang="en-US" dirty="0"/>
              <a:t> it, re-configures with the organization’s URL and token, and restarts the service. </a:t>
            </a:r>
          </a:p>
          <a:p>
            <a:endParaRPr lang="en-US" dirty="0"/>
          </a:p>
          <a:p>
            <a:r>
              <a:rPr lang="en-US" dirty="0"/>
              <a:t>This weekly routine keeps the fleet current with almost no manual effort while downtime is limited to the brief restart window.</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2947627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Let’s kick things off by talking about secrets—those API keys, tokens, passwords, and certificates that power every integration but absolutely cannot show up in source code or logs. </a:t>
            </a:r>
          </a:p>
          <a:p>
            <a:endParaRPr lang="en-US" dirty="0"/>
          </a:p>
          <a:p>
            <a:r>
              <a:rPr lang="en-US" dirty="0"/>
              <a:t>GitHub Actions lets us tuck these values away as </a:t>
            </a:r>
            <a:r>
              <a:rPr lang="en-US" b="1" dirty="0"/>
              <a:t>encrypted secrets</a:t>
            </a:r>
            <a:r>
              <a:rPr lang="en-US" dirty="0"/>
              <a:t>, then inject them into workflows only at run-time. </a:t>
            </a:r>
          </a:p>
          <a:p>
            <a:endParaRPr lang="en-US" dirty="0"/>
          </a:p>
          <a:p>
            <a:r>
              <a:rPr lang="en-US" dirty="0"/>
              <a:t>They stay encrypted at rest, redacted in logs, and invisible to anyone browsing the repository.</a:t>
            </a:r>
          </a:p>
          <a:p>
            <a:endParaRPr lang="en-US" dirty="0"/>
          </a:p>
          <a:p>
            <a:r>
              <a:rPr lang="en-US" dirty="0"/>
              <a:t>In an enterprise setting, the stakes are higher: one leaked credential can jeopardize compliance and expose critical systems. That’s why GitHub offers multiple </a:t>
            </a:r>
            <a:r>
              <a:rPr lang="en-US" b="1" dirty="0"/>
              <a:t>scopes</a:t>
            </a:r>
            <a:r>
              <a:rPr lang="en-US" dirty="0"/>
              <a:t> for secrets.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8992053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GitHub gives us four scopes for secrets, each designed for a different audience.</a:t>
            </a:r>
          </a:p>
          <a:p>
            <a:pPr marL="171450" indent="-171450">
              <a:buFont typeface="Arial" panose="020B0604020202020204" pitchFamily="34" charset="0"/>
              <a:buChar char="•"/>
            </a:pPr>
            <a:r>
              <a:rPr lang="en-US" b="1" dirty="0"/>
              <a:t>Enterprise-level secrets</a:t>
            </a:r>
            <a:r>
              <a:rPr lang="en-US" dirty="0"/>
              <a:t> live at the very top; they’re perfect for keys that every repository needs—think shared logging or billing APIs.</a:t>
            </a:r>
          </a:p>
          <a:p>
            <a:pPr marL="171450" indent="-171450">
              <a:buFont typeface="Arial" panose="020B0604020202020204" pitchFamily="34" charset="0"/>
              <a:buChar char="•"/>
            </a:pPr>
            <a:r>
              <a:rPr lang="en-US" b="1" dirty="0"/>
              <a:t>Organization-level secrets</a:t>
            </a:r>
            <a:r>
              <a:rPr lang="en-US" dirty="0"/>
              <a:t> sit one layer down. You can let every repo in the org use them or narrow access to just a handful, which is great for enforcing least privilege.</a:t>
            </a:r>
          </a:p>
          <a:p>
            <a:pPr marL="171450" indent="-171450">
              <a:buFont typeface="Arial" panose="020B0604020202020204" pitchFamily="34" charset="0"/>
              <a:buChar char="•"/>
            </a:pPr>
            <a:r>
              <a:rPr lang="en-US" b="1" dirty="0"/>
              <a:t>Repository-level secrets</a:t>
            </a:r>
            <a:r>
              <a:rPr lang="en-US" dirty="0"/>
              <a:t> are limited to a single project. Use these for credentials tied to that repo’s pipeline—say a deploy token for one microservice.</a:t>
            </a:r>
          </a:p>
          <a:p>
            <a:pPr marL="171450" indent="-171450">
              <a:buFont typeface="Arial" panose="020B0604020202020204" pitchFamily="34" charset="0"/>
              <a:buChar char="•"/>
            </a:pPr>
            <a:r>
              <a:rPr lang="en-US" b="1" dirty="0"/>
              <a:t>Environment secrets</a:t>
            </a:r>
            <a:r>
              <a:rPr lang="en-US" dirty="0"/>
              <a:t> lock things down even further. A secret marked </a:t>
            </a:r>
            <a:r>
              <a:rPr lang="en-US" i="1" dirty="0"/>
              <a:t>production</a:t>
            </a:r>
            <a:r>
              <a:rPr lang="en-US" dirty="0"/>
              <a:t> can’t be touched by a staging job, which helps prevent an accidental push of test code to live systems.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60179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Now let’s take a look under the hood of GitHub Enterprise Server—also known as GHES. This is GitHub’s </a:t>
            </a:r>
            <a:r>
              <a:rPr lang="en-US" b="1" dirty="0"/>
              <a:t>self-hosted</a:t>
            </a:r>
            <a:r>
              <a:rPr lang="en-US" dirty="0"/>
              <a:t> offering, which means everything runs on your organization’s own servers or private cloud environment. Because of that, you get full control over how GitHub operates inside your infrastructure.</a:t>
            </a:r>
          </a:p>
          <a:p>
            <a:endParaRPr lang="en-US" dirty="0"/>
          </a:p>
          <a:p>
            <a:r>
              <a:rPr lang="en-US" dirty="0"/>
              <a:t>So what’s included?</a:t>
            </a:r>
          </a:p>
          <a:p>
            <a:endParaRPr lang="en-US" b="1" dirty="0"/>
          </a:p>
          <a:p>
            <a:r>
              <a:rPr lang="en-US" b="1" dirty="0"/>
              <a:t>GitHub Application</a:t>
            </a:r>
          </a:p>
          <a:p>
            <a:pPr marL="171450" indent="-171450">
              <a:buFont typeface="Arial" panose="020B0604020202020204" pitchFamily="34" charset="0"/>
              <a:buChar char="•"/>
            </a:pPr>
            <a:r>
              <a:rPr lang="en-US" dirty="0"/>
              <a:t>First, you still get the </a:t>
            </a:r>
            <a:r>
              <a:rPr lang="en-US" b="1" dirty="0"/>
              <a:t>core GitHub experience</a:t>
            </a:r>
            <a:r>
              <a:rPr lang="en-US" dirty="0"/>
              <a:t>. </a:t>
            </a:r>
          </a:p>
          <a:p>
            <a:pPr marL="628650" lvl="1" indent="-171450">
              <a:buFont typeface="Arial" panose="020B0604020202020204" pitchFamily="34" charset="0"/>
              <a:buChar char="•"/>
            </a:pPr>
            <a:r>
              <a:rPr lang="en-US" dirty="0"/>
              <a:t>This means users still interact with familiar tools—repositories, pull requests, issues—just like on </a:t>
            </a:r>
            <a:r>
              <a:rPr lang="en-US" dirty="0" err="1"/>
              <a:t>GitHub.com</a:t>
            </a:r>
            <a:r>
              <a:rPr lang="en-US" dirty="0"/>
              <a:t>. </a:t>
            </a:r>
          </a:p>
          <a:p>
            <a:pPr marL="628650" lvl="1" indent="-171450">
              <a:buFont typeface="Arial" panose="020B0604020202020204" pitchFamily="34" charset="0"/>
              <a:buChar char="•"/>
            </a:pPr>
            <a:r>
              <a:rPr lang="en-US" dirty="0"/>
              <a:t>So the transition for developers is smooth. </a:t>
            </a:r>
          </a:p>
          <a:p>
            <a:pPr marL="171450" indent="-171450">
              <a:buFont typeface="Arial" panose="020B0604020202020204" pitchFamily="34" charset="0"/>
              <a:buChar char="•"/>
            </a:pPr>
            <a:r>
              <a:rPr lang="en-US" dirty="0"/>
              <a:t>The difference is that all of this is running behind your firewall, not in GitHub’s public cloud.</a:t>
            </a:r>
          </a:p>
          <a:p>
            <a:endParaRPr lang="en-US" b="1" dirty="0"/>
          </a:p>
          <a:p>
            <a:r>
              <a:rPr lang="en-US" b="1" dirty="0"/>
              <a:t>Administrative Dashboard</a:t>
            </a:r>
          </a:p>
          <a:p>
            <a:r>
              <a:rPr lang="en-US" dirty="0"/>
              <a:t>Next, we have the </a:t>
            </a:r>
            <a:r>
              <a:rPr lang="en-US" b="1" dirty="0"/>
              <a:t>Admin Dashboard</a:t>
            </a:r>
            <a:r>
              <a:rPr lang="en-US" dirty="0"/>
              <a:t>. This is where your enterprise admins do the heavy lifting:</a:t>
            </a:r>
          </a:p>
          <a:p>
            <a:pPr marL="171450" indent="-171450">
              <a:buFont typeface="Arial" panose="020B0604020202020204" pitchFamily="34" charset="0"/>
              <a:buChar char="•"/>
            </a:pPr>
            <a:r>
              <a:rPr lang="en-US" dirty="0"/>
              <a:t>Managing users, teams, and orgs</a:t>
            </a:r>
          </a:p>
          <a:p>
            <a:pPr marL="171450" indent="-171450">
              <a:buFont typeface="Arial" panose="020B0604020202020204" pitchFamily="34" charset="0"/>
              <a:buChar char="•"/>
            </a:pPr>
            <a:r>
              <a:rPr lang="en-US" dirty="0"/>
              <a:t>Setting repository access controls</a:t>
            </a:r>
          </a:p>
          <a:p>
            <a:pPr marL="171450" indent="-171450">
              <a:buFont typeface="Arial" panose="020B0604020202020204" pitchFamily="34" charset="0"/>
              <a:buChar char="•"/>
            </a:pPr>
            <a:r>
              <a:rPr lang="en-US" dirty="0"/>
              <a:t>Managing backups and software updates</a:t>
            </a:r>
          </a:p>
          <a:p>
            <a:r>
              <a:rPr lang="en-US" dirty="0"/>
              <a:t>It’s essentially mission control for your GitHub instance.</a:t>
            </a:r>
          </a:p>
          <a:p>
            <a:endParaRPr lang="en-US" b="1" dirty="0"/>
          </a:p>
          <a:p>
            <a:r>
              <a:rPr lang="en-US" b="1" dirty="0"/>
              <a:t>System Administration Tools</a:t>
            </a:r>
          </a:p>
          <a:p>
            <a:pPr marL="171450" indent="-171450">
              <a:buFont typeface="Arial" panose="020B0604020202020204" pitchFamily="34" charset="0"/>
              <a:buChar char="•"/>
            </a:pPr>
            <a:r>
              <a:rPr lang="en-US" dirty="0"/>
              <a:t>Beyond the web UI, GHES includes tools for deeper </a:t>
            </a:r>
            <a:r>
              <a:rPr lang="en-US" b="1" dirty="0"/>
              <a:t>server configuration and resource management</a:t>
            </a:r>
            <a:r>
              <a:rPr lang="en-US" dirty="0"/>
              <a:t>. </a:t>
            </a:r>
          </a:p>
          <a:p>
            <a:pPr marL="171450" indent="-171450">
              <a:buFont typeface="Arial" panose="020B0604020202020204" pitchFamily="34" charset="0"/>
              <a:buChar char="•"/>
            </a:pPr>
            <a:r>
              <a:rPr lang="en-US" dirty="0"/>
              <a:t>Think CPU usage, memory allocation, tuning performance—all of this can be customized based on your organization’s needs.</a:t>
            </a:r>
          </a:p>
          <a:p>
            <a:endParaRPr lang="en-US" b="1" dirty="0"/>
          </a:p>
          <a:p>
            <a:r>
              <a:rPr lang="en-US" b="1" dirty="0"/>
              <a:t>Backup and Disaster Recovery</a:t>
            </a:r>
          </a:p>
          <a:p>
            <a:pPr marL="171450" indent="-171450">
              <a:buFont typeface="Arial" panose="020B0604020202020204" pitchFamily="34" charset="0"/>
              <a:buChar char="•"/>
            </a:pPr>
            <a:r>
              <a:rPr lang="en-US" dirty="0"/>
              <a:t>Because you're hosting GitHub yourself, </a:t>
            </a:r>
            <a:r>
              <a:rPr lang="en-US" b="1" dirty="0"/>
              <a:t>you’re also in charge of backups</a:t>
            </a:r>
            <a:r>
              <a:rPr lang="en-US" dirty="0"/>
              <a:t>. GHES provides features to </a:t>
            </a:r>
            <a:r>
              <a:rPr lang="en-US" b="1" dirty="0"/>
              <a:t>schedule, manage, and restore backups</a:t>
            </a:r>
            <a:r>
              <a:rPr lang="en-US" dirty="0"/>
              <a:t>, so if something goes wrong—like data corruption or hardware failure—you have a plan for recovery.</a:t>
            </a:r>
          </a:p>
          <a:p>
            <a:endParaRPr lang="en-US" b="1" dirty="0"/>
          </a:p>
          <a:p>
            <a:r>
              <a:rPr lang="en-US" b="1" dirty="0"/>
              <a:t>Monitoring and Logging</a:t>
            </a:r>
          </a:p>
          <a:p>
            <a:pPr marL="171450" indent="-171450">
              <a:buFont typeface="Arial" panose="020B0604020202020204" pitchFamily="34" charset="0"/>
              <a:buChar char="•"/>
            </a:pPr>
            <a:r>
              <a:rPr lang="en-US" dirty="0"/>
              <a:t>Finally, we have </a:t>
            </a:r>
            <a:r>
              <a:rPr lang="en-US" b="1" dirty="0"/>
              <a:t>monitoring and logging</a:t>
            </a:r>
            <a:r>
              <a:rPr lang="en-US" dirty="0"/>
              <a:t>. GHES includes tools like </a:t>
            </a:r>
            <a:r>
              <a:rPr lang="en-US" b="1" dirty="0"/>
              <a:t>Prometheus and Grafana</a:t>
            </a:r>
            <a:r>
              <a:rPr lang="en-US" dirty="0"/>
              <a:t>, which are industry-standard tools for tracking server health and performance. </a:t>
            </a:r>
          </a:p>
          <a:p>
            <a:pPr marL="171450" indent="-171450">
              <a:buFont typeface="Arial" panose="020B0604020202020204" pitchFamily="34" charset="0"/>
              <a:buChar char="•"/>
            </a:pPr>
            <a:r>
              <a:rPr lang="en-US" dirty="0"/>
              <a:t>You can also access detailed </a:t>
            </a:r>
            <a:r>
              <a:rPr lang="en-US" b="1" dirty="0"/>
              <a:t>audit logs</a:t>
            </a:r>
            <a:r>
              <a:rPr lang="en-US" dirty="0"/>
              <a:t> that help with security investigations and compliance audits.</a:t>
            </a:r>
          </a:p>
          <a:p>
            <a:endParaRPr lang="en-US" dirty="0"/>
          </a:p>
          <a:p>
            <a:r>
              <a:rPr lang="en-US" dirty="0"/>
              <a:t>All of these components work together to give organizations maximum control, security, and flexibility—especially for teams in regulated industries like finance, government, or healthcare.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632993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Before we leave scopes, let’s call out three big take-aways that guide every secret decision:</a:t>
            </a:r>
          </a:p>
          <a:p>
            <a:pPr marL="228600" indent="-228600">
              <a:buFont typeface="+mj-lt"/>
              <a:buAutoNum type="arabicPeriod"/>
            </a:pPr>
            <a:r>
              <a:rPr lang="en-US" b="1" dirty="0"/>
              <a:t>Enterprise secrets live only in GitHub Enterprise Cloud.</a:t>
            </a:r>
            <a:r>
              <a:rPr lang="en-US" dirty="0"/>
              <a:t> They’re the one-stop spot for credentials that every repository in the company relies on—perfect for a shared monitoring API key or a corporate Slack webhook.</a:t>
            </a:r>
          </a:p>
          <a:p>
            <a:pPr marL="228600" indent="-228600">
              <a:buFont typeface="+mj-lt"/>
              <a:buAutoNum type="arabicPeriod"/>
            </a:pPr>
            <a:r>
              <a:rPr lang="en-US" b="1" dirty="0"/>
              <a:t>Organization secrets follow the principle of least privilege.</a:t>
            </a:r>
            <a:r>
              <a:rPr lang="en-US" dirty="0"/>
              <a:t> Even though they reside at the org level, you can—and should—restrict each one to only the repositories that truly need it. Fewer repos, smaller blast radius.</a:t>
            </a:r>
          </a:p>
          <a:p>
            <a:pPr marL="228600" indent="-228600">
              <a:buFont typeface="+mj-lt"/>
              <a:buAutoNum type="arabicPeriod"/>
            </a:pPr>
            <a:r>
              <a:rPr lang="en-US" b="1" dirty="0"/>
              <a:t>Environment secrets protect production.</a:t>
            </a:r>
            <a:r>
              <a:rPr lang="en-US" dirty="0"/>
              <a:t> By tying a secret to an environment like </a:t>
            </a:r>
            <a:r>
              <a:rPr lang="en-US" i="1" dirty="0"/>
              <a:t>staging</a:t>
            </a:r>
            <a:r>
              <a:rPr lang="en-US" dirty="0"/>
              <a:t> or </a:t>
            </a:r>
            <a:r>
              <a:rPr lang="en-US" i="1" dirty="0"/>
              <a:t>production</a:t>
            </a:r>
            <a:r>
              <a:rPr lang="en-US" dirty="0"/>
              <a:t>, you make it impossible for a non-production job to touch live credentials. That simple boundary stops an accidental deploy—or a malicious pull request—from reaching critical systems.</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8861093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When your workflows need sensitive credentials—API keys, deployment tokens, or cloud service passwords—you don’t want to bake those values directly into your YAML files or share them in comments. GitHub’s </a:t>
            </a:r>
            <a:r>
              <a:rPr lang="en-US" b="1" dirty="0"/>
              <a:t>organization‑level secrets</a:t>
            </a:r>
            <a:r>
              <a:rPr lang="en-US" dirty="0"/>
              <a:t> solve that problem by letting you store encrypted values centrally and reference them by name in any repository’s workflow.</a:t>
            </a:r>
          </a:p>
          <a:p>
            <a:endParaRPr lang="en-US" dirty="0"/>
          </a:p>
          <a:p>
            <a:r>
              <a:rPr lang="en-US" dirty="0"/>
              <a:t>Because the secret is scoped at the </a:t>
            </a:r>
            <a:r>
              <a:rPr lang="en-US" b="1" dirty="0"/>
              <a:t>organization</a:t>
            </a:r>
            <a:r>
              <a:rPr lang="en-US" dirty="0"/>
              <a:t> level, you avoid duplicating it across dozens of repos—or worse, manually updating each one when credentials rotate. You also limit which repositories can access the secret by applying repository allow‑lists, so your staging or test projects don’t accidentally hold the production key.</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6017910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Organization‑level secrets let you centrally manage sensitive values—like API keys or deploy tokens—so they’re never exposed in your workflow files.</a:t>
            </a:r>
          </a:p>
          <a:p>
            <a:endParaRPr lang="en-US" dirty="0"/>
          </a:p>
          <a:p>
            <a:pPr marL="228600" indent="-228600">
              <a:buFont typeface="+mj-lt"/>
              <a:buAutoNum type="arabicPeriod"/>
            </a:pPr>
            <a:r>
              <a:rPr lang="en-US" b="1" dirty="0"/>
              <a:t>Navigate to Settings → Secrets and variables → Actions</a:t>
            </a:r>
            <a:r>
              <a:rPr lang="en-US" dirty="0"/>
              <a:t> in your organization’s sidebar.</a:t>
            </a:r>
          </a:p>
          <a:p>
            <a:pPr marL="228600" indent="-228600">
              <a:buFont typeface="+mj-lt"/>
              <a:buAutoNum type="arabicPeriod"/>
            </a:pPr>
            <a:r>
              <a:rPr lang="en-US" dirty="0"/>
              <a:t>Click </a:t>
            </a:r>
            <a:r>
              <a:rPr lang="en-US" b="1" dirty="0"/>
              <a:t>New organization secret</a:t>
            </a:r>
            <a:r>
              <a:rPr lang="en-US" dirty="0"/>
              <a:t>, then enter a descriptive </a:t>
            </a:r>
            <a:r>
              <a:rPr lang="en-US" b="1" dirty="0"/>
              <a:t>Name</a:t>
            </a:r>
            <a:r>
              <a:rPr lang="en-US" dirty="0"/>
              <a:t> (e.g., PROD_DEPLOY_TOKEN) and the secret </a:t>
            </a:r>
            <a:r>
              <a:rPr lang="en-US" b="1" dirty="0"/>
              <a:t>Value</a:t>
            </a:r>
            <a:r>
              <a:rPr lang="en-US" dirty="0"/>
              <a:t>.</a:t>
            </a:r>
          </a:p>
          <a:p>
            <a:pPr marL="228600" indent="-228600">
              <a:buFont typeface="+mj-lt"/>
              <a:buAutoNum type="arabicPeriod"/>
            </a:pPr>
            <a:r>
              <a:rPr lang="en-US" dirty="0"/>
              <a:t>Choose a </a:t>
            </a:r>
            <a:r>
              <a:rPr lang="en-US" b="1" dirty="0"/>
              <a:t>Repository access policy</a:t>
            </a:r>
            <a:r>
              <a:rPr lang="en-US" dirty="0"/>
              <a:t> to limit which repos can use this secret—either all repos or select repositories.</a:t>
            </a:r>
          </a:p>
          <a:p>
            <a:pPr marL="228600" indent="-228600">
              <a:buFont typeface="+mj-lt"/>
              <a:buAutoNum type="arabicPeriod"/>
            </a:pPr>
            <a:r>
              <a:rPr lang="en-US" dirty="0"/>
              <a:t>After saving, you’ll see the secret listed with its access policy underneath. Click </a:t>
            </a:r>
            <a:r>
              <a:rPr lang="en-US" b="1" dirty="0"/>
              <a:t>Update</a:t>
            </a:r>
            <a:r>
              <a:rPr lang="en-US" dirty="0"/>
              <a:t> to review or change which repositories have permission.</a:t>
            </a:r>
          </a:p>
          <a:p>
            <a:endParaRPr lang="en-US" dirty="0"/>
          </a:p>
          <a:p>
            <a:r>
              <a:rPr lang="en-US" dirty="0"/>
              <a:t>By scoping secrets at the organization level and applying strict access policies, you ensure that only intended workflows can retrieve these credentials—simplifying rotation and auditing while keeping production keys secure</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9883858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Adding an organization-level secret is a quick trip through the settings panel you see on the slide. </a:t>
            </a:r>
          </a:p>
          <a:p>
            <a:pPr marL="171450" indent="-171450">
              <a:buFont typeface="Arial" panose="020B0604020202020204" pitchFamily="34" charset="0"/>
              <a:buChar char="•"/>
            </a:pPr>
            <a:r>
              <a:rPr lang="en-US" dirty="0"/>
              <a:t>Head to </a:t>
            </a:r>
            <a:r>
              <a:rPr lang="en-US" b="1" dirty="0"/>
              <a:t>Settings › Security › Secrets and variables › Actions</a:t>
            </a:r>
            <a:r>
              <a:rPr lang="en-US" dirty="0"/>
              <a:t>, choose </a:t>
            </a:r>
            <a:r>
              <a:rPr lang="en-US" b="1" dirty="0"/>
              <a:t>New organization secret</a:t>
            </a:r>
            <a:r>
              <a:rPr lang="en-US" dirty="0"/>
              <a:t>, give it a clear name, paste in the value, and—this is the important part—decide whether every repo can use it or only a select few. </a:t>
            </a:r>
          </a:p>
          <a:p>
            <a:endParaRPr lang="en-US" dirty="0"/>
          </a:p>
          <a:p>
            <a:r>
              <a:rPr lang="en-US" dirty="0"/>
              <a:t>Scoping it to the minimum set of repositories shrinks the blast radius if that key is ever leaked.</a:t>
            </a:r>
          </a:p>
          <a:p>
            <a:endParaRPr lang="en-US" dirty="0"/>
          </a:p>
          <a:p>
            <a:r>
              <a:rPr lang="en-US" dirty="0"/>
              <a:t>If you prefer the command line, the examples on screen show how to create, list, update, and delete org secrets with one-line </a:t>
            </a:r>
            <a:r>
              <a:rPr lang="en-US" dirty="0" err="1"/>
              <a:t>gh</a:t>
            </a:r>
            <a:r>
              <a:rPr lang="en-US" dirty="0"/>
              <a:t> secret commands. </a:t>
            </a:r>
          </a:p>
          <a:p>
            <a:endParaRPr lang="en-US" dirty="0"/>
          </a:p>
          <a:p>
            <a:r>
              <a:rPr lang="en-US" dirty="0"/>
              <a:t>The same least-privilege rule applies: restrict access, lean on role-based permissions so only the right people can edit secrets, and keep an eye on the audit logs for unexpected changes. </a:t>
            </a:r>
          </a:p>
          <a:p>
            <a:endParaRPr lang="en-US" dirty="0"/>
          </a:p>
          <a:p>
            <a:r>
              <a:rPr lang="en-US" dirty="0"/>
              <a:t>Together, those steps lock down shared credentials without slowing anybody down.</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4140428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1655529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Repository-level secrets live inside a single project, so anyone with admin rights to that repo can add or change them without touching organization settings. </a:t>
            </a:r>
          </a:p>
          <a:p>
            <a:endParaRPr lang="en-US" dirty="0"/>
          </a:p>
          <a:p>
            <a:r>
              <a:rPr lang="en-US" dirty="0"/>
              <a:t>The slide walks through the clicks: open </a:t>
            </a:r>
            <a:r>
              <a:rPr lang="en-US" b="1" dirty="0"/>
              <a:t>Repository Settings</a:t>
            </a:r>
            <a:r>
              <a:rPr lang="en-US" dirty="0"/>
              <a:t>, choose </a:t>
            </a:r>
            <a:r>
              <a:rPr lang="en-US" b="1" dirty="0"/>
              <a:t>Secrets and variables › Actions</a:t>
            </a:r>
            <a:r>
              <a:rPr lang="en-US" dirty="0"/>
              <a:t>, hit </a:t>
            </a:r>
            <a:r>
              <a:rPr lang="en-US" b="1" dirty="0"/>
              <a:t>New repository secret</a:t>
            </a:r>
            <a:r>
              <a:rPr lang="en-US" dirty="0"/>
              <a:t>, name it, paste the value, and save. </a:t>
            </a:r>
          </a:p>
          <a:p>
            <a:endParaRPr lang="en-US" dirty="0"/>
          </a:p>
          <a:p>
            <a:r>
              <a:rPr lang="en-US" dirty="0"/>
              <a:t>That secret is now visible only to workflows in this repository.</a:t>
            </a:r>
          </a:p>
          <a:p>
            <a:endParaRPr lang="en-US" dirty="0"/>
          </a:p>
          <a:p>
            <a:r>
              <a:rPr lang="en-US" dirty="0"/>
              <a:t>For teams that automate everything, the commands on the screen show how the GitHub CLI can list current secrets, update a value, or remove a secret entirely. </a:t>
            </a:r>
          </a:p>
          <a:p>
            <a:endParaRPr lang="en-US" dirty="0"/>
          </a:p>
          <a:p>
            <a:r>
              <a:rPr lang="en-US" dirty="0"/>
              <a:t>Treat repo secrets just like code—review changes in pull requests, keep them scoped to what the workflow truly needs, and delete anything that’s no longer in use to cut down on risk.</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4121557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Once a secret is stored in the repository settings, it’s ready for use inside a workflow. </a:t>
            </a:r>
          </a:p>
          <a:p>
            <a:pPr marL="171450" indent="-171450">
              <a:buFont typeface="Arial" panose="020B0604020202020204" pitchFamily="34" charset="0"/>
              <a:buChar char="•"/>
            </a:pPr>
            <a:r>
              <a:rPr lang="en-US" dirty="0"/>
              <a:t>Take a look at the example on the screen: the workflow pulls code, then reaches for a deployment key without ever exposing the actual value. </a:t>
            </a:r>
          </a:p>
          <a:p>
            <a:pPr marL="171450" indent="-171450">
              <a:buFont typeface="Arial" panose="020B0604020202020204" pitchFamily="34" charset="0"/>
              <a:buChar char="•"/>
            </a:pPr>
            <a:r>
              <a:rPr lang="en-US" dirty="0"/>
              <a:t>Notice how the reference uses the secrets. prefix—that tells GitHub to inject the encrypted value at run-time and redact it everywhere else.</a:t>
            </a:r>
          </a:p>
          <a:p>
            <a:endParaRPr lang="en-US" dirty="0"/>
          </a:p>
          <a:p>
            <a:r>
              <a:rPr lang="en-US" dirty="0"/>
              <a:t>A couple of guardrails keep this safe. </a:t>
            </a:r>
          </a:p>
          <a:p>
            <a:pPr marL="171450" indent="-171450">
              <a:buFont typeface="Arial" panose="020B0604020202020204" pitchFamily="34" charset="0"/>
              <a:buChar char="•"/>
            </a:pPr>
            <a:r>
              <a:rPr lang="en-US" dirty="0"/>
              <a:t>First, never print a secret back to the logs; that defeats the purpose. </a:t>
            </a:r>
          </a:p>
          <a:p>
            <a:pPr marL="171450" indent="-171450">
              <a:buFont typeface="Arial" panose="020B0604020202020204" pitchFamily="34" charset="0"/>
              <a:buChar char="•"/>
            </a:pPr>
            <a:r>
              <a:rPr lang="en-US" dirty="0"/>
              <a:t>Second, call the secret directly inside the command that needs it, rather than exporting it as a long-lived environment variable. </a:t>
            </a:r>
          </a:p>
          <a:p>
            <a:pPr marL="171450" indent="-171450">
              <a:buFont typeface="Arial" panose="020B0604020202020204" pitchFamily="34" charset="0"/>
              <a:buChar char="•"/>
            </a:pPr>
            <a:r>
              <a:rPr lang="en-US" dirty="0"/>
              <a:t>Third, scope secrets only as widely as they’re needed—repository if one project needs it, environment if only production should see it. </a:t>
            </a:r>
          </a:p>
          <a:p>
            <a:pPr marL="171450" indent="-171450">
              <a:buFont typeface="Arial" panose="020B0604020202020204" pitchFamily="34" charset="0"/>
              <a:buChar char="•"/>
            </a:pPr>
            <a:r>
              <a:rPr lang="en-US" dirty="0"/>
              <a:t>And finally, schedule regular rotations so even if a key slips, the window of exposure is short.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7997435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19AD-6128-488E-45F4-0B4C569D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8D2-6844-54A6-5319-F8433A9D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4409B-9BAB-046B-0894-60247B59902D}"/>
              </a:ext>
            </a:extLst>
          </p:cNvPr>
          <p:cNvSpPr>
            <a:spLocks noGrp="1"/>
          </p:cNvSpPr>
          <p:nvPr>
            <p:ph type="body" idx="1"/>
          </p:nvPr>
        </p:nvSpPr>
        <p:spPr/>
        <p:txBody>
          <a:bodyPr/>
          <a:lstStyle/>
          <a:p>
            <a:r>
              <a:rPr lang="en-US" dirty="0"/>
              <a:t>GitHub’s built-in secrets work well, but many enterprises already rely on a dedicated vault for everything else—and they’d rather not manage two systems. The good news is GitHub Actions can pull secrets directly from those external stores at run-time.</a:t>
            </a:r>
          </a:p>
          <a:p>
            <a:endParaRPr lang="en-US" b="1" dirty="0"/>
          </a:p>
          <a:p>
            <a:pPr marL="171450" indent="-171450">
              <a:buFont typeface="Arial" panose="020B0604020202020204" pitchFamily="34" charset="0"/>
              <a:buChar char="•"/>
            </a:pPr>
            <a:r>
              <a:rPr lang="en-US" b="1" dirty="0" err="1"/>
              <a:t>HashiCorp</a:t>
            </a:r>
            <a:r>
              <a:rPr lang="en-US" b="1" dirty="0"/>
              <a:t> Vault</a:t>
            </a:r>
            <a:r>
              <a:rPr lang="en-US" dirty="0"/>
              <a:t> is the classic example. The workflow snippet on the slide uses an open-source action that reaches out to the Vault URL, authenticates with a token already stored as a GitHub secret, and fetches whatever path you point to. No credential leaves Vault permanently; it’s streamed straight into the job and disappears when the runner shuts down.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AWS Secrets Manager</a:t>
            </a:r>
            <a:r>
              <a:rPr lang="en-US" dirty="0"/>
              <a:t> follows the same pattern. A one-line CLI call grabs the secret string, parses it, and drops it into the runner’s environment so the next step can use it. Because the secret never touches the repository, rotation policies in AWS remain intact.</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Azure Key Vault</a:t>
            </a:r>
            <a:r>
              <a:rPr lang="en-US" dirty="0"/>
              <a:t> works with a Microsoft-maintained action that signs in using an Azure service principal, pulls the requested secret names, and hands them to the workflow. The runner gets what it needs, and Azure keeps full audit logs of the access.</a:t>
            </a:r>
          </a:p>
          <a:p>
            <a:endParaRPr lang="en-US" dirty="0"/>
          </a:p>
          <a:p>
            <a:r>
              <a:rPr lang="en-US" dirty="0"/>
              <a:t>Why bother? Centralizing secrets means one place to rotate keys, one audit trail to review, and one set of policies to enforce—all while keeping GitHub free of long-lived credentials. For regulated industries, that single source of truth can be the difference between passing and failing the next compliance audit.</a:t>
            </a:r>
          </a:p>
          <a:p>
            <a:pPr marL="228600" lvl="0" indent="-228600">
              <a:buFont typeface="+mj-lt"/>
              <a:buAutoNum type="arabicPeriod" startAt="2"/>
            </a:pP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6CE4D83-7232-2EA7-A68E-962BBC5B171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13100AD-4ADC-4F9F-913D-B9020847E11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279995-C4F4-293A-9CFC-AD663F4AE390}"/>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401B23B-D90F-7C7D-D96B-9C157228C999}"/>
              </a:ext>
            </a:extLst>
          </p:cNvPr>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2671102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0192-F9EF-4EF3-255F-56670B8BA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F7FBB-4C95-4D0B-7F1E-686C214B6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C7964-D8C0-513C-5055-08CDA988616B}"/>
              </a:ext>
            </a:extLst>
          </p:cNvPr>
          <p:cNvSpPr>
            <a:spLocks noGrp="1"/>
          </p:cNvSpPr>
          <p:nvPr>
            <p:ph type="body" idx="1"/>
          </p:nvPr>
        </p:nvSpPr>
        <p:spPr/>
        <p:txBody>
          <a:bodyPr/>
          <a:lstStyle/>
          <a:p>
            <a:pPr algn="l"/>
            <a:r>
              <a:rPr lang="en-US" dirty="0"/>
              <a:t>Pulling secrets from a third-party vault gives the security team four big wins.</a:t>
            </a:r>
            <a:br>
              <a:rPr lang="en-US" dirty="0"/>
            </a:br>
            <a:endParaRPr lang="en-US" dirty="0"/>
          </a:p>
          <a:p>
            <a:pPr marL="228600" indent="-228600" algn="l">
              <a:buFont typeface="+mj-lt"/>
              <a:buAutoNum type="arabicPeriod"/>
            </a:pPr>
            <a:r>
              <a:rPr lang="en-US" dirty="0"/>
              <a:t>First, everything lives in one central store, so keys aren’t scattered across repos or platforms—much less surface area for attackers.</a:t>
            </a:r>
          </a:p>
          <a:p>
            <a:pPr marL="228600" indent="-228600" algn="l">
              <a:buFont typeface="+mj-lt"/>
              <a:buAutoNum type="arabicPeriod"/>
            </a:pPr>
            <a:r>
              <a:rPr lang="en-US" dirty="0"/>
              <a:t>Second, the vault can rotate passwords and tokens on a schedule, which means compliance boxes get ticked automatically and stale credentials don’t linger.</a:t>
            </a:r>
          </a:p>
          <a:p>
            <a:pPr marL="228600" indent="-228600" algn="l">
              <a:buFont typeface="+mj-lt"/>
              <a:buAutoNum type="arabicPeriod"/>
            </a:pPr>
            <a:r>
              <a:rPr lang="en-US" dirty="0"/>
              <a:t>Third, every access request is logged, stamped, and searchable, making incident response a lot faster and audits far less painful.</a:t>
            </a:r>
          </a:p>
          <a:p>
            <a:pPr marL="228600" indent="-228600" algn="l">
              <a:buFont typeface="+mj-lt"/>
              <a:buAutoNum type="arabicPeriod"/>
            </a:pPr>
            <a:r>
              <a:rPr lang="en-US" dirty="0"/>
              <a:t>And finally, the vault enforces least-privilege rules: each workflow step gets only the secret it needs, for only as long as it needs it, reducing the chance of unauthorized use.</a:t>
            </a:r>
            <a:endParaRPr lang="en-US" b="0" i="0" dirty="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CDD359EC-6632-5D36-7A3B-286600CD0C7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51221ED-3351-43B6-460C-D1E78560C990}"/>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B3F174-2F7F-E032-F2AD-434935BEB298}"/>
              </a:ext>
            </a:extLst>
          </p:cNvPr>
          <p:cNvSpPr>
            <a:spLocks noGrp="1"/>
          </p:cNvSpPr>
          <p:nvPr>
            <p:ph type="dt" idx="1"/>
          </p:nvPr>
        </p:nvSpPr>
        <p:spPr/>
        <p:txBody>
          <a:bodyPr/>
          <a:lstStyle/>
          <a:p>
            <a:fld id="{61486BA7-839C-4D2B-BD52-EF0BBA8433FD}" type="datetime8">
              <a:rPr lang="en-US" smtClean="0"/>
              <a:t>6/12/2025 6:49 AM</a:t>
            </a:fld>
            <a:endParaRPr lang="en-US" dirty="0"/>
          </a:p>
        </p:txBody>
      </p:sp>
      <p:sp>
        <p:nvSpPr>
          <p:cNvPr id="7" name="Slide Number Placeholder 6">
            <a:extLst>
              <a:ext uri="{FF2B5EF4-FFF2-40B4-BE49-F238E27FC236}">
                <a16:creationId xmlns:a16="http://schemas.microsoft.com/office/drawing/2014/main" id="{E6833F79-CCE0-8679-EA16-0A1FF7060364}"/>
              </a:ext>
            </a:extLst>
          </p:cNvPr>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25214893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hands‑on exercise, you’ll apply what you’ve learned about organization‑level encrypted secrets by incorporating them into a GitHub Actions workflow. The exercise is automatically graded: once you push your changes, the grade‑learner workflow will run and provide immediate feedback in the workflow logs.</a:t>
            </a:r>
          </a:p>
          <a:p>
            <a:endParaRPr lang="en-US" dirty="0"/>
          </a:p>
          <a:p>
            <a:r>
              <a:rPr lang="en-US" dirty="0"/>
              <a:t>Before you begin, take a moment to read the </a:t>
            </a:r>
            <a:r>
              <a:rPr lang="en-US" b="1" dirty="0"/>
              <a:t>About this exercise</a:t>
            </a:r>
            <a:r>
              <a:rPr lang="en-US" dirty="0"/>
              <a:t> section in your cloned repository’s README to understand the challenge goals. Then follow the step‑by‑step instructions in the </a:t>
            </a:r>
            <a:r>
              <a:rPr lang="en-US" b="1" dirty="0"/>
              <a:t>Instructions</a:t>
            </a:r>
            <a:r>
              <a:rPr lang="en-US" dirty="0"/>
              <a:t> section of the README to implement your solution.</a:t>
            </a:r>
          </a:p>
          <a:p>
            <a:endParaRPr lang="en-US" dirty="0"/>
          </a:p>
          <a:p>
            <a:r>
              <a:rPr lang="en-US" dirty="0"/>
              <a:t>After you’ve committed and pushed your workflow, switch over to the </a:t>
            </a:r>
            <a:r>
              <a:rPr lang="en-US" b="1" dirty="0"/>
              <a:t>Actions</a:t>
            </a:r>
            <a:r>
              <a:rPr lang="en-US" dirty="0"/>
              <a:t> tab in GitHub, select the latest run of the </a:t>
            </a:r>
            <a:r>
              <a:rPr lang="en-US" b="1" dirty="0"/>
              <a:t>Grading</a:t>
            </a:r>
            <a:r>
              <a:rPr lang="en-US" dirty="0"/>
              <a:t> workflow, and inspect the logs to see if you’ve met the criteria. If you run into issues, you can revisit the content on secrets from this unit or consult the </a:t>
            </a:r>
            <a:r>
              <a:rPr lang="en-US" b="1" dirty="0"/>
              <a:t>Useful resources</a:t>
            </a:r>
            <a:r>
              <a:rPr lang="en-US" dirty="0"/>
              <a:t> listed in the README for additional guidance.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6/12/2025 6:49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224801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this section, we’ll cover the key tools and strategies you have—both at the </a:t>
            </a:r>
            <a:r>
              <a:rPr lang="en-US" b="1" dirty="0"/>
              <a:t>enterprise</a:t>
            </a:r>
            <a:r>
              <a:rPr lang="en-US" dirty="0"/>
              <a:t> scope and the </a:t>
            </a:r>
            <a:r>
              <a:rPr lang="en-US" b="1" dirty="0"/>
              <a:t>organization</a:t>
            </a:r>
            <a:r>
              <a:rPr lang="en-US" dirty="0"/>
              <a:t> scope—for publishing, sharing, and governing GitHub Actions and workflows at scale.</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73570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get stuck, revisit our previous unit on sensitive‑data removal or use the “Useful resources” links in the exercise’s README. Remember: do </a:t>
            </a:r>
            <a:r>
              <a:rPr lang="en-US" b="1" dirty="0"/>
              <a:t>not</a:t>
            </a:r>
            <a:r>
              <a:rPr lang="en-US" dirty="0"/>
              <a:t> modify the .</a:t>
            </a:r>
            <a:r>
              <a:rPr lang="en-US" dirty="0" err="1"/>
              <a:t>github</a:t>
            </a:r>
            <a:r>
              <a:rPr lang="en-US" dirty="0"/>
              <a:t>/workflows/</a:t>
            </a:r>
            <a:r>
              <a:rPr lang="en-US" dirty="0" err="1"/>
              <a:t>grading.yml</a:t>
            </a:r>
            <a:r>
              <a:rPr lang="en-US" dirty="0"/>
              <a:t> file, as it’s the script that validates your work.</a:t>
            </a:r>
          </a:p>
          <a:p>
            <a:endParaRPr lang="en-US" dirty="0"/>
          </a:p>
          <a:p>
            <a:r>
              <a:rPr lang="en-US" dirty="0"/>
              <a:t>When you’ve successfully scrubbed the commit and seen a passing grade, return here for a quick knowledge check, a summary of your takeaways, and—of course—your well‑earned badge!</a:t>
            </a:r>
          </a:p>
          <a:p>
            <a:endParaRPr lang="en-US" dirty="0"/>
          </a:p>
          <a:p>
            <a:r>
              <a:rPr lang="en-US" dirty="0"/>
              <a:t>Click </a:t>
            </a:r>
            <a:r>
              <a:rPr lang="en-US" b="1" dirty="0"/>
              <a:t>Start the exercise on GitHub</a:t>
            </a:r>
            <a:r>
              <a:rPr lang="en-US" dirty="0"/>
              <a:t> when you’re ready!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6/12/2025 6:49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6196947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following knowledge check, you’ll apply what you’ve learned about managing and securing GitHub Actions at scale—covering enterprise‑level policies, runner selection, and organization‑level secrets.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each question carefully and choose the best answer to demonstrate your understanding before moving on.</a:t>
            </a: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9333616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8000" b="1" dirty="0"/>
              <a:t>1. Which of the following is a feature unique to GitHub Enterprise Cloud (GHEC)?</a:t>
            </a:r>
            <a:br>
              <a:rPr lang="en-US" sz="8000" dirty="0"/>
            </a:br>
            <a:r>
              <a:rPr lang="en-US" sz="8000" dirty="0"/>
              <a:t>a. Requires on‑premises deployment and infrastructure management</a:t>
            </a:r>
          </a:p>
          <a:p>
            <a:r>
              <a:rPr lang="en-US" sz="8000" i="1" dirty="0"/>
              <a:t>Explanation:</a:t>
            </a:r>
            <a:r>
              <a:rPr lang="en-US" sz="8000" dirty="0"/>
              <a:t> That describes Enterprise Server, not Cloud.</a:t>
            </a:r>
          </a:p>
          <a:p>
            <a:endParaRPr lang="en-US" sz="8000" dirty="0"/>
          </a:p>
          <a:p>
            <a:r>
              <a:rPr lang="en-US" sz="8000" dirty="0"/>
              <a:t>b. Provides centralized user management with identity provider integration</a:t>
            </a:r>
          </a:p>
          <a:p>
            <a:r>
              <a:rPr lang="en-US" sz="8000" i="1" dirty="0"/>
              <a:t>Explanation:</a:t>
            </a:r>
            <a:r>
              <a:rPr lang="en-US" sz="8000" dirty="0"/>
              <a:t> GitHub Enterprise Cloud supports Enterprise Managed Users, SCIM provisioning, and SAML SSO for centrally managed accounts via your IdP—features not available in the Server‑only product.</a:t>
            </a:r>
          </a:p>
          <a:p>
            <a:endParaRPr lang="en-US" sz="8000" dirty="0"/>
          </a:p>
          <a:p>
            <a:r>
              <a:rPr lang="en-US" sz="8000" dirty="0"/>
              <a:t>c. Must be installed and maintained by the organization’s IT team</a:t>
            </a:r>
          </a:p>
          <a:p>
            <a:r>
              <a:rPr lang="en-US" sz="8000" i="1" dirty="0"/>
              <a:t>Explanation:</a:t>
            </a:r>
            <a:r>
              <a:rPr lang="en-US" sz="8000" dirty="0"/>
              <a:t> That also describes the self‑hosted Server product.</a:t>
            </a:r>
          </a:p>
          <a:p>
            <a:endParaRPr lang="en-US" sz="8000" dirty="0"/>
          </a:p>
          <a:p>
            <a:r>
              <a:rPr lang="en-US" sz="8000" dirty="0"/>
              <a:t>d. Operates entirely within a private cloud environment</a:t>
            </a:r>
          </a:p>
          <a:p>
            <a:r>
              <a:rPr lang="en-US" sz="8000" i="1" dirty="0"/>
              <a:t>Explanation:</a:t>
            </a:r>
            <a:r>
              <a:rPr lang="en-US" sz="8000" dirty="0"/>
              <a:t> While Enterprise Server can run in a private cloud, Enterprise Cloud runs on GitHub’s multitenant infrastructure.</a:t>
            </a:r>
          </a:p>
          <a:p>
            <a:endParaRPr lang="en-US" sz="8000" dirty="0"/>
          </a:p>
          <a:p>
            <a:r>
              <a:rPr lang="en-US" sz="8000" b="1" dirty="0"/>
              <a:t>Correct answer: b</a:t>
            </a:r>
            <a:endParaRPr lang="en-US" sz="8000" dirty="0"/>
          </a:p>
          <a:p>
            <a:endParaRPr lang="en-US" sz="6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6529740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8000" b="1" dirty="0"/>
              <a:t>2. What action can you take at the enterprise level to manage the use of GitHub Actions in your enterprise instance?</a:t>
            </a:r>
            <a:br>
              <a:rPr lang="en-US" sz="8000" dirty="0"/>
            </a:br>
            <a:r>
              <a:rPr lang="en-US" sz="8000" dirty="0"/>
              <a:t>a. Create workflow templates</a:t>
            </a:r>
          </a:p>
          <a:p>
            <a:r>
              <a:rPr lang="en-US" sz="8000" i="1" dirty="0"/>
              <a:t>Explanation:</a:t>
            </a:r>
            <a:r>
              <a:rPr lang="en-US" sz="8000" dirty="0"/>
              <a:t> Workflow templates are defined at the organization level.</a:t>
            </a:r>
          </a:p>
          <a:p>
            <a:endParaRPr lang="en-US" sz="8000" dirty="0"/>
          </a:p>
          <a:p>
            <a:r>
              <a:rPr lang="en-US" sz="8000" dirty="0"/>
              <a:t>b. Configure a GitHub Actions use policy</a:t>
            </a:r>
          </a:p>
          <a:p>
            <a:r>
              <a:rPr lang="en-US" sz="8000" i="1" dirty="0"/>
              <a:t>Explanation:</a:t>
            </a:r>
            <a:r>
              <a:rPr lang="en-US" sz="8000" dirty="0"/>
              <a:t> At the enterprise level (Cloud or Server with Connect), you can define allow‑lists or block‑lists of Actions and control which organizations may run workflows.</a:t>
            </a:r>
          </a:p>
          <a:p>
            <a:endParaRPr lang="en-US" sz="8000" dirty="0"/>
          </a:p>
          <a:p>
            <a:r>
              <a:rPr lang="en-US" sz="8000" dirty="0"/>
              <a:t>c. Manually sync public actions in Enterprise Cloud</a:t>
            </a:r>
          </a:p>
          <a:p>
            <a:r>
              <a:rPr lang="en-US" sz="8000" i="1" dirty="0"/>
              <a:t>Explanation:</a:t>
            </a:r>
            <a:r>
              <a:rPr lang="en-US" sz="8000" dirty="0"/>
              <a:t> Manual sync via the actions-sync tool is only available on Enterprise Server.</a:t>
            </a:r>
          </a:p>
          <a:p>
            <a:endParaRPr lang="en-US" sz="8000" dirty="0"/>
          </a:p>
          <a:p>
            <a:r>
              <a:rPr lang="en-US" sz="8000" b="1" dirty="0"/>
              <a:t>Correct answer: b</a:t>
            </a:r>
            <a:endParaRPr lang="en-US" sz="8000" dirty="0"/>
          </a:p>
          <a:p>
            <a:endParaRPr lang="en-US" sz="6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9970435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8000" b="1" dirty="0"/>
              <a:t>3. What action can you take to configure self‑hosted runners for your enterprise use?</a:t>
            </a:r>
          </a:p>
          <a:p>
            <a:br>
              <a:rPr lang="en-US" sz="8000" dirty="0"/>
            </a:br>
            <a:r>
              <a:rPr lang="en-US" sz="8000" dirty="0"/>
              <a:t>a. Create and add custom labels to your runners</a:t>
            </a:r>
          </a:p>
          <a:p>
            <a:r>
              <a:rPr lang="en-US" sz="8000" i="1" dirty="0"/>
              <a:t>Explanation:</a:t>
            </a:r>
            <a:r>
              <a:rPr lang="en-US" sz="8000" dirty="0"/>
              <a:t> You can assign arbitrary labels when you register a self‑hosted runner, allowing workflows to target specific machines or capabilities.</a:t>
            </a:r>
          </a:p>
          <a:p>
            <a:endParaRPr lang="en-US" sz="8000" dirty="0"/>
          </a:p>
          <a:p>
            <a:r>
              <a:rPr lang="en-US" sz="8000" dirty="0"/>
              <a:t>b. Add proxy configurations to your runners after they start</a:t>
            </a:r>
          </a:p>
          <a:p>
            <a:r>
              <a:rPr lang="en-US" sz="8000" i="1" dirty="0"/>
              <a:t>Explanation:</a:t>
            </a:r>
            <a:r>
              <a:rPr lang="en-US" sz="8000" dirty="0"/>
              <a:t> Proxy settings must be configured in the runner’s environment before launch; there’s no dynamic “after‑start” UI for proxy changes.</a:t>
            </a:r>
          </a:p>
          <a:p>
            <a:endParaRPr lang="en-US" sz="8000" dirty="0"/>
          </a:p>
          <a:p>
            <a:r>
              <a:rPr lang="en-US" sz="8000" dirty="0"/>
              <a:t>c. Add the IP address or IP address range of your runners at the repository level</a:t>
            </a:r>
          </a:p>
          <a:p>
            <a:r>
              <a:rPr lang="en-US" sz="8000" i="1" dirty="0"/>
              <a:t>Explanation:</a:t>
            </a:r>
            <a:r>
              <a:rPr lang="en-US" sz="8000" dirty="0"/>
              <a:t> IP allow‑listing applies to incoming GitHub traffic, not runner egress, and is configured at the organization or enterprise level rather than per repository.</a:t>
            </a:r>
          </a:p>
          <a:p>
            <a:endParaRPr lang="en-US" sz="8000" dirty="0"/>
          </a:p>
          <a:p>
            <a:r>
              <a:rPr lang="en-US" sz="8000" b="1" dirty="0"/>
              <a:t>Correct answer: a</a:t>
            </a:r>
            <a:endParaRPr lang="en-US" sz="8000" dirty="0"/>
          </a:p>
          <a:p>
            <a:endParaRPr lang="en-US" sz="6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1733256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8000" b="1" dirty="0"/>
              <a:t>4. What are encrypted secrets?</a:t>
            </a:r>
          </a:p>
          <a:p>
            <a:br>
              <a:rPr lang="en-US" sz="8000" dirty="0"/>
            </a:br>
            <a:r>
              <a:rPr lang="en-US" sz="8000" dirty="0"/>
              <a:t>a. Authentication tokens you can generate in your account settings</a:t>
            </a:r>
          </a:p>
          <a:p>
            <a:r>
              <a:rPr lang="en-US" sz="8000" i="1" dirty="0"/>
              <a:t>Explanation:</a:t>
            </a:r>
            <a:r>
              <a:rPr lang="en-US" sz="8000" dirty="0"/>
              <a:t> Those are personal access tokens or SSH keys, not “secrets” in the Actions sense.</a:t>
            </a:r>
          </a:p>
          <a:p>
            <a:endParaRPr lang="en-US" sz="8000" dirty="0"/>
          </a:p>
          <a:p>
            <a:r>
              <a:rPr lang="en-US" sz="8000" dirty="0"/>
              <a:t>b. The equivalent of SSH keys in GitHub</a:t>
            </a:r>
          </a:p>
          <a:p>
            <a:r>
              <a:rPr lang="en-US" sz="8000" i="1" dirty="0"/>
              <a:t>Explanation:</a:t>
            </a:r>
            <a:r>
              <a:rPr lang="en-US" sz="8000" dirty="0"/>
              <a:t> Encrypted secrets are not SSH keys; they’re values you store for workflows.</a:t>
            </a:r>
          </a:p>
          <a:p>
            <a:endParaRPr lang="en-US" sz="8000" dirty="0"/>
          </a:p>
          <a:p>
            <a:r>
              <a:rPr lang="en-US" sz="8000" dirty="0"/>
              <a:t>c. Encrypted environment variables you can create to store sensitive information</a:t>
            </a:r>
          </a:p>
          <a:p>
            <a:r>
              <a:rPr lang="en-US" sz="8000" i="1" dirty="0"/>
              <a:t>Explanation:</a:t>
            </a:r>
            <a:r>
              <a:rPr lang="en-US" sz="8000" dirty="0"/>
              <a:t> Organization‑level (or repo‑level) secrets are encrypted at rest by GitHub and exposed to workflows as environment variables—ideal for API keys, tokens, and passwords.</a:t>
            </a:r>
          </a:p>
          <a:p>
            <a:endParaRPr lang="en-US" sz="8000" dirty="0"/>
          </a:p>
          <a:p>
            <a:r>
              <a:rPr lang="en-US" sz="8000" b="1" dirty="0"/>
              <a:t>Correct answer: c</a:t>
            </a:r>
          </a:p>
          <a:p>
            <a:endParaRPr lang="en-US" sz="8000" dirty="0"/>
          </a:p>
          <a:p>
            <a:endParaRPr lang="en-US" sz="6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9994909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5. What is a key benefit of using reusable workflows in GitHub Actions?</a:t>
            </a:r>
          </a:p>
          <a:p>
            <a:br>
              <a:rPr lang="en-US" sz="9600" dirty="0"/>
            </a:br>
            <a:r>
              <a:rPr lang="en-US" sz="9600" dirty="0"/>
              <a:t>a. Prevents any external contributors from running workflows</a:t>
            </a:r>
          </a:p>
          <a:p>
            <a:r>
              <a:rPr lang="en-US" sz="9600" i="1" dirty="0"/>
              <a:t>Explanation:</a:t>
            </a:r>
            <a:r>
              <a:rPr lang="en-US" sz="9600" dirty="0"/>
              <a:t> Reusable workflows don’t change contributor permissions.</a:t>
            </a:r>
          </a:p>
          <a:p>
            <a:endParaRPr lang="en-US" sz="9600" dirty="0"/>
          </a:p>
          <a:p>
            <a:r>
              <a:rPr lang="en-US" sz="9600" dirty="0"/>
              <a:t>b. Reduces redundancy and maintenance overhead</a:t>
            </a:r>
          </a:p>
          <a:p>
            <a:r>
              <a:rPr lang="en-US" sz="9600" i="1" dirty="0"/>
              <a:t>Explanation:</a:t>
            </a:r>
            <a:r>
              <a:rPr lang="en-US" sz="9600" dirty="0"/>
              <a:t> By defining common jobs in one place and calling them from multiple repositories, you avoid duplicating YAML and simplify updates.</a:t>
            </a:r>
          </a:p>
          <a:p>
            <a:endParaRPr lang="en-US" sz="9600" dirty="0"/>
          </a:p>
          <a:p>
            <a:r>
              <a:rPr lang="en-US" sz="9600" dirty="0"/>
              <a:t>c. Can only be used in the same repository where they are defined</a:t>
            </a:r>
          </a:p>
          <a:p>
            <a:r>
              <a:rPr lang="en-US" sz="9600" i="1" dirty="0"/>
              <a:t>Explanation:</a:t>
            </a:r>
            <a:r>
              <a:rPr lang="en-US" sz="9600" dirty="0"/>
              <a:t> Reusable workflows are designed for cross‑repo consumption when stored in a central .</a:t>
            </a:r>
            <a:r>
              <a:rPr lang="en-US" sz="9600" dirty="0" err="1"/>
              <a:t>github</a:t>
            </a:r>
            <a:r>
              <a:rPr lang="en-US" sz="9600" dirty="0"/>
              <a:t> repo or a public Action.</a:t>
            </a:r>
          </a:p>
          <a:p>
            <a:endParaRPr lang="en-US" sz="9600" dirty="0"/>
          </a:p>
          <a:p>
            <a:r>
              <a:rPr lang="en-US" sz="9600" dirty="0"/>
              <a:t>d. Automatically restricts all workflows to internal users</a:t>
            </a:r>
          </a:p>
          <a:p>
            <a:r>
              <a:rPr lang="en-US" sz="9600" i="1" dirty="0"/>
              <a:t>Explanation:</a:t>
            </a:r>
            <a:r>
              <a:rPr lang="en-US" sz="9600" dirty="0"/>
              <a:t> Consumption scope is controlled by repository settings, not by being “reusable.”</a:t>
            </a:r>
          </a:p>
          <a:p>
            <a:endParaRPr lang="en-US" sz="9600" dirty="0"/>
          </a:p>
          <a:p>
            <a:r>
              <a:rPr lang="en-US" sz="9600" b="1" dirty="0"/>
              <a:t>Correct answer: b</a:t>
            </a:r>
            <a:endParaRPr lang="en-US" sz="9600" dirty="0"/>
          </a:p>
          <a:p>
            <a:endParaRPr lang="en-US" sz="8000" dirty="0"/>
          </a:p>
          <a:p>
            <a:endParaRPr lang="en-US" sz="6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42819340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endParaRPr lang="en-US" sz="8000" dirty="0"/>
          </a:p>
          <a:p>
            <a:r>
              <a:rPr lang="en-US" sz="8000" b="1" dirty="0"/>
              <a:t>6. What is a primary benefit of using GitHub‑hosted runners instead of self‑hosted runners?</a:t>
            </a:r>
          </a:p>
          <a:p>
            <a:br>
              <a:rPr lang="en-US" sz="8000" dirty="0"/>
            </a:br>
            <a:r>
              <a:rPr lang="en-US" sz="8000" dirty="0"/>
              <a:t>a. Full control over hardware and software configuration</a:t>
            </a:r>
          </a:p>
          <a:p>
            <a:r>
              <a:rPr lang="en-US" sz="8000" i="1" dirty="0"/>
              <a:t>Explanation:</a:t>
            </a:r>
            <a:r>
              <a:rPr lang="en-US" sz="8000" dirty="0"/>
              <a:t> That describes self‑hosted runners.</a:t>
            </a:r>
          </a:p>
          <a:p>
            <a:endParaRPr lang="en-US" sz="8000" dirty="0"/>
          </a:p>
          <a:p>
            <a:r>
              <a:rPr lang="en-US" sz="8000" dirty="0"/>
              <a:t>b. Ability to access internal/private networks</a:t>
            </a:r>
          </a:p>
          <a:p>
            <a:r>
              <a:rPr lang="en-US" sz="8000" i="1" dirty="0"/>
              <a:t>Explanation:</a:t>
            </a:r>
            <a:r>
              <a:rPr lang="en-US" sz="8000" dirty="0"/>
              <a:t> That also requires self‑hosted infrastructure.</a:t>
            </a:r>
          </a:p>
          <a:p>
            <a:endParaRPr lang="en-US" sz="8000" dirty="0"/>
          </a:p>
          <a:p>
            <a:r>
              <a:rPr lang="en-US" sz="8000" dirty="0"/>
              <a:t>c. Automatic updates for the OS and preinstalled packages</a:t>
            </a:r>
          </a:p>
          <a:p>
            <a:r>
              <a:rPr lang="en-US" sz="8000" i="1" dirty="0"/>
              <a:t>Explanation:</a:t>
            </a:r>
            <a:r>
              <a:rPr lang="en-US" sz="8000" dirty="0"/>
              <a:t> GitHub‑hosted runners come preconfigured and are maintained by GitHub, so you always get up‑to‑date images without any maintenance on your part.</a:t>
            </a:r>
          </a:p>
          <a:p>
            <a:endParaRPr lang="en-US" sz="8000" dirty="0"/>
          </a:p>
          <a:p>
            <a:r>
              <a:rPr lang="en-US" sz="8000" dirty="0"/>
              <a:t>d. Custom installation of non‑standard software</a:t>
            </a:r>
          </a:p>
          <a:p>
            <a:r>
              <a:rPr lang="en-US" sz="8000" i="1" dirty="0"/>
              <a:t>Explanation:</a:t>
            </a:r>
            <a:r>
              <a:rPr lang="en-US" sz="8000" dirty="0"/>
              <a:t> You need self‑hosted runners to install specialized or legacy software.</a:t>
            </a:r>
          </a:p>
          <a:p>
            <a:endParaRPr lang="en-US" sz="8000" dirty="0"/>
          </a:p>
          <a:p>
            <a:r>
              <a:rPr lang="en-US" sz="8000" b="1" dirty="0"/>
              <a:t>Correct answer: c</a:t>
            </a:r>
          </a:p>
          <a:p>
            <a:endParaRPr lang="en-US" sz="8000" dirty="0"/>
          </a:p>
          <a:p>
            <a:endParaRPr lang="en-US" sz="6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2722988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endParaRPr lang="en-US" sz="8000" dirty="0"/>
          </a:p>
          <a:p>
            <a:r>
              <a:rPr lang="en-US" sz="8000" b="1" dirty="0"/>
              <a:t>7. What is the best practice when managing encrypted secrets in GitHub Actions?</a:t>
            </a:r>
          </a:p>
          <a:p>
            <a:br>
              <a:rPr lang="en-US" sz="8000" dirty="0"/>
            </a:br>
            <a:r>
              <a:rPr lang="en-US" sz="8000" dirty="0"/>
              <a:t>a. Print secrets in workflow logs to assist with debugging</a:t>
            </a:r>
          </a:p>
          <a:p>
            <a:r>
              <a:rPr lang="en-US" sz="8000" i="1" dirty="0"/>
              <a:t>Explanation:</a:t>
            </a:r>
            <a:r>
              <a:rPr lang="en-US" sz="8000" dirty="0"/>
              <a:t> Never expose secrets in logs; that defeats their purpose.</a:t>
            </a:r>
          </a:p>
          <a:p>
            <a:endParaRPr lang="en-US" sz="8000" dirty="0"/>
          </a:p>
          <a:p>
            <a:r>
              <a:rPr lang="en-US" sz="8000" dirty="0"/>
              <a:t>b. Use the same secret across all repositories for consistency</a:t>
            </a:r>
          </a:p>
          <a:p>
            <a:r>
              <a:rPr lang="en-US" sz="8000" i="1" dirty="0"/>
              <a:t>Explanation:</a:t>
            </a:r>
            <a:r>
              <a:rPr lang="en-US" sz="8000" dirty="0"/>
              <a:t> Reusing secrets widely increases blast radius if they’re ever compromised.</a:t>
            </a:r>
          </a:p>
          <a:p>
            <a:endParaRPr lang="en-US" sz="8000" dirty="0"/>
          </a:p>
          <a:p>
            <a:r>
              <a:rPr lang="en-US" sz="8000" dirty="0"/>
              <a:t>c. Limit access by defining secrets at the lowest necessary level</a:t>
            </a:r>
          </a:p>
          <a:p>
            <a:r>
              <a:rPr lang="en-US" sz="8000" i="1" dirty="0"/>
              <a:t>Explanation:</a:t>
            </a:r>
            <a:r>
              <a:rPr lang="en-US" sz="8000" dirty="0"/>
              <a:t> Scope secrets to only the repositories or environments that truly need them—following the principle of least privilege.</a:t>
            </a:r>
          </a:p>
          <a:p>
            <a:endParaRPr lang="en-US" sz="8000" dirty="0"/>
          </a:p>
          <a:p>
            <a:r>
              <a:rPr lang="en-US" sz="8000" dirty="0"/>
              <a:t>d. Store secrets in the GitHub Actions log archive</a:t>
            </a:r>
          </a:p>
          <a:p>
            <a:r>
              <a:rPr lang="en-US" sz="8000" i="1" dirty="0"/>
              <a:t>Explanation:</a:t>
            </a:r>
            <a:r>
              <a:rPr lang="en-US" sz="8000" dirty="0"/>
              <a:t> Logs are not secure storage and will not protect your secrets.</a:t>
            </a:r>
          </a:p>
          <a:p>
            <a:endParaRPr lang="en-US" sz="8000" dirty="0"/>
          </a:p>
          <a:p>
            <a:r>
              <a:rPr lang="en-US" sz="8000" b="1" dirty="0"/>
              <a:t>Correct answer: c</a:t>
            </a:r>
            <a:endParaRPr lang="en-US" sz="8000" dirty="0"/>
          </a:p>
          <a:p>
            <a:endParaRPr lang="en-US" sz="6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24983635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this module, you learned how to govern GitHub Actions at both the enterprise and organization levels—including setting use policies, choosing between GitHub‑hosted or self‑hosted runners, and tailoring self‑hosted runner configurations to your needs. </a:t>
            </a:r>
          </a:p>
          <a:p>
            <a:pPr algn="l"/>
            <a:endParaRPr lang="en-US" dirty="0"/>
          </a:p>
          <a:p>
            <a:pPr algn="l"/>
            <a:r>
              <a:rPr lang="en-US" dirty="0"/>
              <a:t>You also covered how to create and scope encrypted secrets so that sensitive credentials stay secure in your workflows, and you practiced defining an organization‑level secret and consuming it in an action.</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479562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0165-FAE2-969F-2683-BE16B5D5A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C0691B-FB88-0A56-6210-178A1C6637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17200E-47DA-ED56-CDB4-CC2D40A0C9E5}"/>
              </a:ext>
            </a:extLst>
          </p:cNvPr>
          <p:cNvSpPr>
            <a:spLocks noGrp="1"/>
          </p:cNvSpPr>
          <p:nvPr>
            <p:ph type="dt" sz="half" idx="10"/>
          </p:nvPr>
        </p:nvSpPr>
        <p:spPr/>
        <p:txBody>
          <a:bodyPr/>
          <a:lstStyle/>
          <a:p>
            <a:fld id="{AFEB9CE7-9682-B146-84BE-CEEF8CA7441B}" type="datetimeFigureOut">
              <a:rPr lang="en-US" smtClean="0"/>
              <a:t>6/12/2025</a:t>
            </a:fld>
            <a:endParaRPr lang="en-US"/>
          </a:p>
        </p:txBody>
      </p:sp>
      <p:sp>
        <p:nvSpPr>
          <p:cNvPr id="5" name="Footer Placeholder 4">
            <a:extLst>
              <a:ext uri="{FF2B5EF4-FFF2-40B4-BE49-F238E27FC236}">
                <a16:creationId xmlns:a16="http://schemas.microsoft.com/office/drawing/2014/main" id="{CC12100F-4C19-422B-7364-362249D02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F14B6-552E-20F7-1CB2-B2EB87929720}"/>
              </a:ext>
            </a:extLst>
          </p:cNvPr>
          <p:cNvSpPr>
            <a:spLocks noGrp="1"/>
          </p:cNvSpPr>
          <p:nvPr>
            <p:ph type="sldNum" sz="quarter" idx="12"/>
          </p:nvPr>
        </p:nvSpPr>
        <p:spPr/>
        <p:txBody>
          <a:bodyPr/>
          <a:lstStyle/>
          <a:p>
            <a:fld id="{913B6D0B-63DA-3446-A7EE-BBFC914B03C6}" type="slidenum">
              <a:rPr lang="en-US" smtClean="0"/>
              <a:t>‹#›</a:t>
            </a:fld>
            <a:endParaRPr lang="en-US"/>
          </a:p>
        </p:txBody>
      </p:sp>
    </p:spTree>
    <p:extLst>
      <p:ext uri="{BB962C8B-B14F-4D97-AF65-F5344CB8AC3E}">
        <p14:creationId xmlns:p14="http://schemas.microsoft.com/office/powerpoint/2010/main" val="277204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376F-DFBE-C5A4-6A2B-19F0D57B48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398298-7641-A7B0-233A-807A6E681D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BE971-AD5B-908C-94BD-1EB88F075ED9}"/>
              </a:ext>
            </a:extLst>
          </p:cNvPr>
          <p:cNvSpPr>
            <a:spLocks noGrp="1"/>
          </p:cNvSpPr>
          <p:nvPr>
            <p:ph type="dt" sz="half" idx="10"/>
          </p:nvPr>
        </p:nvSpPr>
        <p:spPr/>
        <p:txBody>
          <a:bodyPr/>
          <a:lstStyle/>
          <a:p>
            <a:fld id="{AFEB9CE7-9682-B146-84BE-CEEF8CA7441B}" type="datetimeFigureOut">
              <a:rPr lang="en-US" smtClean="0"/>
              <a:t>6/12/2025</a:t>
            </a:fld>
            <a:endParaRPr lang="en-US"/>
          </a:p>
        </p:txBody>
      </p:sp>
      <p:sp>
        <p:nvSpPr>
          <p:cNvPr id="5" name="Footer Placeholder 4">
            <a:extLst>
              <a:ext uri="{FF2B5EF4-FFF2-40B4-BE49-F238E27FC236}">
                <a16:creationId xmlns:a16="http://schemas.microsoft.com/office/drawing/2014/main" id="{F670DBDC-A5E4-B382-0D3A-6EBC2DB27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73298-CC24-74F0-14C4-0B7806B2C74D}"/>
              </a:ext>
            </a:extLst>
          </p:cNvPr>
          <p:cNvSpPr>
            <a:spLocks noGrp="1"/>
          </p:cNvSpPr>
          <p:nvPr>
            <p:ph type="sldNum" sz="quarter" idx="12"/>
          </p:nvPr>
        </p:nvSpPr>
        <p:spPr/>
        <p:txBody>
          <a:bodyPr/>
          <a:lstStyle/>
          <a:p>
            <a:fld id="{913B6D0B-63DA-3446-A7EE-BBFC914B03C6}" type="slidenum">
              <a:rPr lang="en-US" smtClean="0"/>
              <a:t>‹#›</a:t>
            </a:fld>
            <a:endParaRPr lang="en-US"/>
          </a:p>
        </p:txBody>
      </p:sp>
    </p:spTree>
    <p:extLst>
      <p:ext uri="{BB962C8B-B14F-4D97-AF65-F5344CB8AC3E}">
        <p14:creationId xmlns:p14="http://schemas.microsoft.com/office/powerpoint/2010/main" val="319070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30F131-7703-B5A2-852B-00FCAA1EB7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802567-DB74-4217-9314-3C32F74114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6279AB-2D9E-E6D0-C737-A43AB3E5D2E5}"/>
              </a:ext>
            </a:extLst>
          </p:cNvPr>
          <p:cNvSpPr>
            <a:spLocks noGrp="1"/>
          </p:cNvSpPr>
          <p:nvPr>
            <p:ph type="dt" sz="half" idx="10"/>
          </p:nvPr>
        </p:nvSpPr>
        <p:spPr/>
        <p:txBody>
          <a:bodyPr/>
          <a:lstStyle/>
          <a:p>
            <a:fld id="{AFEB9CE7-9682-B146-84BE-CEEF8CA7441B}" type="datetimeFigureOut">
              <a:rPr lang="en-US" smtClean="0"/>
              <a:t>6/12/2025</a:t>
            </a:fld>
            <a:endParaRPr lang="en-US"/>
          </a:p>
        </p:txBody>
      </p:sp>
      <p:sp>
        <p:nvSpPr>
          <p:cNvPr id="5" name="Footer Placeholder 4">
            <a:extLst>
              <a:ext uri="{FF2B5EF4-FFF2-40B4-BE49-F238E27FC236}">
                <a16:creationId xmlns:a16="http://schemas.microsoft.com/office/drawing/2014/main" id="{A3EB7F16-D7A8-5FCB-F5F4-D186D1E02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8D900-BB46-57E0-EDF1-F7EBF178BE07}"/>
              </a:ext>
            </a:extLst>
          </p:cNvPr>
          <p:cNvSpPr>
            <a:spLocks noGrp="1"/>
          </p:cNvSpPr>
          <p:nvPr>
            <p:ph type="sldNum" sz="quarter" idx="12"/>
          </p:nvPr>
        </p:nvSpPr>
        <p:spPr/>
        <p:txBody>
          <a:bodyPr/>
          <a:lstStyle/>
          <a:p>
            <a:fld id="{913B6D0B-63DA-3446-A7EE-BBFC914B03C6}" type="slidenum">
              <a:rPr lang="en-US" smtClean="0"/>
              <a:t>‹#›</a:t>
            </a:fld>
            <a:endParaRPr lang="en-US"/>
          </a:p>
        </p:txBody>
      </p:sp>
    </p:spTree>
    <p:extLst>
      <p:ext uri="{BB962C8B-B14F-4D97-AF65-F5344CB8AC3E}">
        <p14:creationId xmlns:p14="http://schemas.microsoft.com/office/powerpoint/2010/main" val="2444426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971197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243127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16700089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25768313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9472948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07514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19F84-89DD-7736-48D3-6EFE1C1CA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DC9A54-D0B3-931B-0D4A-16AF5BA9E4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3F754-EC65-FED8-9CBB-BFA6A5790FAA}"/>
              </a:ext>
            </a:extLst>
          </p:cNvPr>
          <p:cNvSpPr>
            <a:spLocks noGrp="1"/>
          </p:cNvSpPr>
          <p:nvPr>
            <p:ph type="dt" sz="half" idx="10"/>
          </p:nvPr>
        </p:nvSpPr>
        <p:spPr/>
        <p:txBody>
          <a:bodyPr/>
          <a:lstStyle/>
          <a:p>
            <a:fld id="{AFEB9CE7-9682-B146-84BE-CEEF8CA7441B}" type="datetimeFigureOut">
              <a:rPr lang="en-US" smtClean="0"/>
              <a:t>6/12/2025</a:t>
            </a:fld>
            <a:endParaRPr lang="en-US"/>
          </a:p>
        </p:txBody>
      </p:sp>
      <p:sp>
        <p:nvSpPr>
          <p:cNvPr id="5" name="Footer Placeholder 4">
            <a:extLst>
              <a:ext uri="{FF2B5EF4-FFF2-40B4-BE49-F238E27FC236}">
                <a16:creationId xmlns:a16="http://schemas.microsoft.com/office/drawing/2014/main" id="{8203CC2B-F3B6-A946-B82F-ABB37305E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0776EF-9B61-FE28-A546-E5882E25B508}"/>
              </a:ext>
            </a:extLst>
          </p:cNvPr>
          <p:cNvSpPr>
            <a:spLocks noGrp="1"/>
          </p:cNvSpPr>
          <p:nvPr>
            <p:ph type="sldNum" sz="quarter" idx="12"/>
          </p:nvPr>
        </p:nvSpPr>
        <p:spPr/>
        <p:txBody>
          <a:bodyPr/>
          <a:lstStyle/>
          <a:p>
            <a:fld id="{913B6D0B-63DA-3446-A7EE-BBFC914B03C6}" type="slidenum">
              <a:rPr lang="en-US" smtClean="0"/>
              <a:t>‹#›</a:t>
            </a:fld>
            <a:endParaRPr lang="en-US"/>
          </a:p>
        </p:txBody>
      </p:sp>
    </p:spTree>
    <p:extLst>
      <p:ext uri="{BB962C8B-B14F-4D97-AF65-F5344CB8AC3E}">
        <p14:creationId xmlns:p14="http://schemas.microsoft.com/office/powerpoint/2010/main" val="4273186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CBFA-7DD7-5A30-2CB6-754976877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D1E5AE-59C3-7744-BE76-A0A90C6F3D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7EBFD-BFB8-18BE-C86E-33B50AF164CF}"/>
              </a:ext>
            </a:extLst>
          </p:cNvPr>
          <p:cNvSpPr>
            <a:spLocks noGrp="1"/>
          </p:cNvSpPr>
          <p:nvPr>
            <p:ph type="dt" sz="half" idx="10"/>
          </p:nvPr>
        </p:nvSpPr>
        <p:spPr/>
        <p:txBody>
          <a:bodyPr/>
          <a:lstStyle/>
          <a:p>
            <a:fld id="{AFEB9CE7-9682-B146-84BE-CEEF8CA7441B}" type="datetimeFigureOut">
              <a:rPr lang="en-US" smtClean="0"/>
              <a:t>6/12/2025</a:t>
            </a:fld>
            <a:endParaRPr lang="en-US"/>
          </a:p>
        </p:txBody>
      </p:sp>
      <p:sp>
        <p:nvSpPr>
          <p:cNvPr id="5" name="Footer Placeholder 4">
            <a:extLst>
              <a:ext uri="{FF2B5EF4-FFF2-40B4-BE49-F238E27FC236}">
                <a16:creationId xmlns:a16="http://schemas.microsoft.com/office/drawing/2014/main" id="{9C032346-A5C5-F338-CB03-A076B917E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A41AA-6745-1BE1-6FE1-7B28CA04D520}"/>
              </a:ext>
            </a:extLst>
          </p:cNvPr>
          <p:cNvSpPr>
            <a:spLocks noGrp="1"/>
          </p:cNvSpPr>
          <p:nvPr>
            <p:ph type="sldNum" sz="quarter" idx="12"/>
          </p:nvPr>
        </p:nvSpPr>
        <p:spPr/>
        <p:txBody>
          <a:bodyPr/>
          <a:lstStyle/>
          <a:p>
            <a:fld id="{913B6D0B-63DA-3446-A7EE-BBFC914B03C6}" type="slidenum">
              <a:rPr lang="en-US" smtClean="0"/>
              <a:t>‹#›</a:t>
            </a:fld>
            <a:endParaRPr lang="en-US"/>
          </a:p>
        </p:txBody>
      </p:sp>
    </p:spTree>
    <p:extLst>
      <p:ext uri="{BB962C8B-B14F-4D97-AF65-F5344CB8AC3E}">
        <p14:creationId xmlns:p14="http://schemas.microsoft.com/office/powerpoint/2010/main" val="3794403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9C1B-C425-DC19-D265-1AB412A7E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2645FC-6FB4-FFE1-E0C0-228A9E0316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B7C192-4394-42F5-DC78-4EE28C9796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37C925-3FFE-DFDD-1AD1-888A4F7C9175}"/>
              </a:ext>
            </a:extLst>
          </p:cNvPr>
          <p:cNvSpPr>
            <a:spLocks noGrp="1"/>
          </p:cNvSpPr>
          <p:nvPr>
            <p:ph type="dt" sz="half" idx="10"/>
          </p:nvPr>
        </p:nvSpPr>
        <p:spPr/>
        <p:txBody>
          <a:bodyPr/>
          <a:lstStyle/>
          <a:p>
            <a:fld id="{AFEB9CE7-9682-B146-84BE-CEEF8CA7441B}" type="datetimeFigureOut">
              <a:rPr lang="en-US" smtClean="0"/>
              <a:t>6/12/2025</a:t>
            </a:fld>
            <a:endParaRPr lang="en-US"/>
          </a:p>
        </p:txBody>
      </p:sp>
      <p:sp>
        <p:nvSpPr>
          <p:cNvPr id="6" name="Footer Placeholder 5">
            <a:extLst>
              <a:ext uri="{FF2B5EF4-FFF2-40B4-BE49-F238E27FC236}">
                <a16:creationId xmlns:a16="http://schemas.microsoft.com/office/drawing/2014/main" id="{08868CD5-6FA9-B701-64A5-AA969E1F2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CFA51-1E06-2562-1C91-D576E5D24DC5}"/>
              </a:ext>
            </a:extLst>
          </p:cNvPr>
          <p:cNvSpPr>
            <a:spLocks noGrp="1"/>
          </p:cNvSpPr>
          <p:nvPr>
            <p:ph type="sldNum" sz="quarter" idx="12"/>
          </p:nvPr>
        </p:nvSpPr>
        <p:spPr/>
        <p:txBody>
          <a:bodyPr/>
          <a:lstStyle/>
          <a:p>
            <a:fld id="{913B6D0B-63DA-3446-A7EE-BBFC914B03C6}" type="slidenum">
              <a:rPr lang="en-US" smtClean="0"/>
              <a:t>‹#›</a:t>
            </a:fld>
            <a:endParaRPr lang="en-US"/>
          </a:p>
        </p:txBody>
      </p:sp>
    </p:spTree>
    <p:extLst>
      <p:ext uri="{BB962C8B-B14F-4D97-AF65-F5344CB8AC3E}">
        <p14:creationId xmlns:p14="http://schemas.microsoft.com/office/powerpoint/2010/main" val="4219616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0DE4-D7AD-C32D-4877-5CF64E59D1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D56DF3-0D1A-A5A7-10BB-27491AFAC9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7631CE-9890-C826-828E-D6B0EEC69E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12DA62-5F4E-DF41-36AD-76232E5E22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01641A-7CB8-32D8-D637-8682A40A22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CFC721-952B-5316-7E07-BD7860E2051E}"/>
              </a:ext>
            </a:extLst>
          </p:cNvPr>
          <p:cNvSpPr>
            <a:spLocks noGrp="1"/>
          </p:cNvSpPr>
          <p:nvPr>
            <p:ph type="dt" sz="half" idx="10"/>
          </p:nvPr>
        </p:nvSpPr>
        <p:spPr/>
        <p:txBody>
          <a:bodyPr/>
          <a:lstStyle/>
          <a:p>
            <a:fld id="{AFEB9CE7-9682-B146-84BE-CEEF8CA7441B}" type="datetimeFigureOut">
              <a:rPr lang="en-US" smtClean="0"/>
              <a:t>6/12/2025</a:t>
            </a:fld>
            <a:endParaRPr lang="en-US"/>
          </a:p>
        </p:txBody>
      </p:sp>
      <p:sp>
        <p:nvSpPr>
          <p:cNvPr id="8" name="Footer Placeholder 7">
            <a:extLst>
              <a:ext uri="{FF2B5EF4-FFF2-40B4-BE49-F238E27FC236}">
                <a16:creationId xmlns:a16="http://schemas.microsoft.com/office/drawing/2014/main" id="{EEF60DCD-778D-3528-AF84-2BE37F7719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D4D7C5-8113-1F5F-B43A-D673A32C7BA7}"/>
              </a:ext>
            </a:extLst>
          </p:cNvPr>
          <p:cNvSpPr>
            <a:spLocks noGrp="1"/>
          </p:cNvSpPr>
          <p:nvPr>
            <p:ph type="sldNum" sz="quarter" idx="12"/>
          </p:nvPr>
        </p:nvSpPr>
        <p:spPr/>
        <p:txBody>
          <a:bodyPr/>
          <a:lstStyle/>
          <a:p>
            <a:fld id="{913B6D0B-63DA-3446-A7EE-BBFC914B03C6}" type="slidenum">
              <a:rPr lang="en-US" smtClean="0"/>
              <a:t>‹#›</a:t>
            </a:fld>
            <a:endParaRPr lang="en-US"/>
          </a:p>
        </p:txBody>
      </p:sp>
    </p:spTree>
    <p:extLst>
      <p:ext uri="{BB962C8B-B14F-4D97-AF65-F5344CB8AC3E}">
        <p14:creationId xmlns:p14="http://schemas.microsoft.com/office/powerpoint/2010/main" val="3435643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4459-DD95-B9B9-6949-66DC5A4AD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472DC7-E27D-999C-F8EF-7BA0A5140AB9}"/>
              </a:ext>
            </a:extLst>
          </p:cNvPr>
          <p:cNvSpPr>
            <a:spLocks noGrp="1"/>
          </p:cNvSpPr>
          <p:nvPr>
            <p:ph type="dt" sz="half" idx="10"/>
          </p:nvPr>
        </p:nvSpPr>
        <p:spPr/>
        <p:txBody>
          <a:bodyPr/>
          <a:lstStyle/>
          <a:p>
            <a:fld id="{AFEB9CE7-9682-B146-84BE-CEEF8CA7441B}" type="datetimeFigureOut">
              <a:rPr lang="en-US" smtClean="0"/>
              <a:t>6/12/2025</a:t>
            </a:fld>
            <a:endParaRPr lang="en-US"/>
          </a:p>
        </p:txBody>
      </p:sp>
      <p:sp>
        <p:nvSpPr>
          <p:cNvPr id="4" name="Footer Placeholder 3">
            <a:extLst>
              <a:ext uri="{FF2B5EF4-FFF2-40B4-BE49-F238E27FC236}">
                <a16:creationId xmlns:a16="http://schemas.microsoft.com/office/drawing/2014/main" id="{0D746130-1CFB-D935-E0ED-24305DF49C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3627F5-B619-7F32-705A-05F2A9B1CB0B}"/>
              </a:ext>
            </a:extLst>
          </p:cNvPr>
          <p:cNvSpPr>
            <a:spLocks noGrp="1"/>
          </p:cNvSpPr>
          <p:nvPr>
            <p:ph type="sldNum" sz="quarter" idx="12"/>
          </p:nvPr>
        </p:nvSpPr>
        <p:spPr/>
        <p:txBody>
          <a:bodyPr/>
          <a:lstStyle/>
          <a:p>
            <a:fld id="{913B6D0B-63DA-3446-A7EE-BBFC914B03C6}" type="slidenum">
              <a:rPr lang="en-US" smtClean="0"/>
              <a:t>‹#›</a:t>
            </a:fld>
            <a:endParaRPr lang="en-US"/>
          </a:p>
        </p:txBody>
      </p:sp>
    </p:spTree>
    <p:extLst>
      <p:ext uri="{BB962C8B-B14F-4D97-AF65-F5344CB8AC3E}">
        <p14:creationId xmlns:p14="http://schemas.microsoft.com/office/powerpoint/2010/main" val="4082330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82CA3D-0839-B968-5471-22185AB632F6}"/>
              </a:ext>
            </a:extLst>
          </p:cNvPr>
          <p:cNvSpPr>
            <a:spLocks noGrp="1"/>
          </p:cNvSpPr>
          <p:nvPr>
            <p:ph type="dt" sz="half" idx="10"/>
          </p:nvPr>
        </p:nvSpPr>
        <p:spPr/>
        <p:txBody>
          <a:bodyPr/>
          <a:lstStyle/>
          <a:p>
            <a:fld id="{AFEB9CE7-9682-B146-84BE-CEEF8CA7441B}" type="datetimeFigureOut">
              <a:rPr lang="en-US" smtClean="0"/>
              <a:t>6/12/2025</a:t>
            </a:fld>
            <a:endParaRPr lang="en-US"/>
          </a:p>
        </p:txBody>
      </p:sp>
      <p:sp>
        <p:nvSpPr>
          <p:cNvPr id="3" name="Footer Placeholder 2">
            <a:extLst>
              <a:ext uri="{FF2B5EF4-FFF2-40B4-BE49-F238E27FC236}">
                <a16:creationId xmlns:a16="http://schemas.microsoft.com/office/drawing/2014/main" id="{DE1AE13A-265E-E1B1-1DA7-4AF6323986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141F5B-F5D0-3C2B-08A5-88E7CE4014E5}"/>
              </a:ext>
            </a:extLst>
          </p:cNvPr>
          <p:cNvSpPr>
            <a:spLocks noGrp="1"/>
          </p:cNvSpPr>
          <p:nvPr>
            <p:ph type="sldNum" sz="quarter" idx="12"/>
          </p:nvPr>
        </p:nvSpPr>
        <p:spPr/>
        <p:txBody>
          <a:bodyPr/>
          <a:lstStyle/>
          <a:p>
            <a:fld id="{913B6D0B-63DA-3446-A7EE-BBFC914B03C6}" type="slidenum">
              <a:rPr lang="en-US" smtClean="0"/>
              <a:t>‹#›</a:t>
            </a:fld>
            <a:endParaRPr lang="en-US"/>
          </a:p>
        </p:txBody>
      </p:sp>
    </p:spTree>
    <p:extLst>
      <p:ext uri="{BB962C8B-B14F-4D97-AF65-F5344CB8AC3E}">
        <p14:creationId xmlns:p14="http://schemas.microsoft.com/office/powerpoint/2010/main" val="4079919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5012A-D760-1204-B2E5-68A08CE58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9A5835-51C5-8EAF-DBD6-13A6B5E84E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CA7E5-7398-8F48-33CB-55CB59632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F22B5D-C3B6-C84B-89C6-3EFCA8E7B999}"/>
              </a:ext>
            </a:extLst>
          </p:cNvPr>
          <p:cNvSpPr>
            <a:spLocks noGrp="1"/>
          </p:cNvSpPr>
          <p:nvPr>
            <p:ph type="dt" sz="half" idx="10"/>
          </p:nvPr>
        </p:nvSpPr>
        <p:spPr/>
        <p:txBody>
          <a:bodyPr/>
          <a:lstStyle/>
          <a:p>
            <a:fld id="{AFEB9CE7-9682-B146-84BE-CEEF8CA7441B}" type="datetimeFigureOut">
              <a:rPr lang="en-US" smtClean="0"/>
              <a:t>6/12/2025</a:t>
            </a:fld>
            <a:endParaRPr lang="en-US"/>
          </a:p>
        </p:txBody>
      </p:sp>
      <p:sp>
        <p:nvSpPr>
          <p:cNvPr id="6" name="Footer Placeholder 5">
            <a:extLst>
              <a:ext uri="{FF2B5EF4-FFF2-40B4-BE49-F238E27FC236}">
                <a16:creationId xmlns:a16="http://schemas.microsoft.com/office/drawing/2014/main" id="{6A242E9E-D6B3-F25F-6F65-D082DF941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150F2B-B483-E836-24C5-A32475DCBF6B}"/>
              </a:ext>
            </a:extLst>
          </p:cNvPr>
          <p:cNvSpPr>
            <a:spLocks noGrp="1"/>
          </p:cNvSpPr>
          <p:nvPr>
            <p:ph type="sldNum" sz="quarter" idx="12"/>
          </p:nvPr>
        </p:nvSpPr>
        <p:spPr/>
        <p:txBody>
          <a:bodyPr/>
          <a:lstStyle/>
          <a:p>
            <a:fld id="{913B6D0B-63DA-3446-A7EE-BBFC914B03C6}" type="slidenum">
              <a:rPr lang="en-US" smtClean="0"/>
              <a:t>‹#›</a:t>
            </a:fld>
            <a:endParaRPr lang="en-US"/>
          </a:p>
        </p:txBody>
      </p:sp>
    </p:spTree>
    <p:extLst>
      <p:ext uri="{BB962C8B-B14F-4D97-AF65-F5344CB8AC3E}">
        <p14:creationId xmlns:p14="http://schemas.microsoft.com/office/powerpoint/2010/main" val="245835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F39B7-51E9-DE3F-B47D-16FBDDEF23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FE5FC2-D05F-D443-0BF7-2FFD291B1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FFC0BC-4CEC-30C5-112E-4D27B6233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F839D-F2CC-048F-FD40-2EFD9E6414B6}"/>
              </a:ext>
            </a:extLst>
          </p:cNvPr>
          <p:cNvSpPr>
            <a:spLocks noGrp="1"/>
          </p:cNvSpPr>
          <p:nvPr>
            <p:ph type="dt" sz="half" idx="10"/>
          </p:nvPr>
        </p:nvSpPr>
        <p:spPr/>
        <p:txBody>
          <a:bodyPr/>
          <a:lstStyle/>
          <a:p>
            <a:fld id="{AFEB9CE7-9682-B146-84BE-CEEF8CA7441B}" type="datetimeFigureOut">
              <a:rPr lang="en-US" smtClean="0"/>
              <a:t>6/12/2025</a:t>
            </a:fld>
            <a:endParaRPr lang="en-US"/>
          </a:p>
        </p:txBody>
      </p:sp>
      <p:sp>
        <p:nvSpPr>
          <p:cNvPr id="6" name="Footer Placeholder 5">
            <a:extLst>
              <a:ext uri="{FF2B5EF4-FFF2-40B4-BE49-F238E27FC236}">
                <a16:creationId xmlns:a16="http://schemas.microsoft.com/office/drawing/2014/main" id="{6457E764-51EE-DBFB-6AF5-47F396C5CA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0D14C5-D469-7705-089C-EEBC7554D244}"/>
              </a:ext>
            </a:extLst>
          </p:cNvPr>
          <p:cNvSpPr>
            <a:spLocks noGrp="1"/>
          </p:cNvSpPr>
          <p:nvPr>
            <p:ph type="sldNum" sz="quarter" idx="12"/>
          </p:nvPr>
        </p:nvSpPr>
        <p:spPr/>
        <p:txBody>
          <a:bodyPr/>
          <a:lstStyle/>
          <a:p>
            <a:fld id="{913B6D0B-63DA-3446-A7EE-BBFC914B03C6}" type="slidenum">
              <a:rPr lang="en-US" smtClean="0"/>
              <a:t>‹#›</a:t>
            </a:fld>
            <a:endParaRPr lang="en-US"/>
          </a:p>
        </p:txBody>
      </p:sp>
    </p:spTree>
    <p:extLst>
      <p:ext uri="{BB962C8B-B14F-4D97-AF65-F5344CB8AC3E}">
        <p14:creationId xmlns:p14="http://schemas.microsoft.com/office/powerpoint/2010/main" val="1887651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07B47C-5C4C-39AA-D7B8-E7F726FEFF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EE5A7-582F-424A-FD3F-FA3439E3F7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B81F5-3980-5128-0FE6-E6D84D68FD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EB9CE7-9682-B146-84BE-CEEF8CA7441B}" type="datetimeFigureOut">
              <a:rPr lang="en-US" smtClean="0"/>
              <a:t>6/12/2025</a:t>
            </a:fld>
            <a:endParaRPr lang="en-US"/>
          </a:p>
        </p:txBody>
      </p:sp>
      <p:sp>
        <p:nvSpPr>
          <p:cNvPr id="5" name="Footer Placeholder 4">
            <a:extLst>
              <a:ext uri="{FF2B5EF4-FFF2-40B4-BE49-F238E27FC236}">
                <a16:creationId xmlns:a16="http://schemas.microsoft.com/office/drawing/2014/main" id="{171195C6-EFF3-DC94-A3C8-002853C9B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0B947D5-45C7-0232-A566-660274A703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3B6D0B-63DA-3446-A7EE-BBFC914B03C6}" type="slidenum">
              <a:rPr lang="en-US" smtClean="0"/>
              <a:t>‹#›</a:t>
            </a:fld>
            <a:endParaRPr lang="en-US"/>
          </a:p>
        </p:txBody>
      </p:sp>
    </p:spTree>
    <p:extLst>
      <p:ext uri="{BB962C8B-B14F-4D97-AF65-F5344CB8AC3E}">
        <p14:creationId xmlns:p14="http://schemas.microsoft.com/office/powerpoint/2010/main" val="320680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microsoft.com/en-us/training/paths/github-actions-2/"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training/modules/manage-github-actions-enterprise/manage-actions-workflows#configure-a-github-actions-use-policy"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training/paths/github-administration-product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learn.microsoft.com/en-us/training/modules/manage-github-actions-enterpris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hyperlink" Target="https://api.github.com/meta"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15.xml"/><Relationship Id="rId4" Type="http://schemas.openxmlformats.org/officeDocument/2006/relationships/image" Target="../media/image14.sv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8.xml"/><Relationship Id="rId1" Type="http://schemas.openxmlformats.org/officeDocument/2006/relationships/slideLayout" Target="../slideLayouts/slideLayout15.xml"/><Relationship Id="rId4" Type="http://schemas.openxmlformats.org/officeDocument/2006/relationships/image" Target="../media/image14.svg"/></Relationships>
</file>

<file path=ppt/slides/_rels/slide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9.xml"/><Relationship Id="rId1" Type="http://schemas.openxmlformats.org/officeDocument/2006/relationships/slideLayout" Target="../slideLayouts/slideLayout16.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skills/deploy-to-azure" TargetMode="External"/><Relationship Id="rId2" Type="http://schemas.openxmlformats.org/officeDocument/2006/relationships/notesSlide" Target="../notesSlides/notesSlide90.xml"/><Relationship Id="rId1" Type="http://schemas.openxmlformats.org/officeDocument/2006/relationships/slideLayout" Target="../slideLayouts/slideLayout16.xml"/><Relationship Id="rId5" Type="http://schemas.openxmlformats.org/officeDocument/2006/relationships/image" Target="../media/image20.svg"/><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8" Type="http://schemas.openxmlformats.org/officeDocument/2006/relationships/hyperlink" Target="https://docs.github.com/actions/security-for-github-actions/security-guides/using-secrets-in-github-actions" TargetMode="External"/><Relationship Id="rId13" Type="http://schemas.openxmlformats.org/officeDocument/2006/relationships/hyperlink" Target="https://docs.github.com/actions/hosting-your-own-runners/using-self-hosted-runners-in-a-workflow" TargetMode="External"/><Relationship Id="rId3" Type="http://schemas.openxmlformats.org/officeDocument/2006/relationships/hyperlink" Target="https://docs.github.com/actions/creating-actions/creating-a-docker-container-action" TargetMode="External"/><Relationship Id="rId7" Type="http://schemas.openxmlformats.org/officeDocument/2006/relationships/hyperlink" Target="https://docs.github.com/actions/administering-github-actions/sharing-workflows-secrets-and-runners-with-your-organization" TargetMode="External"/><Relationship Id="rId12" Type="http://schemas.openxmlformats.org/officeDocument/2006/relationships/hyperlink" Target="https://docs.github.com/actions/hosting-your-own-runners/managing-access-to-self-hosted-runners-using-groups" TargetMode="External"/><Relationship Id="rId17" Type="http://schemas.openxmlformats.org/officeDocument/2006/relationships/hyperlink" Target="https://docs.github.com/actions/hosting-your-own-runners/managing-self-hosted-runners/monitoring-and-troubleshooting-self-hosted-runners" TargetMode="External"/><Relationship Id="rId2" Type="http://schemas.openxmlformats.org/officeDocument/2006/relationships/notesSlide" Target="../notesSlides/notesSlide99.xml"/><Relationship Id="rId16" Type="http://schemas.openxmlformats.org/officeDocument/2006/relationships/hyperlink" Target="https://docs.github.com/organizations/keeping-your-organization-secure/managing-allowed-ip-addresses-for-your-organization#using-github-actions-with-an-ip-allow-list" TargetMode="External"/><Relationship Id="rId1" Type="http://schemas.openxmlformats.org/officeDocument/2006/relationships/slideLayout" Target="../slideLayouts/slideLayout14.xml"/><Relationship Id="rId6" Type="http://schemas.openxmlformats.org/officeDocument/2006/relationships/hyperlink" Target="https://docs.github.com/enterprise-server@2.22/admin/github-actions/manually-syncing-actions-from-githubcom" TargetMode="External"/><Relationship Id="rId11" Type="http://schemas.openxmlformats.org/officeDocument/2006/relationships/hyperlink" Target="https://docs.github.com/actions/hosting-your-own-runners/about-self-hosted-runners" TargetMode="External"/><Relationship Id="rId5" Type="http://schemas.openxmlformats.org/officeDocument/2006/relationships/hyperlink" Target="https://docs.github.com/enterprise-cloud@latest/admin/enforcing-policies/enforcing-policies-for-your-enterprise/enforcing-policies-for-github-actions-in-your-enterprise" TargetMode="External"/><Relationship Id="rId15" Type="http://schemas.openxmlformats.org/officeDocument/2006/relationships/hyperlink" Target="https://docs.github.com/actions/hosting-your-own-runners/using-a-proxy-server-with-self-hosted-runners" TargetMode="External"/><Relationship Id="rId10" Type="http://schemas.openxmlformats.org/officeDocument/2006/relationships/hyperlink" Target="https://docs.github.com/actions/using-github-hosted-runners/using-github-hosted-runners" TargetMode="External"/><Relationship Id="rId4" Type="http://schemas.openxmlformats.org/officeDocument/2006/relationships/hyperlink" Target="https://docs.github.com/enterprise-server@2.22/admin/github-actions/enabling-automatic-access-to-githubcom-actions-using-github-connect" TargetMode="External"/><Relationship Id="rId9" Type="http://schemas.openxmlformats.org/officeDocument/2006/relationships/hyperlink" Target="https://docs.github.com/actions/creating-actions/metadata-syntax-for-github-actions#inputs" TargetMode="External"/><Relationship Id="rId14" Type="http://schemas.openxmlformats.org/officeDocument/2006/relationships/hyperlink" Target="https://docs.github.com/en/actions/hosting-your-own-runners/using-labels-with-self-hosted-runn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1" y="2992149"/>
            <a:ext cx="5748827" cy="1667957"/>
          </a:xfrm>
        </p:spPr>
        <p:txBody>
          <a:bodyPr/>
          <a:lstStyle/>
          <a:p>
            <a:r>
              <a:rPr lang="en-US" dirty="0">
                <a:latin typeface="Quattrocento Sans" panose="020B0502050000020003" pitchFamily="34" charset="0"/>
              </a:rPr>
              <a:t>GH-200: Automate your workflow with GitHub Actions Part 2 of 2</a:t>
            </a:r>
            <a:endParaRPr lang="en-US" sz="3600" dirty="0">
              <a:latin typeface="Quattrocento Sans" panose="020B0502050000020003" pitchFamily="34" charset="0"/>
            </a:endParaRPr>
          </a:p>
        </p:txBody>
      </p:sp>
      <p:sp>
        <p:nvSpPr>
          <p:cNvPr id="6" name="Text Placeholder 5">
            <a:extLst>
              <a:ext uri="{FF2B5EF4-FFF2-40B4-BE49-F238E27FC236}">
                <a16:creationId xmlns:a16="http://schemas.microsoft.com/office/drawing/2014/main" id="{A885462E-AC6B-3006-FA4D-1CE744FBA46E}"/>
              </a:ext>
            </a:extLst>
          </p:cNvPr>
          <p:cNvSpPr>
            <a:spLocks noGrp="1"/>
          </p:cNvSpPr>
          <p:nvPr>
            <p:ph type="body" sz="quarter" idx="13"/>
          </p:nvPr>
        </p:nvSpPr>
        <p:spPr>
          <a:xfrm>
            <a:off x="569911" y="5681324"/>
            <a:ext cx="7434032" cy="250903"/>
          </a:xfrm>
        </p:spPr>
        <p:txBody>
          <a:bodyPr/>
          <a:lstStyle/>
          <a:p>
            <a:r>
              <a:rPr lang="en-US" sz="1800" dirty="0">
                <a:hlinkClick r:id="rId3">
                  <a:extLst>
                    <a:ext uri="{A12FA001-AC4F-418D-AE19-62706E023703}">
                      <ahyp:hlinkClr xmlns:ahyp="http://schemas.microsoft.com/office/drawing/2018/hyperlinkcolor" val="tx"/>
                    </a:ext>
                  </a:extLst>
                </a:hlinkClick>
              </a:rPr>
              <a:t>GH-200: Automate your workflow with GitHub Actions Part 2 of 2</a:t>
            </a:r>
            <a:endParaRPr lang="en-US" sz="1800" dirty="0"/>
          </a:p>
        </p:txBody>
      </p:sp>
      <p:sp>
        <p:nvSpPr>
          <p:cNvPr id="2" name="Footer Placeholder 1">
            <a:extLst>
              <a:ext uri="{FF2B5EF4-FFF2-40B4-BE49-F238E27FC236}">
                <a16:creationId xmlns:a16="http://schemas.microsoft.com/office/drawing/2014/main" id="{B4842410-2607-E871-3A7B-A6BFCD364DD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759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At enterprise level</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82611" y="2272090"/>
            <a:ext cx="1067911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1800" dirty="0">
                <a:latin typeface="Quattrocento Sans" panose="020B0502050000020003" pitchFamily="34" charset="0"/>
              </a:rPr>
              <a:t>GitHub Actions workflows often contain actions, which are sets of standalone commands to be executed within the workflow. When creating a workflow, you can create your own actions to use, or reference public community actions available from GitHub Marketplace. For this reason, configuring a use policy for workflows and actions in your enterprise is essential to prevent users from using malicious third-party actions.</a:t>
            </a:r>
          </a:p>
          <a:p>
            <a:pPr marL="0" indent="0" algn="just">
              <a:spcAft>
                <a:spcPts val="600"/>
              </a:spcAft>
              <a:buNone/>
            </a:pPr>
            <a:r>
              <a:rPr lang="en-US" sz="1800" dirty="0">
                <a:latin typeface="Quattrocento Sans" panose="020B0502050000020003" pitchFamily="34" charset="0"/>
              </a:rPr>
              <a:t>You have several options in Enterprise Cloud to configure a policy, as well as in Enterprise Server if GitHub Connect is enabled in your enterprise settings.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itle 16">
            <a:extLst>
              <a:ext uri="{FF2B5EF4-FFF2-40B4-BE49-F238E27FC236}">
                <a16:creationId xmlns:a16="http://schemas.microsoft.com/office/drawing/2014/main" id="{1BC85FC8-92D5-4AAC-4EC1-8F891E768160}"/>
              </a:ext>
            </a:extLst>
          </p:cNvPr>
          <p:cNvSpPr txBox="1">
            <a:spLocks/>
          </p:cNvSpPr>
          <p:nvPr/>
        </p:nvSpPr>
        <p:spPr>
          <a:xfrm>
            <a:off x="579438" y="944837"/>
            <a:ext cx="8193024"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dirty="0">
                <a:latin typeface="Quattrocento Sans" panose="020B0502050000020003" pitchFamily="34" charset="0"/>
              </a:rPr>
              <a:t>Configure a GitHub Actions use policy</a:t>
            </a:r>
          </a:p>
        </p:txBody>
      </p:sp>
    </p:spTree>
    <p:extLst>
      <p:ext uri="{BB962C8B-B14F-4D97-AF65-F5344CB8AC3E}">
        <p14:creationId xmlns:p14="http://schemas.microsoft.com/office/powerpoint/2010/main" val="58430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At enterprise level (continued)</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33212" y="3394432"/>
            <a:ext cx="4331229"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1800" b="0" i="0" dirty="0">
                <a:solidFill>
                  <a:srgbClr val="161616"/>
                </a:solidFill>
                <a:effectLst/>
                <a:latin typeface="Quattrocento Sans" panose="020B0502050000020003" pitchFamily="34" charset="0"/>
              </a:rPr>
              <a:t>To configure a GitHub Actions use policy for your enterprise, navigate to your enterprise account and then to </a:t>
            </a:r>
            <a:r>
              <a:rPr lang="en-US" sz="1800" b="1" i="0" dirty="0">
                <a:solidFill>
                  <a:srgbClr val="161616"/>
                </a:solidFill>
                <a:effectLst/>
                <a:latin typeface="Quattrocento Sans" panose="020B0502050000020003" pitchFamily="34" charset="0"/>
              </a:rPr>
              <a:t>Policies &gt; Actions</a:t>
            </a:r>
            <a:r>
              <a:rPr lang="en-US" sz="1800" b="0" i="0" dirty="0">
                <a:solidFill>
                  <a:srgbClr val="161616"/>
                </a:solidFill>
                <a:effectLst/>
                <a:latin typeface="Quattrocento Sans" panose="020B0502050000020003" pitchFamily="34" charset="0"/>
              </a:rPr>
              <a:t> in the sidebar. The following options should appear.</a:t>
            </a:r>
          </a:p>
          <a:p>
            <a:pPr marL="0" indent="0" algn="just">
              <a:spcAft>
                <a:spcPts val="600"/>
              </a:spcAft>
              <a:buNone/>
            </a:pPr>
            <a:r>
              <a:rPr lang="en-US" sz="1800" b="0" i="0" dirty="0">
                <a:solidFill>
                  <a:srgbClr val="161616"/>
                </a:solidFill>
                <a:effectLst/>
                <a:latin typeface="Quattrocento Sans" panose="020B0502050000020003" pitchFamily="34" charset="0"/>
              </a:rPr>
              <a:t>The dropdown at the top labeled </a:t>
            </a:r>
            <a:r>
              <a:rPr lang="en-US" sz="1800" b="1" i="0" dirty="0">
                <a:solidFill>
                  <a:srgbClr val="161616"/>
                </a:solidFill>
                <a:effectLst/>
                <a:latin typeface="Quattrocento Sans" panose="020B0502050000020003" pitchFamily="34" charset="0"/>
              </a:rPr>
              <a:t>Enable for all organizations</a:t>
            </a:r>
            <a:r>
              <a:rPr lang="en-US" sz="1800" b="0" i="0" dirty="0">
                <a:solidFill>
                  <a:srgbClr val="161616"/>
                </a:solidFill>
                <a:effectLst/>
                <a:latin typeface="Quattrocento Sans" panose="020B0502050000020003" pitchFamily="34" charset="0"/>
              </a:rPr>
              <a:t> enables you to decide which organizations in your enterprise can use GitHub Actions (all of them, some of them or none of them), while the three options underneath enable you to define the restriction level of GitHub Actions within these organizations.</a:t>
            </a:r>
          </a:p>
          <a:p>
            <a:pPr marL="0" indent="0" algn="just">
              <a:spcAft>
                <a:spcPts val="600"/>
              </a:spcAft>
              <a:buNone/>
            </a:pPr>
            <a:r>
              <a:rPr lang="en-US" sz="1800" b="0" i="0" dirty="0">
                <a:solidFill>
                  <a:srgbClr val="161616"/>
                </a:solidFill>
                <a:effectLst/>
                <a:latin typeface="Quattrocento Sans" panose="020B0502050000020003" pitchFamily="34" charset="0"/>
              </a:rPr>
              <a:t>If you want to enable only specific actions to be used within your enterprise, select </a:t>
            </a:r>
            <a:r>
              <a:rPr lang="en-US" sz="1800" b="1" i="0" dirty="0">
                <a:solidFill>
                  <a:srgbClr val="161616"/>
                </a:solidFill>
                <a:effectLst/>
                <a:latin typeface="Quattrocento Sans" panose="020B0502050000020003" pitchFamily="34" charset="0"/>
              </a:rPr>
              <a:t>Allow enterprise, and select non-enterprise, actions and reusable workflows</a:t>
            </a:r>
            <a:r>
              <a:rPr lang="en-US" sz="1800" b="0" i="0" dirty="0">
                <a:solidFill>
                  <a:srgbClr val="161616"/>
                </a:solidFill>
                <a:effectLst/>
                <a:latin typeface="Quattrocento Sans" panose="020B0502050000020003" pitchFamily="34" charset="0"/>
              </a:rPr>
              <a:t>, and choose the option corresponding to your use case.</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1026" name="Picture 2" descr="Screenshot of the Actions screen with default options selected.">
            <a:extLst>
              <a:ext uri="{FF2B5EF4-FFF2-40B4-BE49-F238E27FC236}">
                <a16:creationId xmlns:a16="http://schemas.microsoft.com/office/drawing/2014/main" id="{0DD4917B-B1B7-261E-EBA9-D5EE79F99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133" y="1063004"/>
            <a:ext cx="6634162" cy="25776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of the Actions screen with Allow select actions option selected.">
            <a:extLst>
              <a:ext uri="{FF2B5EF4-FFF2-40B4-BE49-F238E27FC236}">
                <a16:creationId xmlns:a16="http://schemas.microsoft.com/office/drawing/2014/main" id="{A81F7B25-22BF-C52C-9910-0AEF3FFA7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8133" y="3843433"/>
            <a:ext cx="3920753" cy="2720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4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Manually sync public actions for Enterprise Server</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80713" y="2563159"/>
            <a:ext cx="1035146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2000" b="0" i="0" dirty="0">
                <a:effectLst/>
                <a:latin typeface="Quattrocento Sans" panose="020B0502050000020003" pitchFamily="34" charset="0"/>
              </a:rPr>
              <a:t>Most official GitHub-authored actions come automatically bundled with Enterprise Server, and they're captured at a point in time from the GitHub Marketplace. They include </a:t>
            </a:r>
            <a:r>
              <a:rPr lang="en-US" sz="1800" b="0" i="0" dirty="0">
                <a:effectLst/>
                <a:highlight>
                  <a:srgbClr val="C0C0C0"/>
                </a:highlight>
                <a:latin typeface="Roboto Mono" pitchFamily="49" charset="0"/>
                <a:ea typeface="Roboto Mono" pitchFamily="49" charset="0"/>
              </a:rPr>
              <a:t>actions/checkout</a:t>
            </a:r>
            <a:r>
              <a:rPr lang="en-US" sz="1800" b="0" i="0" dirty="0">
                <a:effectLst/>
                <a:latin typeface="Roboto Mono" pitchFamily="49" charset="0"/>
                <a:ea typeface="Roboto Mono" pitchFamily="49" charset="0"/>
              </a:rPr>
              <a:t>, </a:t>
            </a:r>
            <a:r>
              <a:rPr lang="en-US" sz="1800" b="0" i="0" dirty="0">
                <a:effectLst/>
                <a:highlight>
                  <a:srgbClr val="C0C0C0"/>
                </a:highlight>
                <a:latin typeface="Roboto Mono" pitchFamily="49" charset="0"/>
                <a:ea typeface="Roboto Mono" pitchFamily="49" charset="0"/>
              </a:rPr>
              <a:t>actions/upload-artifact</a:t>
            </a:r>
            <a:r>
              <a:rPr lang="en-US" sz="1800" b="0" i="0" dirty="0">
                <a:effectLst/>
                <a:latin typeface="Roboto Mono" pitchFamily="49" charset="0"/>
                <a:ea typeface="Roboto Mono" pitchFamily="49" charset="0"/>
              </a:rPr>
              <a:t>, </a:t>
            </a:r>
            <a:r>
              <a:rPr lang="en-US" sz="1800" b="0" i="0" dirty="0">
                <a:effectLst/>
                <a:highlight>
                  <a:srgbClr val="C0C0C0"/>
                </a:highlight>
                <a:latin typeface="Roboto Mono" pitchFamily="49" charset="0"/>
                <a:ea typeface="Roboto Mono" pitchFamily="49" charset="0"/>
              </a:rPr>
              <a:t>actions/download-artifact</a:t>
            </a:r>
            <a:r>
              <a:rPr lang="en-US" sz="1800" b="0" i="0" dirty="0">
                <a:effectLst/>
                <a:latin typeface="Roboto Mono" pitchFamily="49" charset="0"/>
                <a:ea typeface="Roboto Mono" pitchFamily="49" charset="0"/>
              </a:rPr>
              <a:t>, </a:t>
            </a:r>
            <a:r>
              <a:rPr lang="en-US" sz="1800" b="0" i="0" dirty="0">
                <a:effectLst/>
                <a:highlight>
                  <a:srgbClr val="C0C0C0"/>
                </a:highlight>
                <a:latin typeface="Roboto Mono" pitchFamily="49" charset="0"/>
                <a:ea typeface="Roboto Mono" pitchFamily="49" charset="0"/>
              </a:rPr>
              <a:t>actions/labeler</a:t>
            </a:r>
            <a:r>
              <a:rPr lang="en-US" sz="2000" b="0" i="0" dirty="0">
                <a:effectLst/>
                <a:latin typeface="Quattrocento Sans" panose="020B0502050000020003" pitchFamily="34" charset="0"/>
              </a:rPr>
              <a:t>, and various </a:t>
            </a:r>
            <a:r>
              <a:rPr lang="en-US" sz="1800" b="0" i="0" dirty="0">
                <a:effectLst/>
                <a:highlight>
                  <a:srgbClr val="C0C0C0"/>
                </a:highlight>
                <a:latin typeface="Roboto Mono" pitchFamily="49" charset="0"/>
                <a:ea typeface="Roboto Mono" pitchFamily="49" charset="0"/>
              </a:rPr>
              <a:t>actions/setup</a:t>
            </a:r>
            <a:r>
              <a:rPr lang="en-US" sz="2000" b="0" i="0" dirty="0">
                <a:effectLst/>
                <a:latin typeface="Quattrocento Sans" panose="020B0502050000020003" pitchFamily="34" charset="0"/>
              </a:rPr>
              <a:t>- actions, among others. To get all the official actions included on your enterprise instance, browse to the actions organization on your instance: https://HOSTNAME/actions.</a:t>
            </a:r>
          </a:p>
          <a:p>
            <a:pPr marL="0" indent="0" algn="just">
              <a:spcAft>
                <a:spcPts val="1200"/>
              </a:spcAft>
              <a:buNone/>
            </a:pPr>
            <a:r>
              <a:rPr lang="en-US" sz="2000" b="0" i="0" dirty="0">
                <a:effectLst/>
                <a:latin typeface="Quattrocento Sans" panose="020B0502050000020003" pitchFamily="34" charset="0"/>
              </a:rPr>
              <a:t>As mentioned in the </a:t>
            </a:r>
            <a:r>
              <a:rPr lang="en-US" sz="20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Configure a GitHub Actions use policy</a:t>
            </a:r>
            <a:r>
              <a:rPr lang="en-US" sz="2000" b="0" i="0" dirty="0">
                <a:solidFill>
                  <a:srgbClr val="00B0F0"/>
                </a:solidFill>
                <a:effectLst/>
                <a:latin typeface="Quattrocento Sans" panose="020B0502050000020003" pitchFamily="34" charset="0"/>
              </a:rPr>
              <a:t> </a:t>
            </a:r>
            <a:r>
              <a:rPr lang="en-US" sz="2000" b="0" i="0" dirty="0">
                <a:effectLst/>
                <a:latin typeface="Quattrocento Sans" panose="020B0502050000020003" pitchFamily="34" charset="0"/>
              </a:rPr>
              <a:t>section, it's possible to configure Enterprise Server to automatically access the public actions available in the GitHub Marketplace and to configure a use policy for them. However, if you want stricter control over the public actions that should be made available in your enterprise, you can manually download and sync actions into your enterprise instance using the </a:t>
            </a:r>
            <a:r>
              <a:rPr lang="en-US" sz="1800" b="0" i="0" dirty="0">
                <a:effectLst/>
                <a:highlight>
                  <a:srgbClr val="C0C0C0"/>
                </a:highlight>
                <a:latin typeface="Roboto Mono" pitchFamily="49" charset="0"/>
                <a:ea typeface="Roboto Mono" pitchFamily="49" charset="0"/>
              </a:rPr>
              <a:t>actions-sync</a:t>
            </a:r>
            <a:r>
              <a:rPr lang="en-US" sz="2000" b="0" i="0" dirty="0">
                <a:effectLst/>
                <a:latin typeface="Quattrocento Sans" panose="020B0502050000020003" pitchFamily="34" charset="0"/>
              </a:rPr>
              <a:t> tool.</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09510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At organization level</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71778" y="3300584"/>
            <a:ext cx="1067911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1800" dirty="0">
                <a:latin typeface="Quattrocento Sans" panose="020B0502050000020003" pitchFamily="34" charset="0"/>
              </a:rPr>
              <a:t>Creating a GitHub Actions workflow often involves writing multiple files and creating several repositories to specify the workflow in itself. Creating also includes the actions, containers, and/or runners to use in the workflow. Depending on the number of users in your Enterprise Cloud or Enterprise Server instance, things can get messy pretty quickly if you don't have corporate standards in place for creating GitHub Actions workflows.</a:t>
            </a:r>
          </a:p>
          <a:p>
            <a:pPr marL="0" indent="0" algn="just">
              <a:spcAft>
                <a:spcPts val="600"/>
              </a:spcAft>
              <a:buNone/>
            </a:pPr>
            <a:r>
              <a:rPr lang="en-US" sz="1800" dirty="0">
                <a:latin typeface="Quattrocento Sans" panose="020B0502050000020003" pitchFamily="34" charset="0"/>
              </a:rPr>
              <a:t>As a best practice, we recommend you document the following in a GitHub wiki or as a markdown file in a repository accessible to all within an organization:</a:t>
            </a:r>
          </a:p>
          <a:p>
            <a:pPr algn="just">
              <a:spcAft>
                <a:spcPts val="600"/>
              </a:spcAft>
            </a:pPr>
            <a:r>
              <a:rPr lang="en-US" sz="1800" dirty="0">
                <a:latin typeface="Quattrocento Sans" panose="020B0502050000020003" pitchFamily="34" charset="0"/>
              </a:rPr>
              <a:t>Repositories for storage</a:t>
            </a:r>
          </a:p>
          <a:p>
            <a:pPr algn="just">
              <a:spcAft>
                <a:spcPts val="600"/>
              </a:spcAft>
            </a:pPr>
            <a:r>
              <a:rPr lang="en-US" sz="1800" dirty="0">
                <a:latin typeface="Quattrocento Sans" panose="020B0502050000020003" pitchFamily="34" charset="0"/>
              </a:rPr>
              <a:t>Files/folders naming conventions</a:t>
            </a:r>
          </a:p>
          <a:p>
            <a:pPr algn="just">
              <a:spcAft>
                <a:spcPts val="600"/>
              </a:spcAft>
            </a:pPr>
            <a:r>
              <a:rPr lang="en-US" sz="1800" dirty="0">
                <a:latin typeface="Quattrocento Sans" panose="020B0502050000020003" pitchFamily="34" charset="0"/>
              </a:rPr>
              <a:t>Location of shared components</a:t>
            </a:r>
          </a:p>
          <a:p>
            <a:pPr algn="just">
              <a:spcAft>
                <a:spcPts val="600"/>
              </a:spcAft>
            </a:pPr>
            <a:r>
              <a:rPr lang="en-US" sz="1800" dirty="0">
                <a:latin typeface="Quattrocento Sans" panose="020B0502050000020003" pitchFamily="34" charset="0"/>
              </a:rPr>
              <a:t>Plans for ongoing maintenance</a:t>
            </a:r>
          </a:p>
          <a:p>
            <a:pPr algn="just">
              <a:spcAft>
                <a:spcPts val="600"/>
              </a:spcAft>
            </a:pPr>
            <a:r>
              <a:rPr lang="en-US" sz="1800" dirty="0">
                <a:latin typeface="Quattrocento Sans" panose="020B0502050000020003" pitchFamily="34" charset="0"/>
              </a:rPr>
              <a:t>Contribution guidelines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itle 16">
            <a:extLst>
              <a:ext uri="{FF2B5EF4-FFF2-40B4-BE49-F238E27FC236}">
                <a16:creationId xmlns:a16="http://schemas.microsoft.com/office/drawing/2014/main" id="{1BC85FC8-92D5-4AAC-4EC1-8F891E768160}"/>
              </a:ext>
            </a:extLst>
          </p:cNvPr>
          <p:cNvSpPr txBox="1">
            <a:spLocks/>
          </p:cNvSpPr>
          <p:nvPr/>
        </p:nvSpPr>
        <p:spPr>
          <a:xfrm>
            <a:off x="579438" y="944837"/>
            <a:ext cx="8193024"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dirty="0">
                <a:latin typeface="Quattrocento Sans" panose="020B0502050000020003" pitchFamily="34" charset="0"/>
              </a:rPr>
              <a:t>Document corporate standards</a:t>
            </a:r>
          </a:p>
        </p:txBody>
      </p:sp>
    </p:spTree>
    <p:extLst>
      <p:ext uri="{BB962C8B-B14F-4D97-AF65-F5344CB8AC3E}">
        <p14:creationId xmlns:p14="http://schemas.microsoft.com/office/powerpoint/2010/main" val="241016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Create workflow templates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100016"/>
            <a:ext cx="10456862" cy="2523768"/>
          </a:xfrm>
          <a:prstGeom prst="rect">
            <a:avLst/>
          </a:prstGeom>
          <a:noFill/>
        </p:spPr>
        <p:txBody>
          <a:bodyPr wrap="square" rtlCol="0">
            <a:spAutoFit/>
          </a:bodyPr>
          <a:lstStyle/>
          <a:p>
            <a:pPr algn="just">
              <a:spcBef>
                <a:spcPts val="600"/>
              </a:spcBef>
              <a:spcAft>
                <a:spcPts val="600"/>
              </a:spcAft>
            </a:pPr>
            <a:r>
              <a:rPr lang="en-US" sz="1600" i="0" dirty="0">
                <a:effectLst/>
                <a:latin typeface="Quattrocento Sans" panose="020B0502050000020003" pitchFamily="34" charset="0"/>
              </a:rPr>
              <a:t>Users with write access to an organization's .</a:t>
            </a:r>
            <a:r>
              <a:rPr lang="en-US" sz="1600" i="0" dirty="0" err="1">
                <a:effectLst/>
                <a:latin typeface="Quattrocento Sans" panose="020B0502050000020003" pitchFamily="34" charset="0"/>
              </a:rPr>
              <a:t>github</a:t>
            </a:r>
            <a:r>
              <a:rPr lang="en-US" sz="1600" i="0" dirty="0">
                <a:effectLst/>
                <a:latin typeface="Quattrocento Sans" panose="020B0502050000020003" pitchFamily="34" charset="0"/>
              </a:rPr>
              <a:t> repository can create workflow templates to ensure automation is reused and maintained across the enterprise. In both Enterprise Cloud and Enterprise Server, these users make templates available to other organization members with the same level of access. Members can then use the workflow templates to create new workflows in the organization’s public and private repositories.</a:t>
            </a:r>
          </a:p>
          <a:p>
            <a:pPr algn="just">
              <a:spcBef>
                <a:spcPts val="600"/>
              </a:spcBef>
              <a:spcAft>
                <a:spcPts val="600"/>
              </a:spcAft>
            </a:pPr>
            <a:r>
              <a:rPr lang="en-US" sz="1600" i="0" dirty="0">
                <a:effectLst/>
                <a:latin typeface="Quattrocento Sans" panose="020B0502050000020003" pitchFamily="34" charset="0"/>
              </a:rPr>
              <a:t>Creating a workflow template is done in two steps:</a:t>
            </a:r>
          </a:p>
          <a:p>
            <a:pPr marL="342900" indent="-342900" algn="just">
              <a:spcBef>
                <a:spcPts val="600"/>
              </a:spcBef>
              <a:buFont typeface="+mj-lt"/>
              <a:buAutoNum type="arabicPeriod"/>
            </a:pPr>
            <a:r>
              <a:rPr lang="en-US" sz="1600" i="0" dirty="0">
                <a:effectLst/>
                <a:latin typeface="Quattrocento Sans" panose="020B0502050000020003" pitchFamily="34" charset="0"/>
              </a:rPr>
              <a:t>Create a </a:t>
            </a:r>
            <a:r>
              <a:rPr lang="en-US" sz="1400" i="0" dirty="0" err="1">
                <a:effectLst/>
                <a:highlight>
                  <a:srgbClr val="C0C0C0"/>
                </a:highlight>
                <a:latin typeface="Roboto Mono" pitchFamily="49" charset="0"/>
                <a:ea typeface="Roboto Mono" pitchFamily="49" charset="0"/>
              </a:rPr>
              <a:t>yml</a:t>
            </a:r>
            <a:r>
              <a:rPr lang="en-US" sz="1400" i="0" dirty="0">
                <a:effectLst/>
                <a:latin typeface="Roboto Mono" pitchFamily="49" charset="0"/>
                <a:ea typeface="Roboto Mono" pitchFamily="49" charset="0"/>
              </a:rPr>
              <a:t> </a:t>
            </a:r>
            <a:r>
              <a:rPr lang="en-US" sz="1600" i="0" dirty="0">
                <a:effectLst/>
                <a:latin typeface="Quattrocento Sans" panose="020B0502050000020003" pitchFamily="34" charset="0"/>
              </a:rPr>
              <a:t>workflow file.</a:t>
            </a:r>
          </a:p>
          <a:p>
            <a:pPr marL="342900" indent="-342900" algn="just">
              <a:spcBef>
                <a:spcPts val="600"/>
              </a:spcBef>
              <a:buFont typeface="+mj-lt"/>
              <a:buAutoNum type="arabicPeriod"/>
            </a:pPr>
            <a:r>
              <a:rPr lang="en-US" sz="1600" i="0" dirty="0">
                <a:effectLst/>
                <a:latin typeface="Quattrocento Sans" panose="020B0502050000020003" pitchFamily="34" charset="0"/>
              </a:rPr>
              <a:t>Create a </a:t>
            </a:r>
            <a:r>
              <a:rPr lang="en-US" sz="1400" i="0" dirty="0" err="1">
                <a:effectLst/>
                <a:highlight>
                  <a:srgbClr val="C0C0C0"/>
                </a:highlight>
                <a:latin typeface="Roboto Mono" pitchFamily="49" charset="0"/>
                <a:ea typeface="Roboto Mono" pitchFamily="49" charset="0"/>
              </a:rPr>
              <a:t>json</a:t>
            </a:r>
            <a:r>
              <a:rPr lang="en-US" sz="1600" i="0" dirty="0">
                <a:effectLst/>
                <a:latin typeface="Quattrocento Sans" panose="020B0502050000020003" pitchFamily="34" charset="0"/>
              </a:rPr>
              <a:t> metadata file that describes how the template should be presented to users when they're creating a workflow.</a:t>
            </a:r>
          </a:p>
        </p:txBody>
      </p:sp>
      <p:sp>
        <p:nvSpPr>
          <p:cNvPr id="8" name="TextBox 7">
            <a:extLst>
              <a:ext uri="{FF2B5EF4-FFF2-40B4-BE49-F238E27FC236}">
                <a16:creationId xmlns:a16="http://schemas.microsoft.com/office/drawing/2014/main" id="{FECBF959-8A4C-5506-06FE-701F318D4AB4}"/>
              </a:ext>
            </a:extLst>
          </p:cNvPr>
          <p:cNvSpPr txBox="1"/>
          <p:nvPr/>
        </p:nvSpPr>
        <p:spPr>
          <a:xfrm>
            <a:off x="579438" y="3611084"/>
            <a:ext cx="10895720" cy="1200329"/>
          </a:xfrm>
          <a:prstGeom prst="rect">
            <a:avLst/>
          </a:prstGeom>
          <a:noFill/>
        </p:spPr>
        <p:txBody>
          <a:bodyPr wrap="square" rtlCol="0">
            <a:spAutoFit/>
          </a:bodyPr>
          <a:lstStyle/>
          <a:p>
            <a:pPr algn="l"/>
            <a:r>
              <a:rPr lang="en-US" sz="1600" b="1" i="0" dirty="0">
                <a:effectLst/>
                <a:latin typeface="Quattrocento Sans" panose="020B0502050000020003" pitchFamily="34" charset="0"/>
              </a:rPr>
              <a:t>Note: </a:t>
            </a:r>
            <a:endParaRPr lang="en-US" sz="1600" b="1" dirty="0">
              <a:latin typeface="Quattrocento Sans" panose="020B0502050000020003" pitchFamily="34" charset="0"/>
            </a:endParaRPr>
          </a:p>
          <a:p>
            <a:pPr algn="l"/>
            <a:r>
              <a:rPr lang="en-US" sz="1400" i="0" dirty="0">
                <a:effectLst/>
                <a:latin typeface="Quattrocento Sans" panose="020B0502050000020003" pitchFamily="34" charset="0"/>
              </a:rPr>
              <a:t>The metadata file must have the same name as the workflow file. Instead of the </a:t>
            </a:r>
            <a:r>
              <a:rPr lang="en-US" sz="1200" i="0" dirty="0">
                <a:effectLst/>
                <a:highlight>
                  <a:srgbClr val="C0C0C0"/>
                </a:highlight>
                <a:latin typeface="Roboto Mono" pitchFamily="49" charset="0"/>
                <a:ea typeface="Roboto Mono" pitchFamily="49" charset="0"/>
              </a:rPr>
              <a:t>.</a:t>
            </a:r>
            <a:r>
              <a:rPr lang="en-US" sz="1200" i="0" dirty="0" err="1">
                <a:effectLst/>
                <a:highlight>
                  <a:srgbClr val="C0C0C0"/>
                </a:highlight>
                <a:latin typeface="Roboto Mono" pitchFamily="49" charset="0"/>
                <a:ea typeface="Roboto Mono" pitchFamily="49" charset="0"/>
              </a:rPr>
              <a:t>yml</a:t>
            </a:r>
            <a:r>
              <a:rPr lang="en-US" sz="1200" i="0" dirty="0">
                <a:effectLst/>
                <a:latin typeface="Roboto Mono" pitchFamily="49" charset="0"/>
                <a:ea typeface="Roboto Mono" pitchFamily="49" charset="0"/>
              </a:rPr>
              <a:t> </a:t>
            </a:r>
            <a:r>
              <a:rPr lang="en-US" sz="1400" i="0" dirty="0">
                <a:effectLst/>
                <a:latin typeface="Quattrocento Sans" panose="020B0502050000020003" pitchFamily="34" charset="0"/>
              </a:rPr>
              <a:t>extension, it must be appended with </a:t>
            </a:r>
            <a:r>
              <a:rPr lang="en-US" sz="1200" i="0" dirty="0">
                <a:effectLst/>
                <a:highlight>
                  <a:srgbClr val="C0C0C0"/>
                </a:highlight>
                <a:latin typeface="Roboto Mono" pitchFamily="49" charset="0"/>
                <a:ea typeface="Roboto Mono" pitchFamily="49" charset="0"/>
              </a:rPr>
              <a:t>.</a:t>
            </a:r>
            <a:r>
              <a:rPr lang="en-US" sz="1200" i="0" dirty="0" err="1">
                <a:effectLst/>
                <a:highlight>
                  <a:srgbClr val="C0C0C0"/>
                </a:highlight>
                <a:latin typeface="Roboto Mono" pitchFamily="49" charset="0"/>
                <a:ea typeface="Roboto Mono" pitchFamily="49" charset="0"/>
              </a:rPr>
              <a:t>properties.json</a:t>
            </a:r>
            <a:r>
              <a:rPr lang="en-US" sz="1400" i="0" dirty="0">
                <a:effectLst/>
                <a:latin typeface="Quattrocento Sans" panose="020B0502050000020003" pitchFamily="34" charset="0"/>
              </a:rPr>
              <a:t>.</a:t>
            </a:r>
          </a:p>
          <a:p>
            <a:pPr algn="l"/>
            <a:r>
              <a:rPr lang="en-US" sz="1400" i="0" dirty="0">
                <a:effectLst/>
                <a:latin typeface="Quattrocento Sans" panose="020B0502050000020003" pitchFamily="34" charset="0"/>
              </a:rPr>
              <a:t>For example, a file named </a:t>
            </a:r>
            <a:r>
              <a:rPr lang="en-US" sz="1200" i="0" dirty="0">
                <a:effectLst/>
                <a:highlight>
                  <a:srgbClr val="C0C0C0"/>
                </a:highlight>
                <a:latin typeface="Roboto Mono" pitchFamily="49" charset="0"/>
                <a:ea typeface="Roboto Mono" pitchFamily="49" charset="0"/>
              </a:rPr>
              <a:t>octo-organization-</a:t>
            </a:r>
            <a:r>
              <a:rPr lang="en-US" sz="1200" i="0" dirty="0" err="1">
                <a:effectLst/>
                <a:highlight>
                  <a:srgbClr val="C0C0C0"/>
                </a:highlight>
                <a:latin typeface="Roboto Mono" pitchFamily="49" charset="0"/>
                <a:ea typeface="Roboto Mono" pitchFamily="49" charset="0"/>
              </a:rPr>
              <a:t>ci.properties.json</a:t>
            </a:r>
            <a:r>
              <a:rPr lang="en-US" sz="1200" i="0" dirty="0">
                <a:effectLst/>
                <a:latin typeface="Quattrocento Sans" panose="020B0502050000020003" pitchFamily="34" charset="0"/>
              </a:rPr>
              <a:t> </a:t>
            </a:r>
            <a:r>
              <a:rPr lang="en-US" sz="1400" i="0" dirty="0">
                <a:effectLst/>
                <a:latin typeface="Quattrocento Sans" panose="020B0502050000020003" pitchFamily="34" charset="0"/>
              </a:rPr>
              <a:t>contains the metadata for the workflow file named </a:t>
            </a:r>
            <a:r>
              <a:rPr lang="en-US" sz="1200" i="0" dirty="0">
                <a:effectLst/>
                <a:highlight>
                  <a:srgbClr val="C0C0C0"/>
                </a:highlight>
                <a:latin typeface="Roboto Mono" pitchFamily="49" charset="0"/>
                <a:ea typeface="Roboto Mono" pitchFamily="49" charset="0"/>
              </a:rPr>
              <a:t>octo-organization-</a:t>
            </a:r>
            <a:r>
              <a:rPr lang="en-US" sz="1200" i="0" dirty="0" err="1">
                <a:effectLst/>
                <a:highlight>
                  <a:srgbClr val="C0C0C0"/>
                </a:highlight>
                <a:latin typeface="Roboto Mono" pitchFamily="49" charset="0"/>
                <a:ea typeface="Roboto Mono" pitchFamily="49" charset="0"/>
              </a:rPr>
              <a:t>ci.yml</a:t>
            </a:r>
            <a:r>
              <a:rPr lang="en-US" sz="1400" i="0" dirty="0">
                <a:effectLst/>
                <a:latin typeface="Quattrocento Sans" panose="020B0502050000020003" pitchFamily="34" charset="0"/>
              </a:rPr>
              <a:t>.</a:t>
            </a:r>
          </a:p>
        </p:txBody>
      </p:sp>
      <p:cxnSp>
        <p:nvCxnSpPr>
          <p:cNvPr id="10" name="Straight Connector 9">
            <a:extLst>
              <a:ext uri="{FF2B5EF4-FFF2-40B4-BE49-F238E27FC236}">
                <a16:creationId xmlns:a16="http://schemas.microsoft.com/office/drawing/2014/main" id="{E5876C16-D0B7-98F7-5EED-270C131C2D76}"/>
              </a:ext>
            </a:extLst>
          </p:cNvPr>
          <p:cNvCxnSpPr/>
          <p:nvPr/>
        </p:nvCxnSpPr>
        <p:spPr>
          <a:xfrm>
            <a:off x="579438" y="3704853"/>
            <a:ext cx="0" cy="1106560"/>
          </a:xfrm>
          <a:prstGeom prst="line">
            <a:avLst/>
          </a:prstGeom>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CF65670E-5603-C30C-F4C3-1E8B4C4EE5A9}"/>
              </a:ext>
            </a:extLst>
          </p:cNvPr>
          <p:cNvSpPr txBox="1"/>
          <p:nvPr/>
        </p:nvSpPr>
        <p:spPr>
          <a:xfrm>
            <a:off x="579438" y="4962463"/>
            <a:ext cx="10456862" cy="584775"/>
          </a:xfrm>
          <a:prstGeom prst="rect">
            <a:avLst/>
          </a:prstGeom>
          <a:noFill/>
        </p:spPr>
        <p:txBody>
          <a:bodyPr wrap="square" rtlCol="0">
            <a:spAutoFit/>
          </a:bodyPr>
          <a:lstStyle/>
          <a:p>
            <a:pPr marL="342900" indent="-342900" algn="just">
              <a:spcBef>
                <a:spcPts val="600"/>
              </a:spcBef>
              <a:buFont typeface="+mj-lt"/>
              <a:buAutoNum type="arabicPeriod" startAt="3"/>
            </a:pPr>
            <a:r>
              <a:rPr lang="en-US" sz="1600" i="0" dirty="0">
                <a:effectLst/>
                <a:latin typeface="Quattrocento Sans" panose="020B0502050000020003" pitchFamily="34" charset="0"/>
              </a:rPr>
              <a:t>You must place both files in a public .</a:t>
            </a:r>
            <a:r>
              <a:rPr lang="en-US" sz="1600" i="0" dirty="0" err="1">
                <a:effectLst/>
                <a:latin typeface="Quattrocento Sans" panose="020B0502050000020003" pitchFamily="34" charset="0"/>
              </a:rPr>
              <a:t>github</a:t>
            </a:r>
            <a:r>
              <a:rPr lang="en-US" sz="1600" i="0" dirty="0">
                <a:effectLst/>
                <a:latin typeface="Quattrocento Sans" panose="020B0502050000020003" pitchFamily="34" charset="0"/>
              </a:rPr>
              <a:t> repository within a directory named workflow-templates. If these don't already exist in your organization, you may need to create them.</a:t>
            </a:r>
          </a:p>
        </p:txBody>
      </p:sp>
    </p:spTree>
    <p:extLst>
      <p:ext uri="{BB962C8B-B14F-4D97-AF65-F5344CB8AC3E}">
        <p14:creationId xmlns:p14="http://schemas.microsoft.com/office/powerpoint/2010/main" val="250228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Workflow Examples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100016"/>
            <a:ext cx="334486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Example </a:t>
            </a:r>
            <a:r>
              <a:rPr lang="en-US" b="1" i="0" dirty="0" err="1">
                <a:effectLst/>
                <a:latin typeface="Quattrocento Sans" panose="020B0502050000020003" pitchFamily="34" charset="0"/>
              </a:rPr>
              <a:t>yaml</a:t>
            </a:r>
            <a:r>
              <a:rPr lang="en-US" b="1" i="0" dirty="0">
                <a:effectLst/>
                <a:latin typeface="Quattrocento Sans" panose="020B0502050000020003" pitchFamily="34" charset="0"/>
              </a:rPr>
              <a:t> workflow file:</a:t>
            </a:r>
          </a:p>
        </p:txBody>
      </p:sp>
      <p:sp>
        <p:nvSpPr>
          <p:cNvPr id="2" name="Rectangle 1">
            <a:extLst>
              <a:ext uri="{FF2B5EF4-FFF2-40B4-BE49-F238E27FC236}">
                <a16:creationId xmlns:a16="http://schemas.microsoft.com/office/drawing/2014/main" id="{98255048-618D-CDB7-A69E-96D975D58572}"/>
              </a:ext>
            </a:extLst>
          </p:cNvPr>
          <p:cNvSpPr/>
          <p:nvPr/>
        </p:nvSpPr>
        <p:spPr>
          <a:xfrm>
            <a:off x="686240" y="1616460"/>
            <a:ext cx="4965260" cy="2803140"/>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accent1">
                    <a:lumMod val="40000"/>
                    <a:lumOff val="60000"/>
                  </a:schemeClr>
                </a:solidFill>
                <a:latin typeface="Roboto Mono" pitchFamily="49" charset="0"/>
                <a:ea typeface="Roboto Mono" pitchFamily="49" charset="0"/>
              </a:rPr>
              <a:t>name: </a:t>
            </a:r>
            <a:r>
              <a:rPr lang="en-US" sz="1050" dirty="0">
                <a:solidFill>
                  <a:schemeClr val="accent2">
                    <a:lumMod val="60000"/>
                    <a:lumOff val="40000"/>
                  </a:schemeClr>
                </a:solidFill>
                <a:latin typeface="Roboto Mono" pitchFamily="49" charset="0"/>
                <a:ea typeface="Roboto Mono" pitchFamily="49" charset="0"/>
              </a:rPr>
              <a:t>Octo Organization CI</a:t>
            </a:r>
          </a:p>
          <a:p>
            <a:endParaRPr lang="en-US" sz="1050" dirty="0">
              <a:solidFill>
                <a:schemeClr val="accent1">
                  <a:lumMod val="40000"/>
                  <a:lumOff val="60000"/>
                </a:schemeClr>
              </a:solidFill>
              <a:latin typeface="Roboto Mono" pitchFamily="49" charset="0"/>
              <a:ea typeface="Roboto Mono" pitchFamily="49" charset="0"/>
            </a:endParaRPr>
          </a:p>
          <a:p>
            <a:r>
              <a:rPr lang="en-US" sz="1050" dirty="0">
                <a:solidFill>
                  <a:schemeClr val="accent1">
                    <a:lumMod val="40000"/>
                    <a:lumOff val="60000"/>
                  </a:schemeClr>
                </a:solidFill>
                <a:latin typeface="Roboto Mono" pitchFamily="49" charset="0"/>
                <a:ea typeface="Roboto Mono" pitchFamily="49" charset="0"/>
              </a:rPr>
              <a:t>on:</a:t>
            </a:r>
          </a:p>
          <a:p>
            <a:r>
              <a:rPr lang="en-US" sz="1050" dirty="0">
                <a:solidFill>
                  <a:schemeClr val="accent1">
                    <a:lumMod val="40000"/>
                    <a:lumOff val="60000"/>
                  </a:schemeClr>
                </a:solidFill>
                <a:latin typeface="Roboto Mono" pitchFamily="49" charset="0"/>
                <a:ea typeface="Roboto Mono" pitchFamily="49" charset="0"/>
              </a:rPr>
              <a:t>  push:</a:t>
            </a:r>
          </a:p>
          <a:p>
            <a:r>
              <a:rPr lang="en-US" sz="1050" dirty="0">
                <a:solidFill>
                  <a:schemeClr val="accent1">
                    <a:lumMod val="40000"/>
                    <a:lumOff val="60000"/>
                  </a:schemeClr>
                </a:solidFill>
                <a:latin typeface="Roboto Mono" pitchFamily="49" charset="0"/>
                <a:ea typeface="Roboto Mono" pitchFamily="49" charset="0"/>
              </a:rPr>
              <a:t>    branches: [ </a:t>
            </a:r>
            <a:r>
              <a:rPr lang="en-US" sz="1050" dirty="0">
                <a:solidFill>
                  <a:schemeClr val="accent2">
                    <a:lumMod val="60000"/>
                    <a:lumOff val="40000"/>
                  </a:schemeClr>
                </a:solidFill>
                <a:latin typeface="Roboto Mono" pitchFamily="49" charset="0"/>
                <a:ea typeface="Roboto Mono" pitchFamily="49" charset="0"/>
              </a:rPr>
              <a:t>$default-branch </a:t>
            </a:r>
            <a:r>
              <a:rPr lang="en-US" sz="1050" dirty="0">
                <a:solidFill>
                  <a:schemeClr val="accent1">
                    <a:lumMod val="40000"/>
                    <a:lumOff val="60000"/>
                  </a:schemeClr>
                </a:solidFill>
                <a:latin typeface="Roboto Mono" pitchFamily="49" charset="0"/>
                <a:ea typeface="Roboto Mono" pitchFamily="49" charset="0"/>
              </a:rPr>
              <a:t>]</a:t>
            </a:r>
          </a:p>
          <a:p>
            <a:r>
              <a:rPr lang="en-US" sz="1050" dirty="0">
                <a:solidFill>
                  <a:schemeClr val="accent1">
                    <a:lumMod val="40000"/>
                    <a:lumOff val="60000"/>
                  </a:schemeClr>
                </a:solidFill>
                <a:latin typeface="Roboto Mono" pitchFamily="49" charset="0"/>
                <a:ea typeface="Roboto Mono" pitchFamily="49" charset="0"/>
              </a:rPr>
              <a:t>  </a:t>
            </a:r>
            <a:r>
              <a:rPr lang="en-US" sz="1050" dirty="0" err="1">
                <a:solidFill>
                  <a:schemeClr val="accent1">
                    <a:lumMod val="40000"/>
                    <a:lumOff val="60000"/>
                  </a:schemeClr>
                </a:solidFill>
                <a:latin typeface="Roboto Mono" pitchFamily="49" charset="0"/>
                <a:ea typeface="Roboto Mono" pitchFamily="49" charset="0"/>
              </a:rPr>
              <a:t>pull_request</a:t>
            </a:r>
            <a:r>
              <a:rPr lang="en-US" sz="1050" dirty="0">
                <a:solidFill>
                  <a:schemeClr val="accent1">
                    <a:lumMod val="40000"/>
                    <a:lumOff val="60000"/>
                  </a:schemeClr>
                </a:solidFill>
                <a:latin typeface="Roboto Mono" pitchFamily="49" charset="0"/>
                <a:ea typeface="Roboto Mono" pitchFamily="49" charset="0"/>
              </a:rPr>
              <a:t>:</a:t>
            </a:r>
          </a:p>
          <a:p>
            <a:r>
              <a:rPr lang="en-US" sz="1050" dirty="0">
                <a:solidFill>
                  <a:schemeClr val="accent1">
                    <a:lumMod val="40000"/>
                    <a:lumOff val="60000"/>
                  </a:schemeClr>
                </a:solidFill>
                <a:latin typeface="Roboto Mono" pitchFamily="49" charset="0"/>
                <a:ea typeface="Roboto Mono" pitchFamily="49" charset="0"/>
              </a:rPr>
              <a:t>    branches: [ </a:t>
            </a:r>
            <a:r>
              <a:rPr lang="en-US" sz="1050" dirty="0">
                <a:solidFill>
                  <a:schemeClr val="accent2">
                    <a:lumMod val="60000"/>
                    <a:lumOff val="40000"/>
                  </a:schemeClr>
                </a:solidFill>
                <a:latin typeface="Roboto Mono" pitchFamily="49" charset="0"/>
                <a:ea typeface="Roboto Mono" pitchFamily="49" charset="0"/>
              </a:rPr>
              <a:t>$default-branch </a:t>
            </a:r>
            <a:r>
              <a:rPr lang="en-US" sz="1050" dirty="0">
                <a:solidFill>
                  <a:schemeClr val="accent1">
                    <a:lumMod val="40000"/>
                    <a:lumOff val="60000"/>
                  </a:schemeClr>
                </a:solidFill>
                <a:latin typeface="Roboto Mono" pitchFamily="49" charset="0"/>
                <a:ea typeface="Roboto Mono" pitchFamily="49" charset="0"/>
              </a:rPr>
              <a:t>]</a:t>
            </a:r>
          </a:p>
          <a:p>
            <a:endParaRPr lang="en-US" sz="1050" dirty="0">
              <a:solidFill>
                <a:schemeClr val="accent1">
                  <a:lumMod val="40000"/>
                  <a:lumOff val="60000"/>
                </a:schemeClr>
              </a:solidFill>
              <a:latin typeface="Roboto Mono" pitchFamily="49" charset="0"/>
              <a:ea typeface="Roboto Mono" pitchFamily="49" charset="0"/>
            </a:endParaRPr>
          </a:p>
          <a:p>
            <a:r>
              <a:rPr lang="en-US" sz="1050" dirty="0">
                <a:solidFill>
                  <a:schemeClr val="accent1">
                    <a:lumMod val="40000"/>
                    <a:lumOff val="60000"/>
                  </a:schemeClr>
                </a:solidFill>
                <a:latin typeface="Roboto Mono" pitchFamily="49" charset="0"/>
                <a:ea typeface="Roboto Mono" pitchFamily="49" charset="0"/>
              </a:rPr>
              <a:t>jobs:</a:t>
            </a:r>
          </a:p>
          <a:p>
            <a:r>
              <a:rPr lang="en-US" sz="1050" dirty="0">
                <a:solidFill>
                  <a:schemeClr val="accent1">
                    <a:lumMod val="40000"/>
                    <a:lumOff val="60000"/>
                  </a:schemeClr>
                </a:solidFill>
                <a:latin typeface="Roboto Mono" pitchFamily="49" charset="0"/>
                <a:ea typeface="Roboto Mono" pitchFamily="49" charset="0"/>
              </a:rPr>
              <a:t>  build:</a:t>
            </a:r>
          </a:p>
          <a:p>
            <a:r>
              <a:rPr lang="en-US" sz="1050" dirty="0">
                <a:solidFill>
                  <a:schemeClr val="accent1">
                    <a:lumMod val="40000"/>
                    <a:lumOff val="60000"/>
                  </a:schemeClr>
                </a:solidFill>
                <a:latin typeface="Roboto Mono" pitchFamily="49" charset="0"/>
                <a:ea typeface="Roboto Mono" pitchFamily="49" charset="0"/>
              </a:rPr>
              <a:t>    runs-on: </a:t>
            </a:r>
            <a:r>
              <a:rPr lang="en-US" sz="1050" dirty="0">
                <a:solidFill>
                  <a:schemeClr val="accent2">
                    <a:lumMod val="60000"/>
                    <a:lumOff val="40000"/>
                  </a:schemeClr>
                </a:solidFill>
                <a:latin typeface="Roboto Mono" pitchFamily="49" charset="0"/>
                <a:ea typeface="Roboto Mono" pitchFamily="49" charset="0"/>
              </a:rPr>
              <a:t>ubuntu-latest</a:t>
            </a:r>
          </a:p>
          <a:p>
            <a:endParaRPr lang="en-US" sz="1050" dirty="0">
              <a:solidFill>
                <a:schemeClr val="accent1">
                  <a:lumMod val="40000"/>
                  <a:lumOff val="60000"/>
                </a:schemeClr>
              </a:solidFill>
              <a:latin typeface="Roboto Mono" pitchFamily="49" charset="0"/>
              <a:ea typeface="Roboto Mono" pitchFamily="49" charset="0"/>
            </a:endParaRPr>
          </a:p>
          <a:p>
            <a:r>
              <a:rPr lang="en-US" sz="1050" dirty="0">
                <a:solidFill>
                  <a:schemeClr val="accent1">
                    <a:lumMod val="40000"/>
                    <a:lumOff val="60000"/>
                  </a:schemeClr>
                </a:solidFill>
                <a:latin typeface="Roboto Mono" pitchFamily="49" charset="0"/>
                <a:ea typeface="Roboto Mono" pitchFamily="49" charset="0"/>
              </a:rPr>
              <a:t>    steps:</a:t>
            </a:r>
          </a:p>
          <a:p>
            <a:r>
              <a:rPr lang="en-US" sz="1050" dirty="0">
                <a:solidFill>
                  <a:schemeClr val="accent1">
                    <a:lumMod val="40000"/>
                    <a:lumOff val="60000"/>
                  </a:schemeClr>
                </a:solidFill>
                <a:latin typeface="Roboto Mono" pitchFamily="49" charset="0"/>
                <a:ea typeface="Roboto Mono" pitchFamily="49" charset="0"/>
              </a:rPr>
              <a:t>      - uses: </a:t>
            </a:r>
            <a:r>
              <a:rPr lang="en-US" sz="1050" dirty="0">
                <a:solidFill>
                  <a:schemeClr val="accent2">
                    <a:lumMod val="60000"/>
                    <a:lumOff val="40000"/>
                  </a:schemeClr>
                </a:solidFill>
                <a:latin typeface="Roboto Mono" pitchFamily="49" charset="0"/>
                <a:ea typeface="Roboto Mono" pitchFamily="49" charset="0"/>
              </a:rPr>
              <a:t>actions/checkout@v2</a:t>
            </a:r>
          </a:p>
          <a:p>
            <a:endParaRPr lang="en-US" sz="1050" dirty="0">
              <a:solidFill>
                <a:schemeClr val="accent1">
                  <a:lumMod val="40000"/>
                  <a:lumOff val="60000"/>
                </a:schemeClr>
              </a:solidFill>
              <a:latin typeface="Roboto Mono" pitchFamily="49" charset="0"/>
              <a:ea typeface="Roboto Mono" pitchFamily="49" charset="0"/>
            </a:endParaRPr>
          </a:p>
          <a:p>
            <a:r>
              <a:rPr lang="en-US" sz="1050" dirty="0">
                <a:solidFill>
                  <a:schemeClr val="accent1">
                    <a:lumMod val="40000"/>
                    <a:lumOff val="60000"/>
                  </a:schemeClr>
                </a:solidFill>
                <a:latin typeface="Roboto Mono" pitchFamily="49" charset="0"/>
                <a:ea typeface="Roboto Mono" pitchFamily="49" charset="0"/>
              </a:rPr>
              <a:t>      - name: </a:t>
            </a:r>
            <a:r>
              <a:rPr lang="en-US" sz="1050" dirty="0">
                <a:solidFill>
                  <a:schemeClr val="accent2">
                    <a:lumMod val="60000"/>
                    <a:lumOff val="40000"/>
                  </a:schemeClr>
                </a:solidFill>
                <a:latin typeface="Roboto Mono" pitchFamily="49" charset="0"/>
                <a:ea typeface="Roboto Mono" pitchFamily="49" charset="0"/>
              </a:rPr>
              <a:t>Run a one-line script</a:t>
            </a:r>
          </a:p>
          <a:p>
            <a:r>
              <a:rPr lang="en-US" sz="1050" dirty="0">
                <a:solidFill>
                  <a:schemeClr val="accent1">
                    <a:lumMod val="40000"/>
                    <a:lumOff val="60000"/>
                  </a:schemeClr>
                </a:solidFill>
                <a:latin typeface="Roboto Mono" pitchFamily="49" charset="0"/>
                <a:ea typeface="Roboto Mono" pitchFamily="49" charset="0"/>
              </a:rPr>
              <a:t>        run: </a:t>
            </a:r>
            <a:r>
              <a:rPr lang="en-US" sz="1050" dirty="0">
                <a:solidFill>
                  <a:schemeClr val="accent2">
                    <a:lumMod val="60000"/>
                    <a:lumOff val="40000"/>
                  </a:schemeClr>
                </a:solidFill>
                <a:latin typeface="Roboto Mono" pitchFamily="49" charset="0"/>
                <a:ea typeface="Roboto Mono" pitchFamily="49" charset="0"/>
              </a:rPr>
              <a:t>echo Hello from Octo Organization</a:t>
            </a:r>
          </a:p>
        </p:txBody>
      </p:sp>
      <p:sp>
        <p:nvSpPr>
          <p:cNvPr id="5" name="TextBox 4">
            <a:extLst>
              <a:ext uri="{FF2B5EF4-FFF2-40B4-BE49-F238E27FC236}">
                <a16:creationId xmlns:a16="http://schemas.microsoft.com/office/drawing/2014/main" id="{53CF1C31-1071-183B-C798-91198A0E87CF}"/>
              </a:ext>
            </a:extLst>
          </p:cNvPr>
          <p:cNvSpPr txBox="1"/>
          <p:nvPr/>
        </p:nvSpPr>
        <p:spPr>
          <a:xfrm>
            <a:off x="579438" y="4557655"/>
            <a:ext cx="5072058" cy="1200329"/>
          </a:xfrm>
          <a:prstGeom prst="rect">
            <a:avLst/>
          </a:prstGeom>
          <a:noFill/>
        </p:spPr>
        <p:txBody>
          <a:bodyPr wrap="square" rtlCol="0">
            <a:spAutoFit/>
          </a:bodyPr>
          <a:lstStyle/>
          <a:p>
            <a:pPr algn="l"/>
            <a:r>
              <a:rPr lang="en-US" sz="1600" b="1" i="0" dirty="0">
                <a:effectLst/>
                <a:latin typeface="Quattrocento Sans" panose="020B0502050000020003" pitchFamily="34" charset="0"/>
              </a:rPr>
              <a:t>Note: </a:t>
            </a:r>
            <a:endParaRPr lang="en-US" sz="1600" b="1" dirty="0">
              <a:latin typeface="Quattrocento Sans" panose="020B0502050000020003" pitchFamily="34" charset="0"/>
            </a:endParaRPr>
          </a:p>
          <a:p>
            <a:pPr algn="l"/>
            <a:r>
              <a:rPr lang="en-US" sz="1400" i="0" dirty="0">
                <a:effectLst/>
                <a:latin typeface="Quattrocento Sans" panose="020B0502050000020003" pitchFamily="34" charset="0"/>
              </a:rPr>
              <a:t>preceding file uses a </a:t>
            </a:r>
            <a:r>
              <a:rPr lang="en-US" sz="1200" i="0" dirty="0">
                <a:effectLst/>
                <a:highlight>
                  <a:srgbClr val="C0C0C0"/>
                </a:highlight>
                <a:latin typeface="Roboto Mono" pitchFamily="49" charset="0"/>
                <a:ea typeface="Roboto Mono" pitchFamily="49" charset="0"/>
              </a:rPr>
              <a:t>$default-branch</a:t>
            </a:r>
            <a:r>
              <a:rPr lang="en-US" sz="1200" i="0" dirty="0">
                <a:effectLst/>
                <a:latin typeface="Roboto Mono" pitchFamily="49" charset="0"/>
                <a:ea typeface="Roboto Mono" pitchFamily="49" charset="0"/>
              </a:rPr>
              <a:t> </a:t>
            </a:r>
            <a:r>
              <a:rPr lang="en-US" sz="1400" i="0" dirty="0">
                <a:effectLst/>
                <a:latin typeface="Quattrocento Sans" panose="020B0502050000020003" pitchFamily="34" charset="0"/>
              </a:rPr>
              <a:t>placeholder. When a workflow is created using your template, this placeholder is automatically replaced with the name of the repository's default branch.</a:t>
            </a:r>
          </a:p>
        </p:txBody>
      </p:sp>
      <p:cxnSp>
        <p:nvCxnSpPr>
          <p:cNvPr id="6" name="Straight Connector 5">
            <a:extLst>
              <a:ext uri="{FF2B5EF4-FFF2-40B4-BE49-F238E27FC236}">
                <a16:creationId xmlns:a16="http://schemas.microsoft.com/office/drawing/2014/main" id="{C5E633C7-3128-018D-83D6-E9E1DA04A70C}"/>
              </a:ext>
            </a:extLst>
          </p:cNvPr>
          <p:cNvCxnSpPr>
            <a:cxnSpLocks/>
          </p:cNvCxnSpPr>
          <p:nvPr/>
        </p:nvCxnSpPr>
        <p:spPr>
          <a:xfrm>
            <a:off x="579438" y="4651424"/>
            <a:ext cx="0" cy="1106560"/>
          </a:xfrm>
          <a:prstGeom prst="line">
            <a:avLst/>
          </a:prstGeom>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9CA2A5C6-7476-A8D8-FEFA-2857F7542946}"/>
              </a:ext>
            </a:extLst>
          </p:cNvPr>
          <p:cNvSpPr txBox="1"/>
          <p:nvPr/>
        </p:nvSpPr>
        <p:spPr>
          <a:xfrm>
            <a:off x="6258279" y="1100016"/>
            <a:ext cx="334486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Example metadata file:</a:t>
            </a:r>
          </a:p>
        </p:txBody>
      </p:sp>
      <p:sp>
        <p:nvSpPr>
          <p:cNvPr id="14" name="Rectangle 13">
            <a:extLst>
              <a:ext uri="{FF2B5EF4-FFF2-40B4-BE49-F238E27FC236}">
                <a16:creationId xmlns:a16="http://schemas.microsoft.com/office/drawing/2014/main" id="{53CFEBC2-5DA7-E101-5850-4D00CAA105F6}"/>
              </a:ext>
            </a:extLst>
          </p:cNvPr>
          <p:cNvSpPr/>
          <p:nvPr/>
        </p:nvSpPr>
        <p:spPr>
          <a:xfrm>
            <a:off x="6315429" y="1626976"/>
            <a:ext cx="4965260" cy="2386224"/>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a:t>
            </a:r>
          </a:p>
          <a:p>
            <a:r>
              <a:rPr lang="en-US" sz="1050" dirty="0">
                <a:solidFill>
                  <a:schemeClr val="accent1">
                    <a:lumMod val="40000"/>
                    <a:lumOff val="60000"/>
                  </a:schemeClr>
                </a:solidFill>
                <a:latin typeface="Roboto Mono" pitchFamily="49" charset="0"/>
                <a:ea typeface="Roboto Mono" pitchFamily="49" charset="0"/>
              </a:rPr>
              <a:t>    "name": </a:t>
            </a:r>
            <a:r>
              <a:rPr lang="en-US" sz="1050" dirty="0">
                <a:solidFill>
                  <a:schemeClr val="accent2">
                    <a:lumMod val="60000"/>
                    <a:lumOff val="40000"/>
                  </a:schemeClr>
                </a:solidFill>
                <a:latin typeface="Roboto Mono" pitchFamily="49" charset="0"/>
                <a:ea typeface="Roboto Mono" pitchFamily="49" charset="0"/>
              </a:rPr>
              <a:t>"Octo Organization Workflow",</a:t>
            </a:r>
          </a:p>
          <a:p>
            <a:r>
              <a:rPr lang="en-US" sz="1050" dirty="0">
                <a:solidFill>
                  <a:schemeClr val="accent1">
                    <a:lumMod val="40000"/>
                    <a:lumOff val="60000"/>
                  </a:schemeClr>
                </a:solidFill>
                <a:latin typeface="Roboto Mono" pitchFamily="49" charset="0"/>
                <a:ea typeface="Roboto Mono" pitchFamily="49" charset="0"/>
              </a:rPr>
              <a:t>    "description": </a:t>
            </a:r>
            <a:r>
              <a:rPr lang="en-US" sz="1050" dirty="0">
                <a:solidFill>
                  <a:schemeClr val="accent2">
                    <a:lumMod val="60000"/>
                    <a:lumOff val="40000"/>
                  </a:schemeClr>
                </a:solidFill>
                <a:latin typeface="Roboto Mono" pitchFamily="49" charset="0"/>
                <a:ea typeface="Roboto Mono" pitchFamily="49" charset="0"/>
              </a:rPr>
              <a:t>"Octo Organization CI workflow template.",</a:t>
            </a:r>
          </a:p>
          <a:p>
            <a:r>
              <a:rPr lang="en-US" sz="1050" dirty="0">
                <a:solidFill>
                  <a:schemeClr val="accent1">
                    <a:lumMod val="40000"/>
                    <a:lumOff val="60000"/>
                  </a:schemeClr>
                </a:solidFill>
                <a:latin typeface="Roboto Mono" pitchFamily="49" charset="0"/>
                <a:ea typeface="Roboto Mono" pitchFamily="49" charset="0"/>
              </a:rPr>
              <a:t>    "</a:t>
            </a:r>
            <a:r>
              <a:rPr lang="en-US" sz="1050" dirty="0" err="1">
                <a:solidFill>
                  <a:schemeClr val="accent1">
                    <a:lumMod val="40000"/>
                    <a:lumOff val="60000"/>
                  </a:schemeClr>
                </a:solidFill>
                <a:latin typeface="Roboto Mono" pitchFamily="49" charset="0"/>
                <a:ea typeface="Roboto Mono" pitchFamily="49" charset="0"/>
              </a:rPr>
              <a:t>iconName</a:t>
            </a:r>
            <a:r>
              <a:rPr lang="en-US" sz="1050" dirty="0">
                <a:solidFill>
                  <a:schemeClr val="accent1">
                    <a:lumMod val="40000"/>
                    <a:lumOff val="60000"/>
                  </a:schemeClr>
                </a:solidFill>
                <a:latin typeface="Roboto Mono" pitchFamily="49" charset="0"/>
                <a:ea typeface="Roboto Mono" pitchFamily="49" charset="0"/>
              </a:rPr>
              <a:t>": </a:t>
            </a:r>
            <a:r>
              <a:rPr lang="en-US" sz="1050" dirty="0">
                <a:solidFill>
                  <a:schemeClr val="accent2">
                    <a:lumMod val="60000"/>
                    <a:lumOff val="40000"/>
                  </a:schemeClr>
                </a:solidFill>
                <a:latin typeface="Roboto Mono" pitchFamily="49" charset="0"/>
                <a:ea typeface="Roboto Mono" pitchFamily="49" charset="0"/>
              </a:rPr>
              <a:t>"example-icon</a:t>
            </a:r>
            <a:r>
              <a:rPr lang="en-US" sz="1050" dirty="0">
                <a:solidFill>
                  <a:schemeClr val="accent1">
                    <a:lumMod val="40000"/>
                    <a:lumOff val="60000"/>
                  </a:schemeClr>
                </a:solidFill>
                <a:latin typeface="Roboto Mono" pitchFamily="49" charset="0"/>
                <a:ea typeface="Roboto Mono" pitchFamily="49" charset="0"/>
              </a:rPr>
              <a:t>",</a:t>
            </a:r>
          </a:p>
          <a:p>
            <a:r>
              <a:rPr lang="en-US" sz="1050" dirty="0">
                <a:solidFill>
                  <a:schemeClr val="accent1">
                    <a:lumMod val="40000"/>
                    <a:lumOff val="60000"/>
                  </a:schemeClr>
                </a:solidFill>
                <a:latin typeface="Roboto Mono" pitchFamily="49" charset="0"/>
                <a:ea typeface="Roboto Mono" pitchFamily="49" charset="0"/>
              </a:rPr>
              <a:t>    "categories": </a:t>
            </a:r>
            <a:r>
              <a:rPr lang="en-US" sz="1050" dirty="0">
                <a:solidFill>
                  <a:schemeClr val="bg1"/>
                </a:solidFill>
                <a:latin typeface="Roboto Mono" pitchFamily="49" charset="0"/>
                <a:ea typeface="Roboto Mono" pitchFamily="49" charset="0"/>
              </a:rPr>
              <a:t>[</a:t>
            </a:r>
          </a:p>
          <a:p>
            <a:r>
              <a:rPr lang="en-US" sz="1050" dirty="0">
                <a:solidFill>
                  <a:schemeClr val="accent1">
                    <a:lumMod val="40000"/>
                    <a:lumOff val="60000"/>
                  </a:schemeClr>
                </a:solidFill>
                <a:latin typeface="Roboto Mono" pitchFamily="49" charset="0"/>
                <a:ea typeface="Roboto Mono" pitchFamily="49" charset="0"/>
              </a:rPr>
              <a:t>        </a:t>
            </a:r>
            <a:r>
              <a:rPr lang="en-US" sz="1050" dirty="0">
                <a:solidFill>
                  <a:schemeClr val="accent2">
                    <a:lumMod val="60000"/>
                    <a:lumOff val="40000"/>
                  </a:schemeClr>
                </a:solidFill>
                <a:latin typeface="Roboto Mono" pitchFamily="49" charset="0"/>
                <a:ea typeface="Roboto Mono" pitchFamily="49" charset="0"/>
              </a:rPr>
              <a:t>"Go"</a:t>
            </a:r>
          </a:p>
          <a:p>
            <a:r>
              <a:rPr lang="en-US" sz="1050" dirty="0">
                <a:solidFill>
                  <a:schemeClr val="accent1">
                    <a:lumMod val="40000"/>
                    <a:lumOff val="60000"/>
                  </a:schemeClr>
                </a:solidFill>
                <a:latin typeface="Roboto Mono" pitchFamily="49" charset="0"/>
                <a:ea typeface="Roboto Mono" pitchFamily="49" charset="0"/>
              </a:rPr>
              <a:t>    </a:t>
            </a:r>
            <a:r>
              <a:rPr lang="en-US" sz="1050" dirty="0">
                <a:solidFill>
                  <a:schemeClr val="bg1"/>
                </a:solidFill>
                <a:latin typeface="Roboto Mono" pitchFamily="49" charset="0"/>
                <a:ea typeface="Roboto Mono" pitchFamily="49" charset="0"/>
              </a:rPr>
              <a:t>],</a:t>
            </a:r>
          </a:p>
          <a:p>
            <a:r>
              <a:rPr lang="en-US" sz="1050" dirty="0">
                <a:solidFill>
                  <a:schemeClr val="accent1">
                    <a:lumMod val="40000"/>
                    <a:lumOff val="60000"/>
                  </a:schemeClr>
                </a:solidFill>
                <a:latin typeface="Roboto Mono" pitchFamily="49" charset="0"/>
                <a:ea typeface="Roboto Mono" pitchFamily="49" charset="0"/>
              </a:rPr>
              <a:t>    "</a:t>
            </a:r>
            <a:r>
              <a:rPr lang="en-US" sz="1050" dirty="0" err="1">
                <a:solidFill>
                  <a:schemeClr val="accent1">
                    <a:lumMod val="40000"/>
                    <a:lumOff val="60000"/>
                  </a:schemeClr>
                </a:solidFill>
                <a:latin typeface="Roboto Mono" pitchFamily="49" charset="0"/>
                <a:ea typeface="Roboto Mono" pitchFamily="49" charset="0"/>
              </a:rPr>
              <a:t>filePatterns</a:t>
            </a:r>
            <a:r>
              <a:rPr lang="en-US" sz="1050" dirty="0">
                <a:solidFill>
                  <a:schemeClr val="accent1">
                    <a:lumMod val="40000"/>
                    <a:lumOff val="60000"/>
                  </a:schemeClr>
                </a:solidFill>
                <a:latin typeface="Roboto Mono" pitchFamily="49" charset="0"/>
                <a:ea typeface="Roboto Mono" pitchFamily="49" charset="0"/>
              </a:rPr>
              <a:t>": </a:t>
            </a:r>
            <a:r>
              <a:rPr lang="en-US" sz="1050" dirty="0">
                <a:solidFill>
                  <a:schemeClr val="bg1"/>
                </a:solidFill>
                <a:latin typeface="Roboto Mono" pitchFamily="49" charset="0"/>
                <a:ea typeface="Roboto Mono" pitchFamily="49" charset="0"/>
              </a:rPr>
              <a:t>[</a:t>
            </a:r>
          </a:p>
          <a:p>
            <a:r>
              <a:rPr lang="en-US" sz="1050" dirty="0">
                <a:solidFill>
                  <a:schemeClr val="accent1">
                    <a:lumMod val="40000"/>
                    <a:lumOff val="60000"/>
                  </a:schemeClr>
                </a:solidFill>
                <a:latin typeface="Roboto Mono" pitchFamily="49" charset="0"/>
                <a:ea typeface="Roboto Mono" pitchFamily="49" charset="0"/>
              </a:rPr>
              <a:t>        "</a:t>
            </a:r>
            <a:r>
              <a:rPr lang="en-US" sz="1050" dirty="0" err="1">
                <a:solidFill>
                  <a:schemeClr val="accent2">
                    <a:lumMod val="60000"/>
                    <a:lumOff val="40000"/>
                  </a:schemeClr>
                </a:solidFill>
                <a:latin typeface="Roboto Mono" pitchFamily="49" charset="0"/>
                <a:ea typeface="Roboto Mono" pitchFamily="49" charset="0"/>
              </a:rPr>
              <a:t>package.json</a:t>
            </a:r>
            <a:r>
              <a:rPr lang="en-US" sz="1050" dirty="0">
                <a:solidFill>
                  <a:schemeClr val="accent2">
                    <a:lumMod val="60000"/>
                    <a:lumOff val="40000"/>
                  </a:schemeClr>
                </a:solidFill>
                <a:latin typeface="Roboto Mono" pitchFamily="49" charset="0"/>
                <a:ea typeface="Roboto Mono" pitchFamily="49" charset="0"/>
              </a:rPr>
              <a:t>$",</a:t>
            </a:r>
          </a:p>
          <a:p>
            <a:r>
              <a:rPr lang="en-US" sz="1050" dirty="0">
                <a:solidFill>
                  <a:schemeClr val="accent2">
                    <a:lumMod val="60000"/>
                    <a:lumOff val="40000"/>
                  </a:schemeClr>
                </a:solidFill>
                <a:latin typeface="Roboto Mono" pitchFamily="49" charset="0"/>
                <a:ea typeface="Roboto Mono" pitchFamily="49" charset="0"/>
              </a:rPr>
              <a:t>        "^</a:t>
            </a:r>
            <a:r>
              <a:rPr lang="en-US" sz="1050" dirty="0" err="1">
                <a:solidFill>
                  <a:schemeClr val="accent2">
                    <a:lumMod val="60000"/>
                    <a:lumOff val="40000"/>
                  </a:schemeClr>
                </a:solidFill>
                <a:latin typeface="Roboto Mono" pitchFamily="49" charset="0"/>
                <a:ea typeface="Roboto Mono" pitchFamily="49" charset="0"/>
              </a:rPr>
              <a:t>Dockerfile</a:t>
            </a:r>
            <a:r>
              <a:rPr lang="en-US" sz="1050" dirty="0">
                <a:solidFill>
                  <a:schemeClr val="accent2">
                    <a:lumMod val="60000"/>
                    <a:lumOff val="40000"/>
                  </a:schemeClr>
                </a:solidFill>
                <a:latin typeface="Roboto Mono" pitchFamily="49" charset="0"/>
                <a:ea typeface="Roboto Mono" pitchFamily="49" charset="0"/>
              </a:rPr>
              <a:t>",</a:t>
            </a:r>
          </a:p>
          <a:p>
            <a:r>
              <a:rPr lang="en-US" sz="1050" dirty="0">
                <a:solidFill>
                  <a:schemeClr val="accent2">
                    <a:lumMod val="60000"/>
                    <a:lumOff val="40000"/>
                  </a:schemeClr>
                </a:solidFill>
                <a:latin typeface="Roboto Mono" pitchFamily="49" charset="0"/>
                <a:ea typeface="Roboto Mono" pitchFamily="49" charset="0"/>
              </a:rPr>
              <a:t>        ".*\\.md$"</a:t>
            </a:r>
          </a:p>
          <a:p>
            <a:r>
              <a:rPr lang="en-US" sz="1050" dirty="0">
                <a:solidFill>
                  <a:schemeClr val="bg1"/>
                </a:solidFill>
                <a:latin typeface="Roboto Mono" pitchFamily="49" charset="0"/>
                <a:ea typeface="Roboto Mono" pitchFamily="49" charset="0"/>
              </a:rPr>
              <a:t>    ]</a:t>
            </a:r>
          </a:p>
          <a:p>
            <a:r>
              <a:rPr lang="en-US" sz="1050" dirty="0">
                <a:solidFill>
                  <a:schemeClr val="bg1"/>
                </a:solidFill>
                <a:latin typeface="Roboto Mono" pitchFamily="49" charset="0"/>
                <a:ea typeface="Roboto Mono" pitchFamily="49" charset="0"/>
              </a:rPr>
              <a:t>}</a:t>
            </a:r>
          </a:p>
        </p:txBody>
      </p:sp>
    </p:spTree>
    <p:extLst>
      <p:ext uri="{BB962C8B-B14F-4D97-AF65-F5344CB8AC3E}">
        <p14:creationId xmlns:p14="http://schemas.microsoft.com/office/powerpoint/2010/main" val="5646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Metadata Parameters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9" y="1198600"/>
            <a:ext cx="469106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Metadata files use the following parameters:</a:t>
            </a:r>
          </a:p>
        </p:txBody>
      </p:sp>
      <p:graphicFrame>
        <p:nvGraphicFramePr>
          <p:cNvPr id="5" name="Table 4">
            <a:extLst>
              <a:ext uri="{FF2B5EF4-FFF2-40B4-BE49-F238E27FC236}">
                <a16:creationId xmlns:a16="http://schemas.microsoft.com/office/drawing/2014/main" id="{ECF3E628-5241-F427-01B9-E5FFBE62E0B2}"/>
              </a:ext>
            </a:extLst>
          </p:cNvPr>
          <p:cNvGraphicFramePr>
            <a:graphicFrameLocks noGrp="1"/>
          </p:cNvGraphicFramePr>
          <p:nvPr/>
        </p:nvGraphicFramePr>
        <p:xfrm>
          <a:off x="673100" y="1666515"/>
          <a:ext cx="9842500" cy="3992884"/>
        </p:xfrm>
        <a:graphic>
          <a:graphicData uri="http://schemas.openxmlformats.org/drawingml/2006/table">
            <a:tbl>
              <a:tblPr firstRow="1" bandRow="1">
                <a:tableStyleId>{5C22544A-7EE6-4342-B048-85BDC9FD1C3A}</a:tableStyleId>
              </a:tblPr>
              <a:tblGrid>
                <a:gridCol w="1894159">
                  <a:extLst>
                    <a:ext uri="{9D8B030D-6E8A-4147-A177-3AD203B41FA5}">
                      <a16:colId xmlns:a16="http://schemas.microsoft.com/office/drawing/2014/main" val="3013815114"/>
                    </a:ext>
                  </a:extLst>
                </a:gridCol>
                <a:gridCol w="6461601">
                  <a:extLst>
                    <a:ext uri="{9D8B030D-6E8A-4147-A177-3AD203B41FA5}">
                      <a16:colId xmlns:a16="http://schemas.microsoft.com/office/drawing/2014/main" val="1179228108"/>
                    </a:ext>
                  </a:extLst>
                </a:gridCol>
                <a:gridCol w="1486740">
                  <a:extLst>
                    <a:ext uri="{9D8B030D-6E8A-4147-A177-3AD203B41FA5}">
                      <a16:colId xmlns:a16="http://schemas.microsoft.com/office/drawing/2014/main" val="3144491890"/>
                    </a:ext>
                  </a:extLst>
                </a:gridCol>
              </a:tblGrid>
              <a:tr h="479717">
                <a:tc>
                  <a:txBody>
                    <a:bodyPr/>
                    <a:lstStyle/>
                    <a:p>
                      <a:pPr algn="l"/>
                      <a:r>
                        <a:rPr lang="en-US" sz="1600">
                          <a:solidFill>
                            <a:schemeClr val="bg2">
                              <a:lumMod val="25000"/>
                            </a:schemeClr>
                          </a:solidFill>
                          <a:effectLst/>
                          <a:latin typeface="Quattrocento Sans" panose="020B0502050000020003" pitchFamily="34" charset="0"/>
                        </a:rPr>
                        <a:t>Parameter</a:t>
                      </a:r>
                    </a:p>
                  </a:txBody>
                  <a:tcPr marL="95250" marR="95250" marT="47625" marB="47625" anchor="ctr">
                    <a:solidFill>
                      <a:schemeClr val="bg1">
                        <a:lumMod val="75000"/>
                      </a:schemeClr>
                    </a:solidFill>
                  </a:tcPr>
                </a:tc>
                <a:tc>
                  <a:txBody>
                    <a:bodyPr/>
                    <a:lstStyle/>
                    <a:p>
                      <a:pPr algn="l"/>
                      <a:r>
                        <a:rPr lang="en-US" sz="1600" dirty="0">
                          <a:solidFill>
                            <a:schemeClr val="bg2">
                              <a:lumMod val="25000"/>
                            </a:schemeClr>
                          </a:solidFill>
                          <a:effectLst/>
                          <a:latin typeface="Quattrocento Sans" panose="020B0502050000020003" pitchFamily="34" charset="0"/>
                        </a:rPr>
                        <a:t>Description</a:t>
                      </a:r>
                    </a:p>
                  </a:txBody>
                  <a:tcPr marL="95250" marR="95250" marT="47625" marB="47625" anchor="ctr">
                    <a:solidFill>
                      <a:schemeClr val="bg1">
                        <a:lumMod val="75000"/>
                      </a:schemeClr>
                    </a:solidFill>
                  </a:tcPr>
                </a:tc>
                <a:tc>
                  <a:txBody>
                    <a:bodyPr/>
                    <a:lstStyle/>
                    <a:p>
                      <a:pPr algn="l"/>
                      <a:r>
                        <a:rPr lang="en-US" sz="1600" dirty="0">
                          <a:solidFill>
                            <a:schemeClr val="bg2">
                              <a:lumMod val="25000"/>
                            </a:schemeClr>
                          </a:solidFill>
                          <a:effectLst/>
                          <a:latin typeface="Quattrocento Sans" panose="020B0502050000020003" pitchFamily="34" charset="0"/>
                        </a:rPr>
                        <a:t>Required</a:t>
                      </a: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479717">
                <a:tc>
                  <a:txBody>
                    <a:bodyPr/>
                    <a:lstStyle/>
                    <a:p>
                      <a:r>
                        <a:rPr lang="en-US" sz="1200">
                          <a:effectLst/>
                          <a:highlight>
                            <a:srgbClr val="C0C0C0"/>
                          </a:highlight>
                          <a:latin typeface="Roboto Mono" pitchFamily="49" charset="0"/>
                          <a:ea typeface="Roboto Mono" pitchFamily="49" charset="0"/>
                        </a:rPr>
                        <a:t>name</a:t>
                      </a:r>
                    </a:p>
                  </a:txBody>
                  <a:tcPr marL="95250" marR="95250" marT="47625" marB="47625" anchor="ctr">
                    <a:noFill/>
                  </a:tcPr>
                </a:tc>
                <a:tc>
                  <a:txBody>
                    <a:bodyPr/>
                    <a:lstStyle/>
                    <a:p>
                      <a:r>
                        <a:rPr lang="en-US" sz="1400" dirty="0">
                          <a:effectLst/>
                          <a:latin typeface="Quattrocento Sans" panose="020B0502050000020003" pitchFamily="34" charset="0"/>
                        </a:rPr>
                        <a:t>Name of the workflow template displayed in the list of available templates.</a:t>
                      </a:r>
                    </a:p>
                  </a:txBody>
                  <a:tcPr marL="95250" marR="95250" marT="47625" marB="47625" anchor="ctr">
                    <a:noFill/>
                  </a:tcPr>
                </a:tc>
                <a:tc>
                  <a:txBody>
                    <a:bodyPr/>
                    <a:lstStyle/>
                    <a:p>
                      <a:pPr algn="ctr"/>
                      <a:r>
                        <a:rPr lang="en-US" sz="1400" dirty="0">
                          <a:effectLst/>
                          <a:latin typeface="Quattrocento Sans" panose="020B0502050000020003" pitchFamily="34" charset="0"/>
                        </a:rPr>
                        <a:t>Yes</a:t>
                      </a:r>
                    </a:p>
                  </a:txBody>
                  <a:tcPr marL="95250" marR="95250" marT="47625" marB="47625" anchor="ctr">
                    <a:noFill/>
                  </a:tcPr>
                </a:tc>
                <a:extLst>
                  <a:ext uri="{0D108BD9-81ED-4DB2-BD59-A6C34878D82A}">
                    <a16:rowId xmlns:a16="http://schemas.microsoft.com/office/drawing/2014/main" val="3252987585"/>
                  </a:ext>
                </a:extLst>
              </a:tr>
              <a:tr h="455792">
                <a:tc>
                  <a:txBody>
                    <a:bodyPr/>
                    <a:lstStyle/>
                    <a:p>
                      <a:r>
                        <a:rPr lang="en-US" sz="1200">
                          <a:effectLst/>
                          <a:highlight>
                            <a:srgbClr val="C0C0C0"/>
                          </a:highlight>
                          <a:latin typeface="Roboto Mono" pitchFamily="49" charset="0"/>
                          <a:ea typeface="Roboto Mono" pitchFamily="49" charset="0"/>
                        </a:rPr>
                        <a:t>description</a:t>
                      </a:r>
                    </a:p>
                  </a:txBody>
                  <a:tcPr marL="95250" marR="95250" marT="47625" marB="47625" anchor="ctr">
                    <a:noFill/>
                  </a:tcPr>
                </a:tc>
                <a:tc>
                  <a:txBody>
                    <a:bodyPr/>
                    <a:lstStyle/>
                    <a:p>
                      <a:r>
                        <a:rPr lang="en-US" sz="1400" dirty="0">
                          <a:effectLst/>
                          <a:latin typeface="Quattrocento Sans" panose="020B0502050000020003" pitchFamily="34" charset="0"/>
                        </a:rPr>
                        <a:t>Description of the workflow template displayed in the list of available templates.</a:t>
                      </a:r>
                    </a:p>
                  </a:txBody>
                  <a:tcPr marL="95250" marR="95250" marT="47625" marB="47625" anchor="ctr">
                    <a:noFill/>
                  </a:tcPr>
                </a:tc>
                <a:tc>
                  <a:txBody>
                    <a:bodyPr/>
                    <a:lstStyle/>
                    <a:p>
                      <a:pPr algn="ctr"/>
                      <a:r>
                        <a:rPr lang="en-US" sz="1400">
                          <a:effectLst/>
                          <a:latin typeface="Quattrocento Sans" panose="020B0502050000020003" pitchFamily="34" charset="0"/>
                        </a:rPr>
                        <a:t>Yes</a:t>
                      </a:r>
                    </a:p>
                  </a:txBody>
                  <a:tcPr marL="95250" marR="95250" marT="47625" marB="47625" anchor="ctr">
                    <a:noFill/>
                  </a:tcPr>
                </a:tc>
                <a:extLst>
                  <a:ext uri="{0D108BD9-81ED-4DB2-BD59-A6C34878D82A}">
                    <a16:rowId xmlns:a16="http://schemas.microsoft.com/office/drawing/2014/main" val="3359250752"/>
                  </a:ext>
                </a:extLst>
              </a:tr>
              <a:tr h="951220">
                <a:tc>
                  <a:txBody>
                    <a:bodyPr/>
                    <a:lstStyle/>
                    <a:p>
                      <a:r>
                        <a:rPr lang="en-US" sz="1200">
                          <a:effectLst/>
                          <a:highlight>
                            <a:srgbClr val="C0C0C0"/>
                          </a:highlight>
                          <a:latin typeface="Roboto Mono" pitchFamily="49" charset="0"/>
                          <a:ea typeface="Roboto Mono" pitchFamily="49" charset="0"/>
                        </a:rPr>
                        <a:t>iconName</a:t>
                      </a:r>
                    </a:p>
                  </a:txBody>
                  <a:tcPr marL="95250" marR="95250" marT="47625" marB="47625" anchor="ctr">
                    <a:noFill/>
                  </a:tcPr>
                </a:tc>
                <a:tc>
                  <a:txBody>
                    <a:bodyPr/>
                    <a:lstStyle/>
                    <a:p>
                      <a:r>
                        <a:rPr lang="en-US" sz="1400" dirty="0">
                          <a:effectLst/>
                          <a:latin typeface="Quattrocento Sans" panose="020B0502050000020003" pitchFamily="34" charset="0"/>
                        </a:rPr>
                        <a:t>Defines an icon for the workflow's entry in the template list. Must be an SVG icon of the same name, and must be stored in the </a:t>
                      </a:r>
                      <a:r>
                        <a:rPr lang="en-US" sz="1200" dirty="0">
                          <a:effectLst/>
                          <a:highlight>
                            <a:srgbClr val="C0C0C0"/>
                          </a:highlight>
                          <a:latin typeface="Roboto Mono" pitchFamily="49" charset="0"/>
                          <a:ea typeface="Roboto Mono" pitchFamily="49" charset="0"/>
                        </a:rPr>
                        <a:t>workflow-templates</a:t>
                      </a:r>
                      <a:r>
                        <a:rPr lang="en-US" sz="1400" dirty="0">
                          <a:effectLst/>
                          <a:latin typeface="Quattrocento Sans" panose="020B0502050000020003" pitchFamily="34" charset="0"/>
                        </a:rPr>
                        <a:t> directory. For example, an SVG file named </a:t>
                      </a:r>
                      <a:r>
                        <a:rPr lang="en-US" sz="1200" dirty="0">
                          <a:effectLst/>
                          <a:highlight>
                            <a:srgbClr val="C0C0C0"/>
                          </a:highlight>
                          <a:latin typeface="Roboto Mono" pitchFamily="49" charset="0"/>
                          <a:ea typeface="Roboto Mono" pitchFamily="49" charset="0"/>
                        </a:rPr>
                        <a:t>example-</a:t>
                      </a:r>
                      <a:r>
                        <a:rPr lang="en-US" sz="1200" dirty="0" err="1">
                          <a:effectLst/>
                          <a:highlight>
                            <a:srgbClr val="C0C0C0"/>
                          </a:highlight>
                          <a:latin typeface="Roboto Mono" pitchFamily="49" charset="0"/>
                          <a:ea typeface="Roboto Mono" pitchFamily="49" charset="0"/>
                        </a:rPr>
                        <a:t>icon.svg</a:t>
                      </a:r>
                      <a:r>
                        <a:rPr lang="en-US" sz="1200" dirty="0">
                          <a:effectLst/>
                          <a:latin typeface="Roboto Mono" pitchFamily="49" charset="0"/>
                          <a:ea typeface="Roboto Mono" pitchFamily="49" charset="0"/>
                        </a:rPr>
                        <a:t> </a:t>
                      </a:r>
                      <a:r>
                        <a:rPr lang="en-US" sz="1400" dirty="0">
                          <a:effectLst/>
                          <a:latin typeface="Quattrocento Sans" panose="020B0502050000020003" pitchFamily="34" charset="0"/>
                        </a:rPr>
                        <a:t>is referenced as </a:t>
                      </a:r>
                      <a:r>
                        <a:rPr lang="en-US" sz="1200" dirty="0">
                          <a:effectLst/>
                          <a:highlight>
                            <a:srgbClr val="C0C0C0"/>
                          </a:highlight>
                          <a:latin typeface="Roboto Mono" pitchFamily="49" charset="0"/>
                          <a:ea typeface="Roboto Mono" pitchFamily="49" charset="0"/>
                        </a:rPr>
                        <a:t>example-icon</a:t>
                      </a:r>
                      <a:r>
                        <a:rPr lang="en-US" sz="1400" dirty="0">
                          <a:effectLst/>
                          <a:latin typeface="Quattrocento Sans" panose="020B0502050000020003" pitchFamily="34" charset="0"/>
                        </a:rPr>
                        <a:t>.</a:t>
                      </a:r>
                    </a:p>
                  </a:txBody>
                  <a:tcPr marL="95250" marR="95250" marT="47625" marB="47625" anchor="ctr">
                    <a:noFill/>
                  </a:tcPr>
                </a:tc>
                <a:tc>
                  <a:txBody>
                    <a:bodyPr/>
                    <a:lstStyle/>
                    <a:p>
                      <a:pPr algn="ctr"/>
                      <a:r>
                        <a:rPr lang="en-US" sz="1400" dirty="0">
                          <a:effectLst/>
                          <a:latin typeface="Quattrocento Sans" panose="020B0502050000020003" pitchFamily="34" charset="0"/>
                        </a:rPr>
                        <a:t>No</a:t>
                      </a:r>
                    </a:p>
                  </a:txBody>
                  <a:tcPr marL="95250" marR="95250" marT="47625" marB="47625" anchor="ctr">
                    <a:noFill/>
                  </a:tcPr>
                </a:tc>
                <a:extLst>
                  <a:ext uri="{0D108BD9-81ED-4DB2-BD59-A6C34878D82A}">
                    <a16:rowId xmlns:a16="http://schemas.microsoft.com/office/drawing/2014/main" val="3211057736"/>
                  </a:ext>
                </a:extLst>
              </a:tr>
              <a:tr h="951220">
                <a:tc>
                  <a:txBody>
                    <a:bodyPr/>
                    <a:lstStyle/>
                    <a:p>
                      <a:r>
                        <a:rPr lang="en-US" sz="1200" dirty="0">
                          <a:effectLst/>
                          <a:highlight>
                            <a:srgbClr val="C0C0C0"/>
                          </a:highlight>
                          <a:latin typeface="Roboto Mono" pitchFamily="49" charset="0"/>
                          <a:ea typeface="Roboto Mono" pitchFamily="49" charset="0"/>
                        </a:rPr>
                        <a:t>categories</a:t>
                      </a:r>
                    </a:p>
                  </a:txBody>
                  <a:tcPr marL="95250" marR="95250" marT="47625" marB="47625" anchor="ctr">
                    <a:noFill/>
                  </a:tcPr>
                </a:tc>
                <a:tc>
                  <a:txBody>
                    <a:bodyPr/>
                    <a:lstStyle/>
                    <a:p>
                      <a:r>
                        <a:rPr lang="en-US" sz="1400" dirty="0">
                          <a:effectLst/>
                          <a:latin typeface="Quattrocento Sans" panose="020B0502050000020003" pitchFamily="34" charset="0"/>
                        </a:rPr>
                        <a:t>Defines the language category of the workflow. When a user views the available templates, the templates that match the same language will feature more prominently.</a:t>
                      </a:r>
                    </a:p>
                  </a:txBody>
                  <a:tcPr marL="95250" marR="95250" marT="47625" marB="47625" anchor="ctr">
                    <a:noFill/>
                  </a:tcPr>
                </a:tc>
                <a:tc>
                  <a:txBody>
                    <a:bodyPr/>
                    <a:lstStyle/>
                    <a:p>
                      <a:pPr algn="ctr"/>
                      <a:r>
                        <a:rPr lang="en-US" sz="1400">
                          <a:effectLst/>
                          <a:latin typeface="Quattrocento Sans" panose="020B0502050000020003" pitchFamily="34" charset="0"/>
                        </a:rPr>
                        <a:t>No</a:t>
                      </a:r>
                    </a:p>
                  </a:txBody>
                  <a:tcPr marL="95250" marR="95250" marT="47625" marB="47625" anchor="ctr">
                    <a:noFill/>
                  </a:tcPr>
                </a:tc>
                <a:extLst>
                  <a:ext uri="{0D108BD9-81ED-4DB2-BD59-A6C34878D82A}">
                    <a16:rowId xmlns:a16="http://schemas.microsoft.com/office/drawing/2014/main" val="864738213"/>
                  </a:ext>
                </a:extLst>
              </a:tr>
              <a:tr h="675218">
                <a:tc>
                  <a:txBody>
                    <a:bodyPr/>
                    <a:lstStyle/>
                    <a:p>
                      <a:r>
                        <a:rPr lang="en-US" sz="1200" dirty="0" err="1">
                          <a:effectLst/>
                          <a:highlight>
                            <a:srgbClr val="C0C0C0"/>
                          </a:highlight>
                          <a:latin typeface="Roboto Mono" pitchFamily="49" charset="0"/>
                          <a:ea typeface="Roboto Mono" pitchFamily="49" charset="0"/>
                        </a:rPr>
                        <a:t>filePatterns</a:t>
                      </a:r>
                      <a:endParaRPr lang="en-US" sz="1200" dirty="0">
                        <a:effectLst/>
                        <a:highlight>
                          <a:srgbClr val="C0C0C0"/>
                        </a:highlight>
                        <a:latin typeface="Roboto Mono" pitchFamily="49" charset="0"/>
                        <a:ea typeface="Roboto Mono" pitchFamily="49" charset="0"/>
                      </a:endParaRPr>
                    </a:p>
                  </a:txBody>
                  <a:tcPr marL="95250" marR="95250" marT="47625" marB="47625" anchor="ctr">
                    <a:noFill/>
                  </a:tcPr>
                </a:tc>
                <a:tc>
                  <a:txBody>
                    <a:bodyPr/>
                    <a:lstStyle/>
                    <a:p>
                      <a:r>
                        <a:rPr lang="en-US" sz="1400" dirty="0">
                          <a:effectLst/>
                          <a:latin typeface="Quattrocento Sans" panose="020B0502050000020003" pitchFamily="34" charset="0"/>
                        </a:rPr>
                        <a:t>Enables the template to be used if the user's repository has a file in its root directory that matches a defined regular expression.</a:t>
                      </a:r>
                    </a:p>
                  </a:txBody>
                  <a:tcPr marL="95250" marR="95250" marT="47625" marB="47625" anchor="ctr">
                    <a:noFill/>
                  </a:tcPr>
                </a:tc>
                <a:tc>
                  <a:txBody>
                    <a:bodyPr/>
                    <a:lstStyle/>
                    <a:p>
                      <a:pPr algn="ctr"/>
                      <a:r>
                        <a:rPr lang="en-US" sz="1400" dirty="0">
                          <a:effectLst/>
                          <a:latin typeface="Quattrocento Sans" panose="020B0502050000020003" pitchFamily="34" charset="0"/>
                        </a:rPr>
                        <a:t>No</a:t>
                      </a:r>
                    </a:p>
                  </a:txBody>
                  <a:tcPr marL="95250" marR="95250" marT="47625" marB="47625" anchor="ctr">
                    <a:noFill/>
                  </a:tcPr>
                </a:tc>
                <a:extLst>
                  <a:ext uri="{0D108BD9-81ED-4DB2-BD59-A6C34878D82A}">
                    <a16:rowId xmlns:a16="http://schemas.microsoft.com/office/drawing/2014/main" val="2402866902"/>
                  </a:ext>
                </a:extLst>
              </a:tr>
            </a:tbl>
          </a:graphicData>
        </a:graphic>
      </p:graphicFrame>
    </p:spTree>
    <p:extLst>
      <p:ext uri="{BB962C8B-B14F-4D97-AF65-F5344CB8AC3E}">
        <p14:creationId xmlns:p14="http://schemas.microsoft.com/office/powerpoint/2010/main" val="162227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836612" y="1319911"/>
            <a:ext cx="3932237" cy="500253"/>
          </a:xfrm>
        </p:spPr>
        <p:txBody>
          <a:bodyPr vert="horz" lIns="91440" tIns="45720" rIns="91440" bIns="45720" rtlCol="0" anchor="b">
            <a:normAutofit fontScale="90000"/>
          </a:bodyPr>
          <a:lstStyle/>
          <a:p>
            <a:r>
              <a:rPr lang="en-US" kern="1200" dirty="0">
                <a:latin typeface="+mj-lt"/>
                <a:ea typeface="+mj-ea"/>
                <a:cs typeface="+mj-cs"/>
              </a:rPr>
              <a:t>Workflow template</a:t>
            </a:r>
          </a:p>
        </p:txBody>
      </p:sp>
      <p:pic>
        <p:nvPicPr>
          <p:cNvPr id="9" name="Picture 8">
            <a:extLst>
              <a:ext uri="{FF2B5EF4-FFF2-40B4-BE49-F238E27FC236}">
                <a16:creationId xmlns:a16="http://schemas.microsoft.com/office/drawing/2014/main" id="{B021ED09-34B1-E013-8273-2A00556C092C}"/>
              </a:ext>
            </a:extLst>
          </p:cNvPr>
          <p:cNvPicPr>
            <a:picLocks noChangeAspect="1"/>
          </p:cNvPicPr>
          <p:nvPr/>
        </p:nvPicPr>
        <p:blipFill>
          <a:blip r:embed="rId3"/>
          <a:stretch>
            <a:fillRect/>
          </a:stretch>
        </p:blipFill>
        <p:spPr>
          <a:xfrm>
            <a:off x="5183188" y="1557147"/>
            <a:ext cx="6172200" cy="3734180"/>
          </a:xfrm>
          <a:prstGeom prst="rect">
            <a:avLst/>
          </a:prstGeom>
          <a:noFill/>
        </p:spPr>
      </p:pic>
      <p:sp>
        <p:nvSpPr>
          <p:cNvPr id="4" name="TextBox 3">
            <a:extLst>
              <a:ext uri="{FF2B5EF4-FFF2-40B4-BE49-F238E27FC236}">
                <a16:creationId xmlns:a16="http://schemas.microsoft.com/office/drawing/2014/main" id="{88A5A83A-ED31-FEF6-F63B-A148CD6E170B}"/>
              </a:ext>
            </a:extLst>
          </p:cNvPr>
          <p:cNvSpPr txBox="1"/>
          <p:nvPr/>
        </p:nvSpPr>
        <p:spPr>
          <a:xfrm>
            <a:off x="839788" y="2057400"/>
            <a:ext cx="3932237" cy="3811588"/>
          </a:xfrm>
          <a:prstGeom prst="rect">
            <a:avLst/>
          </a:prstGeom>
        </p:spPr>
        <p:txBody>
          <a:bodyPr vert="horz" lIns="91440" tIns="45720" rIns="91440" bIns="45720" rtlCol="0">
            <a:normAutofit/>
          </a:bodyPr>
          <a:lstStyle/>
          <a:p>
            <a:pPr>
              <a:lnSpc>
                <a:spcPct val="90000"/>
              </a:lnSpc>
              <a:spcBef>
                <a:spcPts val="1000"/>
              </a:spcBef>
              <a:spcAft>
                <a:spcPts val="600"/>
              </a:spcAft>
            </a:pPr>
            <a:r>
              <a:rPr lang="en-US" sz="1600" b="0" i="0" kern="1200" dirty="0">
                <a:effectLst/>
                <a:latin typeface="+mn-lt"/>
                <a:ea typeface="+mn-ea"/>
                <a:cs typeface="+mn-cs"/>
              </a:rPr>
              <a:t>Once a workflow template is created, users in your organization can find it under </a:t>
            </a:r>
            <a:r>
              <a:rPr lang="en-US" sz="1600" b="1" i="0" kern="1200" dirty="0">
                <a:effectLst/>
                <a:latin typeface="+mn-lt"/>
                <a:ea typeface="+mn-ea"/>
                <a:cs typeface="+mn-cs"/>
              </a:rPr>
              <a:t>Actions &gt; New workflow &gt; Workflows created by _</a:t>
            </a:r>
            <a:r>
              <a:rPr lang="en-US" sz="1600" b="1" i="0" kern="1200" dirty="0" err="1">
                <a:effectLst/>
                <a:latin typeface="+mn-lt"/>
                <a:ea typeface="+mn-ea"/>
                <a:cs typeface="+mn-cs"/>
              </a:rPr>
              <a:t>your_organization_name</a:t>
            </a:r>
            <a:r>
              <a:rPr lang="en-US" sz="1600" b="0" i="0" kern="1200" dirty="0">
                <a:effectLst/>
                <a:latin typeface="+mn-lt"/>
                <a:ea typeface="+mn-ea"/>
                <a:cs typeface="+mn-cs"/>
              </a:rPr>
              <a:t>.</a:t>
            </a:r>
            <a:endParaRPr lang="en-US" sz="1600" b="1" i="0" kern="1200" dirty="0">
              <a:effectLst/>
              <a:latin typeface="+mn-lt"/>
              <a:ea typeface="+mn-ea"/>
              <a:cs typeface="+mn-cs"/>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latin typeface="+mn-lt"/>
                <a:ea typeface="+mn-ea"/>
                <a:cs typeface="+mn-cs"/>
              </a:rPr>
              <a:t>© Copyright Microsoft Corporation. All rights reserved.</a:t>
            </a:r>
          </a:p>
        </p:txBody>
      </p:sp>
    </p:spTree>
    <p:extLst>
      <p:ext uri="{BB962C8B-B14F-4D97-AF65-F5344CB8AC3E}">
        <p14:creationId xmlns:p14="http://schemas.microsoft.com/office/powerpoint/2010/main" val="186387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Reusable Templates for Actions and Workflows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100017"/>
            <a:ext cx="10102851" cy="1477328"/>
          </a:xfrm>
          <a:prstGeom prst="rect">
            <a:avLst/>
          </a:prstGeom>
          <a:noFill/>
        </p:spPr>
        <p:txBody>
          <a:bodyPr wrap="square" rtlCol="0">
            <a:spAutoFit/>
          </a:bodyPr>
          <a:lstStyle/>
          <a:p>
            <a:pPr algn="just">
              <a:spcBef>
                <a:spcPts val="600"/>
              </a:spcBef>
              <a:spcAft>
                <a:spcPts val="600"/>
              </a:spcAft>
            </a:pPr>
            <a:r>
              <a:rPr lang="en-US" sz="1600" b="0" i="0" dirty="0">
                <a:effectLst/>
                <a:latin typeface="Quattrocento Sans" panose="020B0502050000020003" pitchFamily="34" charset="0"/>
              </a:rPr>
              <a:t>GitHub Actions allows for </a:t>
            </a:r>
            <a:r>
              <a:rPr lang="en-US" sz="1600" b="1" i="0" dirty="0">
                <a:effectLst/>
                <a:latin typeface="Quattrocento Sans" panose="020B0502050000020003" pitchFamily="34" charset="0"/>
              </a:rPr>
              <a:t>workflow automation</a:t>
            </a:r>
            <a:r>
              <a:rPr lang="en-US" sz="1600" b="0" i="0" dirty="0">
                <a:effectLst/>
                <a:latin typeface="Quattrocento Sans" panose="020B0502050000020003" pitchFamily="34" charset="0"/>
              </a:rPr>
              <a:t>, and a key part of managing workflows efficiently is using </a:t>
            </a:r>
            <a:r>
              <a:rPr lang="en-US" sz="1600" b="1" i="0" dirty="0">
                <a:effectLst/>
                <a:latin typeface="Quattrocento Sans" panose="020B0502050000020003" pitchFamily="34" charset="0"/>
              </a:rPr>
              <a:t>reusable templates</a:t>
            </a:r>
            <a:r>
              <a:rPr lang="en-US" sz="1600" b="0" i="0" dirty="0">
                <a:effectLst/>
                <a:latin typeface="Quattrocento Sans" panose="020B0502050000020003" pitchFamily="34" charset="0"/>
              </a:rPr>
              <a:t>. Reusable templates help standardize and streamline development across multiple repositories, reducing redundancy and improving maintainability.</a:t>
            </a:r>
          </a:p>
          <a:p>
            <a:pPr algn="just">
              <a:spcBef>
                <a:spcPts val="600"/>
              </a:spcBef>
              <a:spcAft>
                <a:spcPts val="600"/>
              </a:spcAft>
            </a:pPr>
            <a:r>
              <a:rPr lang="en-US" sz="1600" b="0" i="0" dirty="0">
                <a:effectLst/>
                <a:latin typeface="Quattrocento Sans" panose="020B0502050000020003" pitchFamily="34" charset="0"/>
              </a:rPr>
              <a:t>Reusable templates in GitHub Actions refer to </a:t>
            </a:r>
            <a:r>
              <a:rPr lang="en-US" sz="1600" b="1" i="0" dirty="0">
                <a:effectLst/>
                <a:latin typeface="Quattrocento Sans" panose="020B0502050000020003" pitchFamily="34" charset="0"/>
              </a:rPr>
              <a:t>predefined actions and workflows</a:t>
            </a:r>
            <a:r>
              <a:rPr lang="en-US" sz="1600" b="0" i="0" dirty="0">
                <a:effectLst/>
                <a:latin typeface="Quattrocento Sans" panose="020B0502050000020003" pitchFamily="34" charset="0"/>
              </a:rPr>
              <a:t> that can be referenced and used across multiple projects. They ensure consistency and compliance with enterprise-wide standards.</a:t>
            </a:r>
          </a:p>
        </p:txBody>
      </p:sp>
      <p:sp>
        <p:nvSpPr>
          <p:cNvPr id="2" name="TextBox 1">
            <a:extLst>
              <a:ext uri="{FF2B5EF4-FFF2-40B4-BE49-F238E27FC236}">
                <a16:creationId xmlns:a16="http://schemas.microsoft.com/office/drawing/2014/main" id="{AD09B5B6-4D87-5016-EBFE-E977F68AEA8B}"/>
              </a:ext>
            </a:extLst>
          </p:cNvPr>
          <p:cNvSpPr txBox="1"/>
          <p:nvPr/>
        </p:nvSpPr>
        <p:spPr>
          <a:xfrm>
            <a:off x="579438" y="2700456"/>
            <a:ext cx="3370262" cy="369332"/>
          </a:xfrm>
          <a:prstGeom prst="rect">
            <a:avLst/>
          </a:prstGeom>
          <a:noFill/>
        </p:spPr>
        <p:txBody>
          <a:bodyPr wrap="square" rtlCol="0">
            <a:spAutoFit/>
          </a:bodyPr>
          <a:lstStyle/>
          <a:p>
            <a:r>
              <a:rPr lang="en-US" b="1" dirty="0">
                <a:latin typeface="Quattrocento Sans" panose="020B0502050000020003" pitchFamily="34" charset="0"/>
                <a:cs typeface="Segoe UI"/>
              </a:rPr>
              <a:t>Types of Reusable Templates</a:t>
            </a:r>
            <a:endParaRPr lang="en-US" sz="1600" dirty="0">
              <a:latin typeface="Quattrocento Sans" panose="020B0502050000020003" pitchFamily="34" charset="0"/>
              <a:cs typeface="Segoe UI"/>
            </a:endParaRPr>
          </a:p>
        </p:txBody>
      </p:sp>
      <p:graphicFrame>
        <p:nvGraphicFramePr>
          <p:cNvPr id="5" name="Table 4">
            <a:extLst>
              <a:ext uri="{FF2B5EF4-FFF2-40B4-BE49-F238E27FC236}">
                <a16:creationId xmlns:a16="http://schemas.microsoft.com/office/drawing/2014/main" id="{ECF3E628-5241-F427-01B9-E5FFBE62E0B2}"/>
              </a:ext>
            </a:extLst>
          </p:cNvPr>
          <p:cNvGraphicFramePr>
            <a:graphicFrameLocks noGrp="1"/>
          </p:cNvGraphicFramePr>
          <p:nvPr/>
        </p:nvGraphicFramePr>
        <p:xfrm>
          <a:off x="666750" y="3262074"/>
          <a:ext cx="10572749" cy="2148126"/>
        </p:xfrm>
        <a:graphic>
          <a:graphicData uri="http://schemas.openxmlformats.org/drawingml/2006/table">
            <a:tbl>
              <a:tblPr firstRow="1" bandRow="1">
                <a:tableStyleId>{5C22544A-7EE6-4342-B048-85BDC9FD1C3A}</a:tableStyleId>
              </a:tblPr>
              <a:tblGrid>
                <a:gridCol w="2179613">
                  <a:extLst>
                    <a:ext uri="{9D8B030D-6E8A-4147-A177-3AD203B41FA5}">
                      <a16:colId xmlns:a16="http://schemas.microsoft.com/office/drawing/2014/main" val="3013815114"/>
                    </a:ext>
                  </a:extLst>
                </a:gridCol>
                <a:gridCol w="4619478">
                  <a:extLst>
                    <a:ext uri="{9D8B030D-6E8A-4147-A177-3AD203B41FA5}">
                      <a16:colId xmlns:a16="http://schemas.microsoft.com/office/drawing/2014/main" val="1179228108"/>
                    </a:ext>
                  </a:extLst>
                </a:gridCol>
                <a:gridCol w="3773658">
                  <a:extLst>
                    <a:ext uri="{9D8B030D-6E8A-4147-A177-3AD203B41FA5}">
                      <a16:colId xmlns:a16="http://schemas.microsoft.com/office/drawing/2014/main" val="3144491890"/>
                    </a:ext>
                  </a:extLst>
                </a:gridCol>
              </a:tblGrid>
              <a:tr h="543812">
                <a:tc>
                  <a:txBody>
                    <a:bodyPr/>
                    <a:lstStyle/>
                    <a:p>
                      <a:pPr algn="l"/>
                      <a:r>
                        <a:rPr lang="en-US" b="1" dirty="0">
                          <a:solidFill>
                            <a:schemeClr val="tx1"/>
                          </a:solidFill>
                          <a:effectLst/>
                          <a:latin typeface="Quattrocento Sans" panose="020B0502050000020003" pitchFamily="34" charset="0"/>
                        </a:rPr>
                        <a:t>Template Type</a:t>
                      </a:r>
                      <a:endParaRPr lang="en-US" dirty="0">
                        <a:solidFill>
                          <a:schemeClr val="tx1"/>
                        </a:solidFill>
                        <a:effectLst/>
                        <a:latin typeface="Quattrocento Sans" panose="020B0502050000020003" pitchFamily="34" charset="0"/>
                      </a:endParaRPr>
                    </a:p>
                  </a:txBody>
                  <a:tcPr marL="95250" marR="95250" marT="47625" marB="47625" anchor="ctr">
                    <a:solidFill>
                      <a:schemeClr val="bg1">
                        <a:lumMod val="75000"/>
                      </a:schemeClr>
                    </a:solidFill>
                  </a:tcPr>
                </a:tc>
                <a:tc>
                  <a:txBody>
                    <a:bodyPr/>
                    <a:lstStyle/>
                    <a:p>
                      <a:pPr algn="l"/>
                      <a:r>
                        <a:rPr lang="en-US" b="1">
                          <a:solidFill>
                            <a:schemeClr val="tx1"/>
                          </a:solidFill>
                          <a:effectLst/>
                          <a:latin typeface="Quattrocento Sans" panose="020B0502050000020003" pitchFamily="34" charset="0"/>
                        </a:rPr>
                        <a:t>Purpose</a:t>
                      </a:r>
                      <a:endParaRPr lang="en-US">
                        <a:solidFill>
                          <a:schemeClr val="tx1"/>
                        </a:solidFill>
                        <a:effectLst/>
                        <a:latin typeface="Quattrocento Sans" panose="020B0502050000020003" pitchFamily="34" charset="0"/>
                      </a:endParaRPr>
                    </a:p>
                  </a:txBody>
                  <a:tcPr marL="95250" marR="95250" marT="47625" marB="47625" anchor="ctr">
                    <a:solidFill>
                      <a:schemeClr val="bg1">
                        <a:lumMod val="75000"/>
                      </a:schemeClr>
                    </a:solidFill>
                  </a:tcPr>
                </a:tc>
                <a:tc>
                  <a:txBody>
                    <a:bodyPr/>
                    <a:lstStyle/>
                    <a:p>
                      <a:pPr algn="l"/>
                      <a:r>
                        <a:rPr lang="en-US" b="1" dirty="0">
                          <a:solidFill>
                            <a:schemeClr val="tx1"/>
                          </a:solidFill>
                          <a:effectLst/>
                          <a:latin typeface="Quattrocento Sans" panose="020B0502050000020003" pitchFamily="34" charset="0"/>
                        </a:rPr>
                        <a:t>Example</a:t>
                      </a:r>
                      <a:endParaRPr lang="en-US" dirty="0">
                        <a:solidFill>
                          <a:schemeClr val="tx1"/>
                        </a:solidFill>
                        <a:effectLst/>
                        <a:latin typeface="Quattrocento Sans" panose="020B0502050000020003" pitchFamily="34" charset="0"/>
                      </a:endParaRP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543812">
                <a:tc>
                  <a:txBody>
                    <a:bodyPr/>
                    <a:lstStyle/>
                    <a:p>
                      <a:r>
                        <a:rPr lang="en-US" sz="1600" b="1">
                          <a:effectLst/>
                          <a:latin typeface="Quattrocento Sans" panose="020B0502050000020003" pitchFamily="34" charset="0"/>
                        </a:rPr>
                        <a:t>Reusable Workflows</a:t>
                      </a:r>
                      <a:endParaRPr lang="en-US" sz="1600">
                        <a:effectLst/>
                        <a:latin typeface="Quattrocento Sans" panose="020B0502050000020003" pitchFamily="34" charset="0"/>
                      </a:endParaRPr>
                    </a:p>
                  </a:txBody>
                  <a:tcPr marL="95250" marR="95250" marT="47625" marB="47625" anchor="ctr">
                    <a:noFill/>
                  </a:tcPr>
                </a:tc>
                <a:tc>
                  <a:txBody>
                    <a:bodyPr/>
                    <a:lstStyle/>
                    <a:p>
                      <a:r>
                        <a:rPr lang="en-US" sz="1600">
                          <a:effectLst/>
                          <a:latin typeface="Quattrocento Sans" panose="020B0502050000020003" pitchFamily="34" charset="0"/>
                        </a:rPr>
                        <a:t>Standardize CI/CD pipelines across repositories.</a:t>
                      </a:r>
                    </a:p>
                  </a:txBody>
                  <a:tcPr marL="95250" marR="95250" marT="47625" marB="47625" anchor="ctr">
                    <a:noFill/>
                  </a:tcPr>
                </a:tc>
                <a:tc>
                  <a:txBody>
                    <a:bodyPr/>
                    <a:lstStyle/>
                    <a:p>
                      <a:r>
                        <a:rPr lang="en-US" sz="1200" dirty="0">
                          <a:effectLst/>
                          <a:highlight>
                            <a:srgbClr val="C0C0C0"/>
                          </a:highlight>
                          <a:latin typeface="Roboto Mono" pitchFamily="49" charset="0"/>
                          <a:ea typeface="Roboto Mono" pitchFamily="49" charset="0"/>
                        </a:rPr>
                        <a:t>ci-</a:t>
                      </a:r>
                      <a:r>
                        <a:rPr lang="en-US" sz="1200" dirty="0" err="1">
                          <a:effectLst/>
                          <a:highlight>
                            <a:srgbClr val="C0C0C0"/>
                          </a:highlight>
                          <a:latin typeface="Roboto Mono" pitchFamily="49" charset="0"/>
                          <a:ea typeface="Roboto Mono" pitchFamily="49" charset="0"/>
                        </a:rPr>
                        <a:t>pipeline.yml</a:t>
                      </a:r>
                      <a:r>
                        <a:rPr lang="en-US" sz="1200" dirty="0">
                          <a:effectLst/>
                          <a:latin typeface="Roboto Mono" pitchFamily="49" charset="0"/>
                          <a:ea typeface="Roboto Mono" pitchFamily="49" charset="0"/>
                        </a:rPr>
                        <a:t>, </a:t>
                      </a:r>
                      <a:r>
                        <a:rPr lang="en-US" sz="1200" dirty="0">
                          <a:effectLst/>
                          <a:highlight>
                            <a:srgbClr val="C0C0C0"/>
                          </a:highlight>
                          <a:latin typeface="Roboto Mono" pitchFamily="49" charset="0"/>
                          <a:ea typeface="Roboto Mono" pitchFamily="49" charset="0"/>
                        </a:rPr>
                        <a:t>deploy-</a:t>
                      </a:r>
                      <a:r>
                        <a:rPr lang="en-US" sz="1200" dirty="0" err="1">
                          <a:effectLst/>
                          <a:highlight>
                            <a:srgbClr val="C0C0C0"/>
                          </a:highlight>
                          <a:latin typeface="Roboto Mono" pitchFamily="49" charset="0"/>
                          <a:ea typeface="Roboto Mono" pitchFamily="49" charset="0"/>
                        </a:rPr>
                        <a:t>app.yml</a:t>
                      </a:r>
                      <a:endParaRPr lang="en-US" sz="1200" dirty="0">
                        <a:effectLst/>
                        <a:highlight>
                          <a:srgbClr val="C0C0C0"/>
                        </a:highlight>
                        <a:latin typeface="Roboto Mono" pitchFamily="49" charset="0"/>
                        <a:ea typeface="Roboto Mono" pitchFamily="49" charset="0"/>
                      </a:endParaRPr>
                    </a:p>
                  </a:txBody>
                  <a:tcPr marL="95250" marR="95250" marT="47625" marB="47625" anchor="ctr">
                    <a:noFill/>
                  </a:tcPr>
                </a:tc>
                <a:extLst>
                  <a:ext uri="{0D108BD9-81ED-4DB2-BD59-A6C34878D82A}">
                    <a16:rowId xmlns:a16="http://schemas.microsoft.com/office/drawing/2014/main" val="3252987585"/>
                  </a:ext>
                </a:extLst>
              </a:tr>
              <a:tr h="516690">
                <a:tc>
                  <a:txBody>
                    <a:bodyPr/>
                    <a:lstStyle/>
                    <a:p>
                      <a:r>
                        <a:rPr lang="en-US" sz="1600" b="1" dirty="0">
                          <a:effectLst/>
                          <a:latin typeface="Quattrocento Sans" panose="020B0502050000020003" pitchFamily="34" charset="0"/>
                        </a:rPr>
                        <a:t>Reusable Actions</a:t>
                      </a:r>
                      <a:endParaRPr lang="en-US" sz="1600" dirty="0">
                        <a:effectLst/>
                        <a:latin typeface="Quattrocento Sans" panose="020B0502050000020003" pitchFamily="34" charset="0"/>
                      </a:endParaRPr>
                    </a:p>
                  </a:txBody>
                  <a:tcPr marL="95250" marR="95250" marT="47625" marB="47625" anchor="ctr">
                    <a:noFill/>
                  </a:tcPr>
                </a:tc>
                <a:tc>
                  <a:txBody>
                    <a:bodyPr/>
                    <a:lstStyle/>
                    <a:p>
                      <a:r>
                        <a:rPr lang="en-US" sz="1600" dirty="0">
                          <a:effectLst/>
                          <a:latin typeface="Quattrocento Sans" panose="020B0502050000020003" pitchFamily="34" charset="0"/>
                        </a:rPr>
                        <a:t>Encapsulate common automation logic.</a:t>
                      </a:r>
                    </a:p>
                  </a:txBody>
                  <a:tcPr marL="95250" marR="95250" marT="47625" marB="47625" anchor="ctr">
                    <a:noFill/>
                  </a:tcPr>
                </a:tc>
                <a:tc>
                  <a:txBody>
                    <a:bodyPr/>
                    <a:lstStyle/>
                    <a:p>
                      <a:r>
                        <a:rPr lang="en-US" sz="1200" dirty="0">
                          <a:effectLst/>
                          <a:highlight>
                            <a:srgbClr val="C0C0C0"/>
                          </a:highlight>
                          <a:latin typeface="Roboto Mono" pitchFamily="49" charset="0"/>
                          <a:ea typeface="Roboto Mono" pitchFamily="49" charset="0"/>
                        </a:rPr>
                        <a:t>setup-env-action</a:t>
                      </a:r>
                      <a:r>
                        <a:rPr lang="en-US" sz="1200" dirty="0">
                          <a:effectLst/>
                          <a:latin typeface="Roboto Mono" pitchFamily="49" charset="0"/>
                          <a:ea typeface="Roboto Mono" pitchFamily="49" charset="0"/>
                        </a:rPr>
                        <a:t>, </a:t>
                      </a:r>
                      <a:r>
                        <a:rPr lang="en-US" sz="1200" dirty="0">
                          <a:effectLst/>
                          <a:highlight>
                            <a:srgbClr val="C0C0C0"/>
                          </a:highlight>
                          <a:latin typeface="Roboto Mono" pitchFamily="49" charset="0"/>
                          <a:ea typeface="Roboto Mono" pitchFamily="49" charset="0"/>
                        </a:rPr>
                        <a:t>security-scan-action</a:t>
                      </a:r>
                    </a:p>
                  </a:txBody>
                  <a:tcPr marL="95250" marR="95250" marT="47625" marB="47625" anchor="ctr">
                    <a:noFill/>
                  </a:tcPr>
                </a:tc>
                <a:extLst>
                  <a:ext uri="{0D108BD9-81ED-4DB2-BD59-A6C34878D82A}">
                    <a16:rowId xmlns:a16="http://schemas.microsoft.com/office/drawing/2014/main" val="3359250752"/>
                  </a:ext>
                </a:extLst>
              </a:tr>
              <a:tr h="543812">
                <a:tc>
                  <a:txBody>
                    <a:bodyPr/>
                    <a:lstStyle/>
                    <a:p>
                      <a:r>
                        <a:rPr lang="en-US" sz="1600" b="1" dirty="0" err="1">
                          <a:effectLst/>
                          <a:latin typeface="Quattrocento Sans" panose="020B0502050000020003" pitchFamily="34" charset="0"/>
                        </a:rPr>
                        <a:t>Worflow</a:t>
                      </a:r>
                      <a:r>
                        <a:rPr lang="en-US" sz="1600" b="1" dirty="0">
                          <a:effectLst/>
                          <a:latin typeface="Quattrocento Sans" panose="020B0502050000020003" pitchFamily="34" charset="0"/>
                        </a:rPr>
                        <a:t> Templates</a:t>
                      </a:r>
                      <a:endParaRPr lang="en-US" sz="1600" dirty="0">
                        <a:effectLst/>
                        <a:latin typeface="Quattrocento Sans" panose="020B0502050000020003" pitchFamily="34" charset="0"/>
                      </a:endParaRPr>
                    </a:p>
                  </a:txBody>
                  <a:tcPr marL="95250" marR="95250" marT="47625" marB="47625" anchor="ctr">
                    <a:noFill/>
                  </a:tcPr>
                </a:tc>
                <a:tc>
                  <a:txBody>
                    <a:bodyPr/>
                    <a:lstStyle/>
                    <a:p>
                      <a:r>
                        <a:rPr lang="en-US" sz="1600" dirty="0">
                          <a:effectLst/>
                          <a:latin typeface="Quattrocento Sans" panose="020B0502050000020003" pitchFamily="34" charset="0"/>
                        </a:rPr>
                        <a:t>Define reusable job structures.</a:t>
                      </a:r>
                    </a:p>
                  </a:txBody>
                  <a:tcPr marL="95250" marR="95250" marT="47625" marB="47625" anchor="ctr">
                    <a:noFill/>
                  </a:tcPr>
                </a:tc>
                <a:tc>
                  <a:txBody>
                    <a:bodyPr/>
                    <a:lstStyle/>
                    <a:p>
                      <a:r>
                        <a:rPr lang="en-US" sz="1200" dirty="0">
                          <a:effectLst/>
                          <a:highlight>
                            <a:srgbClr val="C0C0C0"/>
                          </a:highlight>
                          <a:latin typeface="Roboto Mono" pitchFamily="49" charset="0"/>
                          <a:ea typeface="Roboto Mono" pitchFamily="49" charset="0"/>
                        </a:rPr>
                        <a:t>test-</a:t>
                      </a:r>
                      <a:r>
                        <a:rPr lang="en-US" sz="1200" dirty="0" err="1">
                          <a:effectLst/>
                          <a:highlight>
                            <a:srgbClr val="C0C0C0"/>
                          </a:highlight>
                          <a:latin typeface="Roboto Mono" pitchFamily="49" charset="0"/>
                          <a:ea typeface="Roboto Mono" pitchFamily="49" charset="0"/>
                        </a:rPr>
                        <a:t>job.yml</a:t>
                      </a:r>
                      <a:r>
                        <a:rPr lang="en-US" sz="1200" dirty="0">
                          <a:effectLst/>
                          <a:latin typeface="Roboto Mono" pitchFamily="49" charset="0"/>
                          <a:ea typeface="Roboto Mono" pitchFamily="49" charset="0"/>
                        </a:rPr>
                        <a:t>, </a:t>
                      </a:r>
                      <a:r>
                        <a:rPr lang="en-US" sz="1200" dirty="0">
                          <a:effectLst/>
                          <a:highlight>
                            <a:srgbClr val="C0C0C0"/>
                          </a:highlight>
                          <a:latin typeface="Roboto Mono" pitchFamily="49" charset="0"/>
                          <a:ea typeface="Roboto Mono" pitchFamily="49" charset="0"/>
                        </a:rPr>
                        <a:t>build-</a:t>
                      </a:r>
                      <a:r>
                        <a:rPr lang="en-US" sz="1200" dirty="0" err="1">
                          <a:effectLst/>
                          <a:highlight>
                            <a:srgbClr val="C0C0C0"/>
                          </a:highlight>
                          <a:latin typeface="Roboto Mono" pitchFamily="49" charset="0"/>
                          <a:ea typeface="Roboto Mono" pitchFamily="49" charset="0"/>
                        </a:rPr>
                        <a:t>job.yml</a:t>
                      </a:r>
                      <a:endParaRPr lang="en-US" sz="1200" dirty="0">
                        <a:effectLst/>
                        <a:highlight>
                          <a:srgbClr val="C0C0C0"/>
                        </a:highlight>
                        <a:latin typeface="Roboto Mono" pitchFamily="49" charset="0"/>
                        <a:ea typeface="Roboto Mono" pitchFamily="49" charset="0"/>
                      </a:endParaRPr>
                    </a:p>
                  </a:txBody>
                  <a:tcPr marL="95250" marR="95250" marT="47625" marB="47625" anchor="ctr">
                    <a:noFill/>
                  </a:tcPr>
                </a:tc>
                <a:extLst>
                  <a:ext uri="{0D108BD9-81ED-4DB2-BD59-A6C34878D82A}">
                    <a16:rowId xmlns:a16="http://schemas.microsoft.com/office/drawing/2014/main" val="3211057736"/>
                  </a:ext>
                </a:extLst>
              </a:tr>
            </a:tbl>
          </a:graphicData>
        </a:graphic>
      </p:graphicFrame>
    </p:spTree>
    <p:extLst>
      <p:ext uri="{BB962C8B-B14F-4D97-AF65-F5344CB8AC3E}">
        <p14:creationId xmlns:p14="http://schemas.microsoft.com/office/powerpoint/2010/main" val="165856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Reusable Workflows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100016"/>
            <a:ext cx="3192462" cy="2631490"/>
          </a:xfrm>
          <a:prstGeom prst="rect">
            <a:avLst/>
          </a:prstGeom>
          <a:noFill/>
        </p:spPr>
        <p:txBody>
          <a:bodyPr wrap="square" rtlCol="0">
            <a:spAutoFit/>
          </a:bodyPr>
          <a:lstStyle/>
          <a:p>
            <a:pPr algn="l">
              <a:spcBef>
                <a:spcPts val="600"/>
              </a:spcBef>
              <a:spcAft>
                <a:spcPts val="600"/>
              </a:spcAft>
            </a:pPr>
            <a:r>
              <a:rPr lang="en-US" sz="1600" b="0" i="0" dirty="0">
                <a:effectLst/>
                <a:latin typeface="Quattrocento Sans" panose="020B0502050000020003" pitchFamily="34" charset="0"/>
              </a:rPr>
              <a:t>A </a:t>
            </a:r>
            <a:r>
              <a:rPr lang="en-US" sz="1600" b="1" i="0" dirty="0">
                <a:effectLst/>
                <a:latin typeface="Quattrocento Sans" panose="020B0502050000020003" pitchFamily="34" charset="0"/>
              </a:rPr>
              <a:t>reusable workflow</a:t>
            </a:r>
            <a:r>
              <a:rPr lang="en-US" sz="1600" b="0" i="0" dirty="0">
                <a:effectLst/>
                <a:latin typeface="Quattrocento Sans" panose="020B0502050000020003" pitchFamily="34" charset="0"/>
              </a:rPr>
              <a:t> is a workflow defined in a separate repository that can be referenced in multiple projects. This allows organizations to </a:t>
            </a:r>
            <a:r>
              <a:rPr lang="en-US" sz="1600" b="1" i="0" dirty="0">
                <a:effectLst/>
                <a:latin typeface="Quattrocento Sans" panose="020B0502050000020003" pitchFamily="34" charset="0"/>
              </a:rPr>
              <a:t>centralize</a:t>
            </a:r>
            <a:r>
              <a:rPr lang="en-US" sz="1600" b="0" i="0" dirty="0">
                <a:effectLst/>
                <a:latin typeface="Quattrocento Sans" panose="020B0502050000020003" pitchFamily="34" charset="0"/>
              </a:rPr>
              <a:t> their CI/CD logic.</a:t>
            </a:r>
          </a:p>
          <a:p>
            <a:pPr algn="l"/>
            <a:r>
              <a:rPr lang="en-US" sz="1600" b="1" i="0" dirty="0">
                <a:effectLst/>
                <a:latin typeface="Quattrocento Sans" panose="020B0502050000020003" pitchFamily="34" charset="0"/>
              </a:rPr>
              <a:t>Structure of a Reusable Workflow</a:t>
            </a:r>
          </a:p>
          <a:p>
            <a:pPr algn="l"/>
            <a:r>
              <a:rPr lang="en-US" sz="1600" b="0" i="0" dirty="0">
                <a:effectLst/>
                <a:latin typeface="Quattrocento Sans" panose="020B0502050000020003" pitchFamily="34" charset="0"/>
              </a:rPr>
              <a:t>A reusable workflow is stored in </a:t>
            </a:r>
            <a:r>
              <a:rPr lang="en-US" sz="1400" b="0" i="0" dirty="0">
                <a:effectLst/>
                <a:latin typeface="Roboto Mono" pitchFamily="49" charset="0"/>
                <a:ea typeface="Roboto Mono" pitchFamily="49" charset="0"/>
              </a:rPr>
              <a:t>.</a:t>
            </a:r>
            <a:r>
              <a:rPr lang="en-US" sz="1400" b="0" i="0" dirty="0" err="1">
                <a:effectLst/>
                <a:highlight>
                  <a:srgbClr val="C0C0C0"/>
                </a:highlight>
                <a:latin typeface="Roboto Mono" pitchFamily="49" charset="0"/>
                <a:ea typeface="Roboto Mono" pitchFamily="49" charset="0"/>
              </a:rPr>
              <a:t>github</a:t>
            </a:r>
            <a:r>
              <a:rPr lang="en-US" sz="1400" b="0" i="0" dirty="0">
                <a:effectLst/>
                <a:highlight>
                  <a:srgbClr val="C0C0C0"/>
                </a:highlight>
                <a:latin typeface="Roboto Mono" pitchFamily="49" charset="0"/>
                <a:ea typeface="Roboto Mono" pitchFamily="49" charset="0"/>
              </a:rPr>
              <a:t>/workflows/</a:t>
            </a:r>
            <a:r>
              <a:rPr lang="en-US" sz="1400" b="0" i="0" dirty="0">
                <a:effectLst/>
                <a:latin typeface="Roboto Mono" pitchFamily="49" charset="0"/>
                <a:ea typeface="Roboto Mono" pitchFamily="49" charset="0"/>
              </a:rPr>
              <a:t> </a:t>
            </a:r>
            <a:r>
              <a:rPr lang="en-US" sz="1600" b="0" i="0" dirty="0">
                <a:effectLst/>
                <a:latin typeface="Quattrocento Sans" panose="020B0502050000020003" pitchFamily="34" charset="0"/>
              </a:rPr>
              <a:t>and uses the </a:t>
            </a:r>
            <a:r>
              <a:rPr lang="en-US" sz="1600" b="1" i="0" dirty="0" err="1">
                <a:effectLst/>
                <a:highlight>
                  <a:srgbClr val="C0C0C0"/>
                </a:highlight>
                <a:latin typeface="Roboto Mono" pitchFamily="49" charset="0"/>
                <a:ea typeface="Roboto Mono" pitchFamily="49" charset="0"/>
              </a:rPr>
              <a:t>workflow_call</a:t>
            </a:r>
            <a:r>
              <a:rPr lang="en-US" sz="1600" b="0" i="0" dirty="0">
                <a:effectLst/>
                <a:latin typeface="Roboto Mono" pitchFamily="49" charset="0"/>
                <a:ea typeface="Roboto Mono" pitchFamily="49" charset="0"/>
              </a:rPr>
              <a:t> </a:t>
            </a:r>
            <a:r>
              <a:rPr lang="en-US" sz="1600" b="0" i="0" dirty="0">
                <a:effectLst/>
                <a:latin typeface="Quattrocento Sans" panose="020B0502050000020003" pitchFamily="34" charset="0"/>
              </a:rPr>
              <a:t>trigger.</a:t>
            </a:r>
          </a:p>
        </p:txBody>
      </p:sp>
      <p:sp>
        <p:nvSpPr>
          <p:cNvPr id="6" name="TextBox 5">
            <a:extLst>
              <a:ext uri="{FF2B5EF4-FFF2-40B4-BE49-F238E27FC236}">
                <a16:creationId xmlns:a16="http://schemas.microsoft.com/office/drawing/2014/main" id="{9F594765-154B-BDBC-3CAB-97BD1C25CE51}"/>
              </a:ext>
            </a:extLst>
          </p:cNvPr>
          <p:cNvSpPr txBox="1"/>
          <p:nvPr/>
        </p:nvSpPr>
        <p:spPr>
          <a:xfrm>
            <a:off x="4313238" y="1100016"/>
            <a:ext cx="5135561" cy="338554"/>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Example: Standardized CI Workflow (ci-</a:t>
            </a:r>
            <a:r>
              <a:rPr lang="en-US" sz="1600" b="1" i="0" dirty="0" err="1">
                <a:effectLst/>
                <a:latin typeface="Quattrocento Sans" panose="020B0502050000020003" pitchFamily="34" charset="0"/>
              </a:rPr>
              <a:t>pipeline.yml</a:t>
            </a:r>
            <a:r>
              <a:rPr lang="en-US" sz="1600" b="1" i="0" dirty="0">
                <a:effectLst/>
                <a:latin typeface="Quattrocento Sans" panose="020B0502050000020003" pitchFamily="34" charset="0"/>
              </a:rPr>
              <a:t>)</a:t>
            </a:r>
          </a:p>
        </p:txBody>
      </p:sp>
      <p:sp>
        <p:nvSpPr>
          <p:cNvPr id="7" name="Rectangle 6">
            <a:extLst>
              <a:ext uri="{FF2B5EF4-FFF2-40B4-BE49-F238E27FC236}">
                <a16:creationId xmlns:a16="http://schemas.microsoft.com/office/drawing/2014/main" id="{E89A7AFE-C8D3-0BF7-79C9-E689D0738078}"/>
              </a:ext>
            </a:extLst>
          </p:cNvPr>
          <p:cNvSpPr/>
          <p:nvPr/>
        </p:nvSpPr>
        <p:spPr>
          <a:xfrm>
            <a:off x="4450642" y="1438570"/>
            <a:ext cx="5379158" cy="4212930"/>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accent1">
                    <a:lumMod val="40000"/>
                    <a:lumOff val="60000"/>
                  </a:schemeClr>
                </a:solidFill>
                <a:latin typeface="Roboto Mono" pitchFamily="49" charset="0"/>
                <a:ea typeface="Roboto Mono" pitchFamily="49" charset="0"/>
              </a:rPr>
              <a:t>name: </a:t>
            </a:r>
            <a:r>
              <a:rPr lang="en-US" sz="1050" dirty="0">
                <a:solidFill>
                  <a:schemeClr val="accent2">
                    <a:lumMod val="40000"/>
                    <a:lumOff val="60000"/>
                  </a:schemeClr>
                </a:solidFill>
                <a:latin typeface="Roboto Mono" pitchFamily="49" charset="0"/>
                <a:ea typeface="Roboto Mono" pitchFamily="49" charset="0"/>
              </a:rPr>
              <a:t>CI Pipeline</a:t>
            </a:r>
          </a:p>
          <a:p>
            <a:r>
              <a:rPr lang="en-US" sz="1050" dirty="0">
                <a:solidFill>
                  <a:schemeClr val="accent1">
                    <a:lumMod val="40000"/>
                    <a:lumOff val="60000"/>
                  </a:schemeClr>
                </a:solidFill>
                <a:latin typeface="Roboto Mono" pitchFamily="49" charset="0"/>
                <a:ea typeface="Roboto Mono" pitchFamily="49" charset="0"/>
              </a:rPr>
              <a:t>on:</a:t>
            </a:r>
          </a:p>
          <a:p>
            <a:r>
              <a:rPr lang="en-US" sz="1050" dirty="0">
                <a:solidFill>
                  <a:schemeClr val="accent1">
                    <a:lumMod val="40000"/>
                    <a:lumOff val="60000"/>
                  </a:schemeClr>
                </a:solidFill>
                <a:latin typeface="Roboto Mono" pitchFamily="49" charset="0"/>
                <a:ea typeface="Roboto Mono" pitchFamily="49" charset="0"/>
              </a:rPr>
              <a:t>  </a:t>
            </a:r>
            <a:r>
              <a:rPr lang="en-US" sz="1050" dirty="0" err="1">
                <a:solidFill>
                  <a:schemeClr val="accent1">
                    <a:lumMod val="40000"/>
                    <a:lumOff val="60000"/>
                  </a:schemeClr>
                </a:solidFill>
                <a:latin typeface="Roboto Mono" pitchFamily="49" charset="0"/>
                <a:ea typeface="Roboto Mono" pitchFamily="49" charset="0"/>
              </a:rPr>
              <a:t>workflow_call</a:t>
            </a:r>
            <a:r>
              <a:rPr lang="en-US" sz="1050" dirty="0">
                <a:solidFill>
                  <a:schemeClr val="accent1">
                    <a:lumMod val="40000"/>
                    <a:lumOff val="60000"/>
                  </a:schemeClr>
                </a:solidFill>
                <a:latin typeface="Roboto Mono" pitchFamily="49" charset="0"/>
                <a:ea typeface="Roboto Mono" pitchFamily="49" charset="0"/>
              </a:rPr>
              <a:t>:</a:t>
            </a:r>
          </a:p>
          <a:p>
            <a:r>
              <a:rPr lang="en-US" sz="1050" dirty="0">
                <a:solidFill>
                  <a:schemeClr val="accent1">
                    <a:lumMod val="40000"/>
                    <a:lumOff val="60000"/>
                  </a:schemeClr>
                </a:solidFill>
                <a:latin typeface="Roboto Mono" pitchFamily="49" charset="0"/>
                <a:ea typeface="Roboto Mono" pitchFamily="49" charset="0"/>
              </a:rPr>
              <a:t>    inputs:</a:t>
            </a:r>
          </a:p>
          <a:p>
            <a:r>
              <a:rPr lang="en-US" sz="1050" dirty="0">
                <a:solidFill>
                  <a:schemeClr val="accent1">
                    <a:lumMod val="40000"/>
                    <a:lumOff val="60000"/>
                  </a:schemeClr>
                </a:solidFill>
                <a:latin typeface="Roboto Mono" pitchFamily="49" charset="0"/>
                <a:ea typeface="Roboto Mono" pitchFamily="49" charset="0"/>
              </a:rPr>
              <a:t>      node-version:</a:t>
            </a:r>
          </a:p>
          <a:p>
            <a:r>
              <a:rPr lang="en-US" sz="1050" dirty="0">
                <a:solidFill>
                  <a:schemeClr val="accent1">
                    <a:lumMod val="40000"/>
                    <a:lumOff val="60000"/>
                  </a:schemeClr>
                </a:solidFill>
                <a:latin typeface="Roboto Mono" pitchFamily="49" charset="0"/>
                <a:ea typeface="Roboto Mono" pitchFamily="49" charset="0"/>
              </a:rPr>
              <a:t>        required: </a:t>
            </a:r>
            <a:r>
              <a:rPr lang="en-US" sz="1050" dirty="0">
                <a:solidFill>
                  <a:schemeClr val="tx2">
                    <a:lumMod val="50000"/>
                    <a:lumOff val="50000"/>
                  </a:schemeClr>
                </a:solidFill>
                <a:latin typeface="Roboto Mono" pitchFamily="49" charset="0"/>
                <a:ea typeface="Roboto Mono" pitchFamily="49" charset="0"/>
              </a:rPr>
              <a:t>true</a:t>
            </a:r>
          </a:p>
          <a:p>
            <a:r>
              <a:rPr lang="en-US" sz="1050" dirty="0">
                <a:solidFill>
                  <a:schemeClr val="accent1">
                    <a:lumMod val="40000"/>
                    <a:lumOff val="60000"/>
                  </a:schemeClr>
                </a:solidFill>
                <a:latin typeface="Roboto Mono" pitchFamily="49" charset="0"/>
                <a:ea typeface="Roboto Mono" pitchFamily="49" charset="0"/>
              </a:rPr>
              <a:t>        type: </a:t>
            </a:r>
            <a:r>
              <a:rPr lang="en-US" sz="1050" dirty="0">
                <a:solidFill>
                  <a:schemeClr val="accent2">
                    <a:lumMod val="40000"/>
                    <a:lumOff val="60000"/>
                  </a:schemeClr>
                </a:solidFill>
                <a:latin typeface="Roboto Mono" pitchFamily="49" charset="0"/>
                <a:ea typeface="Roboto Mono" pitchFamily="49" charset="0"/>
              </a:rPr>
              <a:t>string</a:t>
            </a:r>
          </a:p>
          <a:p>
            <a:r>
              <a:rPr lang="en-US" sz="1050" dirty="0">
                <a:solidFill>
                  <a:schemeClr val="accent1">
                    <a:lumMod val="40000"/>
                    <a:lumOff val="60000"/>
                  </a:schemeClr>
                </a:solidFill>
                <a:latin typeface="Roboto Mono" pitchFamily="49" charset="0"/>
                <a:ea typeface="Roboto Mono" pitchFamily="49" charset="0"/>
              </a:rPr>
              <a:t>    secrets:</a:t>
            </a:r>
          </a:p>
          <a:p>
            <a:r>
              <a:rPr lang="en-US" sz="1050" dirty="0">
                <a:solidFill>
                  <a:schemeClr val="accent1">
                    <a:lumMod val="40000"/>
                    <a:lumOff val="60000"/>
                  </a:schemeClr>
                </a:solidFill>
                <a:latin typeface="Roboto Mono" pitchFamily="49" charset="0"/>
                <a:ea typeface="Roboto Mono" pitchFamily="49" charset="0"/>
              </a:rPr>
              <a:t>      </a:t>
            </a:r>
            <a:r>
              <a:rPr lang="en-US" sz="1050" dirty="0" err="1">
                <a:solidFill>
                  <a:schemeClr val="accent1">
                    <a:lumMod val="40000"/>
                    <a:lumOff val="60000"/>
                  </a:schemeClr>
                </a:solidFill>
                <a:latin typeface="Roboto Mono" pitchFamily="49" charset="0"/>
                <a:ea typeface="Roboto Mono" pitchFamily="49" charset="0"/>
              </a:rPr>
              <a:t>npm</a:t>
            </a:r>
            <a:r>
              <a:rPr lang="en-US" sz="1050" dirty="0">
                <a:solidFill>
                  <a:schemeClr val="accent1">
                    <a:lumMod val="40000"/>
                    <a:lumOff val="60000"/>
                  </a:schemeClr>
                </a:solidFill>
                <a:latin typeface="Roboto Mono" pitchFamily="49" charset="0"/>
                <a:ea typeface="Roboto Mono" pitchFamily="49" charset="0"/>
              </a:rPr>
              <a:t>-token:</a:t>
            </a:r>
          </a:p>
          <a:p>
            <a:r>
              <a:rPr lang="en-US" sz="1050" dirty="0">
                <a:solidFill>
                  <a:schemeClr val="accent1">
                    <a:lumMod val="40000"/>
                    <a:lumOff val="60000"/>
                  </a:schemeClr>
                </a:solidFill>
                <a:latin typeface="Roboto Mono" pitchFamily="49" charset="0"/>
                <a:ea typeface="Roboto Mono" pitchFamily="49" charset="0"/>
              </a:rPr>
              <a:t>        required: </a:t>
            </a:r>
            <a:r>
              <a:rPr lang="en-US" sz="1050" dirty="0">
                <a:solidFill>
                  <a:schemeClr val="tx2">
                    <a:lumMod val="50000"/>
                    <a:lumOff val="50000"/>
                  </a:schemeClr>
                </a:solidFill>
                <a:latin typeface="Roboto Mono" pitchFamily="49" charset="0"/>
                <a:ea typeface="Roboto Mono" pitchFamily="49" charset="0"/>
              </a:rPr>
              <a:t>true</a:t>
            </a:r>
          </a:p>
          <a:p>
            <a:r>
              <a:rPr lang="en-US" sz="1050" dirty="0">
                <a:solidFill>
                  <a:schemeClr val="accent1">
                    <a:lumMod val="40000"/>
                    <a:lumOff val="60000"/>
                  </a:schemeClr>
                </a:solidFill>
                <a:latin typeface="Roboto Mono" pitchFamily="49" charset="0"/>
                <a:ea typeface="Roboto Mono" pitchFamily="49" charset="0"/>
              </a:rPr>
              <a:t>jobs:</a:t>
            </a:r>
          </a:p>
          <a:p>
            <a:r>
              <a:rPr lang="en-US" sz="1050" dirty="0">
                <a:solidFill>
                  <a:schemeClr val="accent1">
                    <a:lumMod val="40000"/>
                    <a:lumOff val="60000"/>
                  </a:schemeClr>
                </a:solidFill>
                <a:latin typeface="Roboto Mono" pitchFamily="49" charset="0"/>
                <a:ea typeface="Roboto Mono" pitchFamily="49" charset="0"/>
              </a:rPr>
              <a:t>  build:</a:t>
            </a:r>
          </a:p>
          <a:p>
            <a:r>
              <a:rPr lang="en-US" sz="1050" dirty="0">
                <a:solidFill>
                  <a:schemeClr val="accent1">
                    <a:lumMod val="40000"/>
                    <a:lumOff val="60000"/>
                  </a:schemeClr>
                </a:solidFill>
                <a:latin typeface="Roboto Mono" pitchFamily="49" charset="0"/>
                <a:ea typeface="Roboto Mono" pitchFamily="49" charset="0"/>
              </a:rPr>
              <a:t>    runs-on: </a:t>
            </a:r>
            <a:r>
              <a:rPr lang="en-US" sz="1050" dirty="0">
                <a:solidFill>
                  <a:schemeClr val="accent2">
                    <a:lumMod val="40000"/>
                    <a:lumOff val="60000"/>
                  </a:schemeClr>
                </a:solidFill>
                <a:latin typeface="Roboto Mono" pitchFamily="49" charset="0"/>
                <a:ea typeface="Roboto Mono" pitchFamily="49" charset="0"/>
              </a:rPr>
              <a:t>ubuntu-latest</a:t>
            </a:r>
          </a:p>
          <a:p>
            <a:r>
              <a:rPr lang="en-US" sz="1050" dirty="0">
                <a:solidFill>
                  <a:schemeClr val="accent1">
                    <a:lumMod val="40000"/>
                    <a:lumOff val="60000"/>
                  </a:schemeClr>
                </a:solidFill>
                <a:latin typeface="Roboto Mono" pitchFamily="49" charset="0"/>
                <a:ea typeface="Roboto Mono" pitchFamily="49" charset="0"/>
              </a:rPr>
              <a:t>    steps:</a:t>
            </a:r>
          </a:p>
          <a:p>
            <a:r>
              <a:rPr lang="en-US" sz="1050" dirty="0">
                <a:solidFill>
                  <a:schemeClr val="accent1">
                    <a:lumMod val="40000"/>
                    <a:lumOff val="60000"/>
                  </a:schemeClr>
                </a:solidFill>
                <a:latin typeface="Roboto Mono" pitchFamily="49" charset="0"/>
                <a:ea typeface="Roboto Mono" pitchFamily="49" charset="0"/>
              </a:rPr>
              <a:t>      - uses: </a:t>
            </a:r>
            <a:r>
              <a:rPr lang="en-US" sz="1050" dirty="0">
                <a:solidFill>
                  <a:schemeClr val="accent2">
                    <a:lumMod val="40000"/>
                    <a:lumOff val="60000"/>
                  </a:schemeClr>
                </a:solidFill>
                <a:latin typeface="Roboto Mono" pitchFamily="49" charset="0"/>
                <a:ea typeface="Roboto Mono" pitchFamily="49" charset="0"/>
              </a:rPr>
              <a:t>actions/checkout@v3</a:t>
            </a:r>
          </a:p>
          <a:p>
            <a:r>
              <a:rPr lang="en-US" sz="1050" dirty="0">
                <a:solidFill>
                  <a:schemeClr val="accent1">
                    <a:lumMod val="40000"/>
                    <a:lumOff val="60000"/>
                  </a:schemeClr>
                </a:solidFill>
                <a:latin typeface="Roboto Mono" pitchFamily="49" charset="0"/>
                <a:ea typeface="Roboto Mono" pitchFamily="49" charset="0"/>
              </a:rPr>
              <a:t>      - name: </a:t>
            </a:r>
            <a:r>
              <a:rPr lang="en-US" sz="1050" dirty="0">
                <a:solidFill>
                  <a:schemeClr val="accent2">
                    <a:lumMod val="40000"/>
                    <a:lumOff val="60000"/>
                  </a:schemeClr>
                </a:solidFill>
                <a:latin typeface="Roboto Mono" pitchFamily="49" charset="0"/>
                <a:ea typeface="Roboto Mono" pitchFamily="49" charset="0"/>
              </a:rPr>
              <a:t>Set up Node.js</a:t>
            </a:r>
          </a:p>
          <a:p>
            <a:r>
              <a:rPr lang="en-US" sz="1050" dirty="0">
                <a:solidFill>
                  <a:schemeClr val="accent1">
                    <a:lumMod val="40000"/>
                    <a:lumOff val="60000"/>
                  </a:schemeClr>
                </a:solidFill>
                <a:latin typeface="Roboto Mono" pitchFamily="49" charset="0"/>
                <a:ea typeface="Roboto Mono" pitchFamily="49" charset="0"/>
              </a:rPr>
              <a:t>        uses: </a:t>
            </a:r>
            <a:r>
              <a:rPr lang="en-US" sz="1050" dirty="0">
                <a:solidFill>
                  <a:schemeClr val="accent2">
                    <a:lumMod val="40000"/>
                    <a:lumOff val="60000"/>
                  </a:schemeClr>
                </a:solidFill>
                <a:latin typeface="Roboto Mono" pitchFamily="49" charset="0"/>
                <a:ea typeface="Roboto Mono" pitchFamily="49" charset="0"/>
              </a:rPr>
              <a:t>actions/setup-node@v3</a:t>
            </a:r>
          </a:p>
          <a:p>
            <a:r>
              <a:rPr lang="en-US" sz="1050" dirty="0">
                <a:solidFill>
                  <a:schemeClr val="accent1">
                    <a:lumMod val="40000"/>
                    <a:lumOff val="60000"/>
                  </a:schemeClr>
                </a:solidFill>
                <a:latin typeface="Roboto Mono" pitchFamily="49" charset="0"/>
                <a:ea typeface="Roboto Mono" pitchFamily="49" charset="0"/>
              </a:rPr>
              <a:t>        with:</a:t>
            </a:r>
          </a:p>
          <a:p>
            <a:r>
              <a:rPr lang="en-US" sz="1050" dirty="0">
                <a:solidFill>
                  <a:schemeClr val="accent1">
                    <a:lumMod val="40000"/>
                    <a:lumOff val="60000"/>
                  </a:schemeClr>
                </a:solidFill>
                <a:latin typeface="Roboto Mono" pitchFamily="49" charset="0"/>
                <a:ea typeface="Roboto Mono" pitchFamily="49" charset="0"/>
              </a:rPr>
              <a:t>          node-version: </a:t>
            </a:r>
            <a:r>
              <a:rPr lang="en-US" sz="1050" dirty="0">
                <a:solidFill>
                  <a:schemeClr val="accent2">
                    <a:lumMod val="40000"/>
                    <a:lumOff val="60000"/>
                  </a:schemeClr>
                </a:solidFill>
                <a:latin typeface="Roboto Mono" pitchFamily="49" charset="0"/>
                <a:ea typeface="Roboto Mono" pitchFamily="49" charset="0"/>
              </a:rPr>
              <a:t>${{ </a:t>
            </a:r>
            <a:r>
              <a:rPr lang="en-US" sz="1050" dirty="0" err="1">
                <a:solidFill>
                  <a:schemeClr val="accent2">
                    <a:lumMod val="40000"/>
                    <a:lumOff val="60000"/>
                  </a:schemeClr>
                </a:solidFill>
                <a:latin typeface="Roboto Mono" pitchFamily="49" charset="0"/>
                <a:ea typeface="Roboto Mono" pitchFamily="49" charset="0"/>
              </a:rPr>
              <a:t>inputs.node</a:t>
            </a:r>
            <a:r>
              <a:rPr lang="en-US" sz="1050" dirty="0">
                <a:solidFill>
                  <a:schemeClr val="accent2">
                    <a:lumMod val="40000"/>
                    <a:lumOff val="60000"/>
                  </a:schemeClr>
                </a:solidFill>
                <a:latin typeface="Roboto Mono" pitchFamily="49" charset="0"/>
                <a:ea typeface="Roboto Mono" pitchFamily="49" charset="0"/>
              </a:rPr>
              <a:t>-version }}</a:t>
            </a:r>
          </a:p>
          <a:p>
            <a:r>
              <a:rPr lang="en-US" sz="1050" dirty="0">
                <a:solidFill>
                  <a:schemeClr val="accent1">
                    <a:lumMod val="40000"/>
                    <a:lumOff val="60000"/>
                  </a:schemeClr>
                </a:solidFill>
                <a:latin typeface="Roboto Mono" pitchFamily="49" charset="0"/>
                <a:ea typeface="Roboto Mono" pitchFamily="49" charset="0"/>
              </a:rPr>
              <a:t>          registry-</a:t>
            </a:r>
            <a:r>
              <a:rPr lang="en-US" sz="1050" dirty="0" err="1">
                <a:solidFill>
                  <a:schemeClr val="accent1">
                    <a:lumMod val="40000"/>
                    <a:lumOff val="60000"/>
                  </a:schemeClr>
                </a:solidFill>
                <a:latin typeface="Roboto Mono" pitchFamily="49" charset="0"/>
                <a:ea typeface="Roboto Mono" pitchFamily="49" charset="0"/>
              </a:rPr>
              <a:t>url</a:t>
            </a:r>
            <a:r>
              <a:rPr lang="en-US" sz="1050" dirty="0">
                <a:solidFill>
                  <a:schemeClr val="accent1">
                    <a:lumMod val="40000"/>
                    <a:lumOff val="60000"/>
                  </a:schemeClr>
                </a:solidFill>
                <a:latin typeface="Roboto Mono" pitchFamily="49" charset="0"/>
                <a:ea typeface="Roboto Mono" pitchFamily="49" charset="0"/>
              </a:rPr>
              <a:t>: </a:t>
            </a:r>
            <a:r>
              <a:rPr lang="en-US" sz="1050" dirty="0">
                <a:solidFill>
                  <a:schemeClr val="accent2">
                    <a:lumMod val="40000"/>
                    <a:lumOff val="60000"/>
                  </a:schemeClr>
                </a:solidFill>
                <a:latin typeface="Roboto Mono" pitchFamily="49" charset="0"/>
                <a:ea typeface="Roboto Mono" pitchFamily="49" charset="0"/>
              </a:rPr>
              <a:t>'https://</a:t>
            </a:r>
            <a:r>
              <a:rPr lang="en-US" sz="1050" dirty="0" err="1">
                <a:solidFill>
                  <a:schemeClr val="accent2">
                    <a:lumMod val="40000"/>
                    <a:lumOff val="60000"/>
                  </a:schemeClr>
                </a:solidFill>
                <a:latin typeface="Roboto Mono" pitchFamily="49" charset="0"/>
                <a:ea typeface="Roboto Mono" pitchFamily="49" charset="0"/>
              </a:rPr>
              <a:t>npm.pkg.github.com</a:t>
            </a:r>
            <a:r>
              <a:rPr lang="en-US" sz="1050" dirty="0">
                <a:solidFill>
                  <a:schemeClr val="accent2">
                    <a:lumMod val="40000"/>
                    <a:lumOff val="60000"/>
                  </a:schemeClr>
                </a:solidFill>
                <a:latin typeface="Roboto Mono" pitchFamily="49" charset="0"/>
                <a:ea typeface="Roboto Mono" pitchFamily="49" charset="0"/>
              </a:rPr>
              <a:t>/'</a:t>
            </a:r>
          </a:p>
          <a:p>
            <a:r>
              <a:rPr lang="en-US" sz="1050" dirty="0">
                <a:solidFill>
                  <a:schemeClr val="accent1">
                    <a:lumMod val="40000"/>
                    <a:lumOff val="60000"/>
                  </a:schemeClr>
                </a:solidFill>
                <a:latin typeface="Roboto Mono" pitchFamily="49" charset="0"/>
                <a:ea typeface="Roboto Mono" pitchFamily="49" charset="0"/>
              </a:rPr>
              <a:t>      - name: </a:t>
            </a:r>
            <a:r>
              <a:rPr lang="en-US" sz="1050" dirty="0">
                <a:solidFill>
                  <a:schemeClr val="accent2">
                    <a:lumMod val="40000"/>
                    <a:lumOff val="60000"/>
                  </a:schemeClr>
                </a:solidFill>
                <a:latin typeface="Roboto Mono" pitchFamily="49" charset="0"/>
                <a:ea typeface="Roboto Mono" pitchFamily="49" charset="0"/>
              </a:rPr>
              <a:t>Install Dependencies</a:t>
            </a:r>
          </a:p>
          <a:p>
            <a:r>
              <a:rPr lang="en-US" sz="1050" dirty="0">
                <a:solidFill>
                  <a:schemeClr val="accent1">
                    <a:lumMod val="40000"/>
                    <a:lumOff val="60000"/>
                  </a:schemeClr>
                </a:solidFill>
                <a:latin typeface="Roboto Mono" pitchFamily="49" charset="0"/>
                <a:ea typeface="Roboto Mono" pitchFamily="49" charset="0"/>
              </a:rPr>
              <a:t>        run: </a:t>
            </a:r>
            <a:r>
              <a:rPr lang="en-US" sz="1050" dirty="0" err="1">
                <a:solidFill>
                  <a:schemeClr val="accent2">
                    <a:lumMod val="40000"/>
                    <a:lumOff val="60000"/>
                  </a:schemeClr>
                </a:solidFill>
                <a:latin typeface="Roboto Mono" pitchFamily="49" charset="0"/>
                <a:ea typeface="Roboto Mono" pitchFamily="49" charset="0"/>
              </a:rPr>
              <a:t>npm</a:t>
            </a:r>
            <a:r>
              <a:rPr lang="en-US" sz="1050" dirty="0">
                <a:solidFill>
                  <a:schemeClr val="accent2">
                    <a:lumMod val="40000"/>
                    <a:lumOff val="60000"/>
                  </a:schemeClr>
                </a:solidFill>
                <a:latin typeface="Roboto Mono" pitchFamily="49" charset="0"/>
                <a:ea typeface="Roboto Mono" pitchFamily="49" charset="0"/>
              </a:rPr>
              <a:t> install</a:t>
            </a:r>
          </a:p>
          <a:p>
            <a:r>
              <a:rPr lang="en-US" sz="1050" dirty="0">
                <a:solidFill>
                  <a:schemeClr val="accent1">
                    <a:lumMod val="40000"/>
                    <a:lumOff val="60000"/>
                  </a:schemeClr>
                </a:solidFill>
                <a:latin typeface="Roboto Mono" pitchFamily="49" charset="0"/>
                <a:ea typeface="Roboto Mono" pitchFamily="49" charset="0"/>
              </a:rPr>
              <a:t>      - name: </a:t>
            </a:r>
            <a:r>
              <a:rPr lang="en-US" sz="1050" dirty="0">
                <a:solidFill>
                  <a:schemeClr val="accent2">
                    <a:lumMod val="40000"/>
                    <a:lumOff val="60000"/>
                  </a:schemeClr>
                </a:solidFill>
                <a:latin typeface="Roboto Mono" pitchFamily="49" charset="0"/>
                <a:ea typeface="Roboto Mono" pitchFamily="49" charset="0"/>
              </a:rPr>
              <a:t>Run Tests</a:t>
            </a:r>
          </a:p>
          <a:p>
            <a:r>
              <a:rPr lang="en-US" sz="1050" dirty="0">
                <a:solidFill>
                  <a:schemeClr val="accent1">
                    <a:lumMod val="40000"/>
                    <a:lumOff val="60000"/>
                  </a:schemeClr>
                </a:solidFill>
                <a:latin typeface="Roboto Mono" pitchFamily="49" charset="0"/>
                <a:ea typeface="Roboto Mono" pitchFamily="49" charset="0"/>
              </a:rPr>
              <a:t>        run: </a:t>
            </a:r>
            <a:r>
              <a:rPr lang="en-US" sz="1050" dirty="0" err="1">
                <a:solidFill>
                  <a:schemeClr val="accent2">
                    <a:lumMod val="40000"/>
                    <a:lumOff val="60000"/>
                  </a:schemeClr>
                </a:solidFill>
                <a:latin typeface="Roboto Mono" pitchFamily="49" charset="0"/>
                <a:ea typeface="Roboto Mono" pitchFamily="49" charset="0"/>
              </a:rPr>
              <a:t>npm</a:t>
            </a:r>
            <a:r>
              <a:rPr lang="en-US" sz="1050" dirty="0">
                <a:solidFill>
                  <a:schemeClr val="accent2">
                    <a:lumMod val="40000"/>
                    <a:lumOff val="60000"/>
                  </a:schemeClr>
                </a:solidFill>
                <a:latin typeface="Roboto Mono" pitchFamily="49" charset="0"/>
                <a:ea typeface="Roboto Mono" pitchFamily="49" charset="0"/>
              </a:rPr>
              <a:t> test</a:t>
            </a:r>
          </a:p>
        </p:txBody>
      </p:sp>
    </p:spTree>
    <p:extLst>
      <p:ext uri="{BB962C8B-B14F-4D97-AF65-F5344CB8AC3E}">
        <p14:creationId xmlns:p14="http://schemas.microsoft.com/office/powerpoint/2010/main" val="32726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86204"/>
            <a:ext cx="6345239" cy="1113959"/>
          </a:xfrm>
        </p:spPr>
        <p:txBody>
          <a:bodyPr/>
          <a:lstStyle/>
          <a:p>
            <a:r>
              <a:rPr lang="en-US" dirty="0">
                <a:latin typeface="Quattrocento Sans" panose="020B0502050000020003" pitchFamily="34" charset="0"/>
              </a:rPr>
              <a:t>Module 7: Manage GitHub Actions in the enterprise</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D2B19A9A-3D8F-0FA5-9D68-D7FBEDB2941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 Placeholder 5">
            <a:extLst>
              <a:ext uri="{FF2B5EF4-FFF2-40B4-BE49-F238E27FC236}">
                <a16:creationId xmlns:a16="http://schemas.microsoft.com/office/drawing/2014/main" id="{069BC8C8-2CF6-9B7C-E605-EA01F8A1CB3B}"/>
              </a:ext>
            </a:extLst>
          </p:cNvPr>
          <p:cNvSpPr txBox="1">
            <a:spLocks/>
          </p:cNvSpPr>
          <p:nvPr/>
        </p:nvSpPr>
        <p:spPr>
          <a:xfrm>
            <a:off x="569911" y="5570675"/>
            <a:ext cx="7434032"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endParaRPr>
          </a:p>
        </p:txBody>
      </p:sp>
      <p:sp>
        <p:nvSpPr>
          <p:cNvPr id="6" name="Text Placeholder 5">
            <a:extLst>
              <a:ext uri="{FF2B5EF4-FFF2-40B4-BE49-F238E27FC236}">
                <a16:creationId xmlns:a16="http://schemas.microsoft.com/office/drawing/2014/main" id="{EF7C51BB-3258-4B78-DAC5-65709610A1D2}"/>
              </a:ext>
            </a:extLst>
          </p:cNvPr>
          <p:cNvSpPr txBox="1">
            <a:spLocks/>
          </p:cNvSpPr>
          <p:nvPr/>
        </p:nvSpPr>
        <p:spPr>
          <a:xfrm>
            <a:off x="569911" y="5681324"/>
            <a:ext cx="6582729"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hlinkClick r:id="rId4">
                  <a:extLst>
                    <a:ext uri="{A12FA001-AC4F-418D-AE19-62706E023703}">
                      <ahyp:hlinkClr xmlns:ahyp="http://schemas.microsoft.com/office/drawing/2018/hyperlinkcolor" val="tx"/>
                    </a:ext>
                  </a:extLst>
                </a:hlinkClick>
              </a:rPr>
              <a:t>GH-200: Manage GitHub Actions in the enterprise</a:t>
            </a:r>
            <a:endParaRPr lang="en-US" sz="2400" dirty="0"/>
          </a:p>
        </p:txBody>
      </p:sp>
    </p:spTree>
    <p:extLst>
      <p:ext uri="{BB962C8B-B14F-4D97-AF65-F5344CB8AC3E}">
        <p14:creationId xmlns:p14="http://schemas.microsoft.com/office/powerpoint/2010/main" val="46855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Reusable Workflows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224541"/>
            <a:ext cx="6227762" cy="1384995"/>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Using a Reusable Workflow in Another Repository</a:t>
            </a:r>
          </a:p>
          <a:p>
            <a:pPr algn="l">
              <a:spcBef>
                <a:spcPts val="600"/>
              </a:spcBef>
              <a:spcAft>
                <a:spcPts val="600"/>
              </a:spcAft>
            </a:pPr>
            <a:r>
              <a:rPr lang="en-US" sz="1600" b="0" i="0" dirty="0">
                <a:effectLst/>
                <a:latin typeface="Quattrocento Sans" panose="020B0502050000020003" pitchFamily="34" charset="0"/>
              </a:rPr>
              <a:t>Once defined, the reusable workflow can be used in any repository via the </a:t>
            </a:r>
            <a:r>
              <a:rPr lang="en-US" sz="1400" b="1" i="0" dirty="0">
                <a:effectLst/>
                <a:highlight>
                  <a:srgbClr val="C0C0C0"/>
                </a:highlight>
                <a:latin typeface="Roboto Mono" pitchFamily="49" charset="0"/>
                <a:ea typeface="Roboto Mono" pitchFamily="49" charset="0"/>
              </a:rPr>
              <a:t>uses:</a:t>
            </a:r>
            <a:r>
              <a:rPr lang="en-US" sz="1400" b="0" i="0" dirty="0">
                <a:effectLst/>
                <a:latin typeface="Roboto Mono" pitchFamily="49" charset="0"/>
                <a:ea typeface="Roboto Mono" pitchFamily="49" charset="0"/>
              </a:rPr>
              <a:t> </a:t>
            </a:r>
            <a:r>
              <a:rPr lang="en-US" sz="1600" b="0" i="0" dirty="0">
                <a:effectLst/>
                <a:latin typeface="Quattrocento Sans" panose="020B0502050000020003" pitchFamily="34" charset="0"/>
              </a:rPr>
              <a:t>keyword.</a:t>
            </a:r>
          </a:p>
          <a:p>
            <a:pPr algn="l">
              <a:spcBef>
                <a:spcPts val="600"/>
              </a:spcBef>
              <a:spcAft>
                <a:spcPts val="600"/>
              </a:spcAft>
            </a:pPr>
            <a:r>
              <a:rPr lang="en-US" sz="1600" b="1" i="0" dirty="0">
                <a:effectLst/>
                <a:latin typeface="Quattrocento Sans" panose="020B0502050000020003" pitchFamily="34" charset="0"/>
              </a:rPr>
              <a:t>Example: Calling the Reusable Workflow</a:t>
            </a:r>
          </a:p>
        </p:txBody>
      </p:sp>
      <p:sp>
        <p:nvSpPr>
          <p:cNvPr id="7" name="Rectangle 6">
            <a:extLst>
              <a:ext uri="{FF2B5EF4-FFF2-40B4-BE49-F238E27FC236}">
                <a16:creationId xmlns:a16="http://schemas.microsoft.com/office/drawing/2014/main" id="{E89A7AFE-C8D3-0BF7-79C9-E689D0738078}"/>
              </a:ext>
            </a:extLst>
          </p:cNvPr>
          <p:cNvSpPr/>
          <p:nvPr/>
        </p:nvSpPr>
        <p:spPr>
          <a:xfrm>
            <a:off x="648140" y="2734060"/>
            <a:ext cx="6090358" cy="163121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accent1">
                    <a:lumMod val="40000"/>
                    <a:lumOff val="60000"/>
                  </a:schemeClr>
                </a:solidFill>
                <a:latin typeface="Roboto Mono" pitchFamily="49" charset="0"/>
                <a:ea typeface="Roboto Mono" pitchFamily="49" charset="0"/>
              </a:rPr>
              <a:t>name: </a:t>
            </a:r>
            <a:r>
              <a:rPr lang="en-US" sz="1050" dirty="0">
                <a:solidFill>
                  <a:schemeClr val="accent2">
                    <a:lumMod val="40000"/>
                    <a:lumOff val="60000"/>
                  </a:schemeClr>
                </a:solidFill>
                <a:latin typeface="Roboto Mono" pitchFamily="49" charset="0"/>
                <a:ea typeface="Roboto Mono" pitchFamily="49" charset="0"/>
              </a:rPr>
              <a:t>Reusable CI Pipeline</a:t>
            </a:r>
          </a:p>
          <a:p>
            <a:r>
              <a:rPr lang="en-US" sz="1050" dirty="0">
                <a:solidFill>
                  <a:schemeClr val="accent1">
                    <a:lumMod val="40000"/>
                    <a:lumOff val="60000"/>
                  </a:schemeClr>
                </a:solidFill>
                <a:latin typeface="Roboto Mono" pitchFamily="49" charset="0"/>
                <a:ea typeface="Roboto Mono" pitchFamily="49" charset="0"/>
              </a:rPr>
              <a:t>on: </a:t>
            </a:r>
            <a:r>
              <a:rPr lang="en-US" sz="1050" dirty="0">
                <a:solidFill>
                  <a:schemeClr val="accent2">
                    <a:lumMod val="40000"/>
                    <a:lumOff val="60000"/>
                  </a:schemeClr>
                </a:solidFill>
                <a:latin typeface="Roboto Mono" pitchFamily="49" charset="0"/>
                <a:ea typeface="Roboto Mono" pitchFamily="49" charset="0"/>
              </a:rPr>
              <a:t>push</a:t>
            </a:r>
          </a:p>
          <a:p>
            <a:r>
              <a:rPr lang="en-US" sz="1050" dirty="0">
                <a:solidFill>
                  <a:schemeClr val="accent1">
                    <a:lumMod val="40000"/>
                    <a:lumOff val="60000"/>
                  </a:schemeClr>
                </a:solidFill>
                <a:latin typeface="Roboto Mono" pitchFamily="49" charset="0"/>
                <a:ea typeface="Roboto Mono" pitchFamily="49" charset="0"/>
              </a:rPr>
              <a:t>jobs:</a:t>
            </a:r>
          </a:p>
          <a:p>
            <a:r>
              <a:rPr lang="en-US" sz="1050" dirty="0">
                <a:solidFill>
                  <a:schemeClr val="accent1">
                    <a:lumMod val="40000"/>
                    <a:lumOff val="60000"/>
                  </a:schemeClr>
                </a:solidFill>
                <a:latin typeface="Roboto Mono" pitchFamily="49" charset="0"/>
                <a:ea typeface="Roboto Mono" pitchFamily="49" charset="0"/>
              </a:rPr>
              <a:t>  test:</a:t>
            </a:r>
          </a:p>
          <a:p>
            <a:r>
              <a:rPr lang="en-US" sz="1050" dirty="0">
                <a:solidFill>
                  <a:schemeClr val="accent1">
                    <a:lumMod val="40000"/>
                    <a:lumOff val="60000"/>
                  </a:schemeClr>
                </a:solidFill>
                <a:latin typeface="Roboto Mono" pitchFamily="49" charset="0"/>
                <a:ea typeface="Roboto Mono" pitchFamily="49" charset="0"/>
              </a:rPr>
              <a:t>    uses: </a:t>
            </a:r>
            <a:r>
              <a:rPr lang="en-US" sz="1050" dirty="0">
                <a:solidFill>
                  <a:schemeClr val="accent2">
                    <a:lumMod val="40000"/>
                    <a:lumOff val="60000"/>
                  </a:schemeClr>
                </a:solidFill>
                <a:latin typeface="Roboto Mono" pitchFamily="49" charset="0"/>
                <a:ea typeface="Roboto Mono" pitchFamily="49" charset="0"/>
              </a:rPr>
              <a:t>org/reusable-workflows/.</a:t>
            </a:r>
            <a:r>
              <a:rPr lang="en-US" sz="1050" dirty="0" err="1">
                <a:solidFill>
                  <a:schemeClr val="accent2">
                    <a:lumMod val="40000"/>
                    <a:lumOff val="60000"/>
                  </a:schemeClr>
                </a:solidFill>
                <a:latin typeface="Roboto Mono" pitchFamily="49" charset="0"/>
                <a:ea typeface="Roboto Mono" pitchFamily="49" charset="0"/>
              </a:rPr>
              <a:t>github</a:t>
            </a:r>
            <a:r>
              <a:rPr lang="en-US" sz="1050" dirty="0">
                <a:solidFill>
                  <a:schemeClr val="accent2">
                    <a:lumMod val="40000"/>
                    <a:lumOff val="60000"/>
                  </a:schemeClr>
                </a:solidFill>
                <a:latin typeface="Roboto Mono" pitchFamily="49" charset="0"/>
                <a:ea typeface="Roboto Mono" pitchFamily="49" charset="0"/>
              </a:rPr>
              <a:t>/workflows/ci-pipeline.yml@v1</a:t>
            </a:r>
          </a:p>
          <a:p>
            <a:r>
              <a:rPr lang="en-US" sz="1050" dirty="0">
                <a:solidFill>
                  <a:schemeClr val="accent1">
                    <a:lumMod val="40000"/>
                    <a:lumOff val="60000"/>
                  </a:schemeClr>
                </a:solidFill>
                <a:latin typeface="Roboto Mono" pitchFamily="49" charset="0"/>
                <a:ea typeface="Roboto Mono" pitchFamily="49" charset="0"/>
              </a:rPr>
              <a:t>    with:</a:t>
            </a:r>
          </a:p>
          <a:p>
            <a:r>
              <a:rPr lang="en-US" sz="1050" dirty="0">
                <a:solidFill>
                  <a:schemeClr val="accent1">
                    <a:lumMod val="40000"/>
                    <a:lumOff val="60000"/>
                  </a:schemeClr>
                </a:solidFill>
                <a:latin typeface="Roboto Mono" pitchFamily="49" charset="0"/>
                <a:ea typeface="Roboto Mono" pitchFamily="49" charset="0"/>
              </a:rPr>
              <a:t>      node-version: </a:t>
            </a:r>
            <a:r>
              <a:rPr lang="en-US" sz="1050" dirty="0">
                <a:solidFill>
                  <a:schemeClr val="accent2">
                    <a:lumMod val="40000"/>
                    <a:lumOff val="60000"/>
                  </a:schemeClr>
                </a:solidFill>
                <a:latin typeface="Roboto Mono" pitchFamily="49" charset="0"/>
                <a:ea typeface="Roboto Mono" pitchFamily="49" charset="0"/>
              </a:rPr>
              <a:t>'16'</a:t>
            </a:r>
          </a:p>
          <a:p>
            <a:r>
              <a:rPr lang="en-US" sz="1050" dirty="0">
                <a:solidFill>
                  <a:schemeClr val="accent1">
                    <a:lumMod val="40000"/>
                    <a:lumOff val="60000"/>
                  </a:schemeClr>
                </a:solidFill>
                <a:latin typeface="Roboto Mono" pitchFamily="49" charset="0"/>
                <a:ea typeface="Roboto Mono" pitchFamily="49" charset="0"/>
              </a:rPr>
              <a:t>    secrets:</a:t>
            </a:r>
          </a:p>
          <a:p>
            <a:r>
              <a:rPr lang="en-US" sz="1050" dirty="0">
                <a:solidFill>
                  <a:schemeClr val="accent1">
                    <a:lumMod val="40000"/>
                    <a:lumOff val="60000"/>
                  </a:schemeClr>
                </a:solidFill>
                <a:latin typeface="Roboto Mono" pitchFamily="49" charset="0"/>
                <a:ea typeface="Roboto Mono" pitchFamily="49" charset="0"/>
              </a:rPr>
              <a:t>      </a:t>
            </a:r>
            <a:r>
              <a:rPr lang="en-US" sz="1050" dirty="0" err="1">
                <a:solidFill>
                  <a:schemeClr val="accent1">
                    <a:lumMod val="40000"/>
                    <a:lumOff val="60000"/>
                  </a:schemeClr>
                </a:solidFill>
                <a:latin typeface="Roboto Mono" pitchFamily="49" charset="0"/>
                <a:ea typeface="Roboto Mono" pitchFamily="49" charset="0"/>
              </a:rPr>
              <a:t>npm</a:t>
            </a:r>
            <a:r>
              <a:rPr lang="en-US" sz="1050" dirty="0">
                <a:solidFill>
                  <a:schemeClr val="accent1">
                    <a:lumMod val="40000"/>
                    <a:lumOff val="60000"/>
                  </a:schemeClr>
                </a:solidFill>
                <a:latin typeface="Roboto Mono" pitchFamily="49" charset="0"/>
                <a:ea typeface="Roboto Mono" pitchFamily="49" charset="0"/>
              </a:rPr>
              <a:t>-token: </a:t>
            </a:r>
            <a:r>
              <a:rPr lang="en-US" sz="1050" dirty="0">
                <a:solidFill>
                  <a:schemeClr val="accent2">
                    <a:lumMod val="40000"/>
                    <a:lumOff val="60000"/>
                  </a:schemeClr>
                </a:solidFill>
                <a:latin typeface="Roboto Mono" pitchFamily="49" charset="0"/>
                <a:ea typeface="Roboto Mono" pitchFamily="49" charset="0"/>
              </a:rPr>
              <a:t>${{ </a:t>
            </a:r>
            <a:r>
              <a:rPr lang="en-US" sz="1050" dirty="0" err="1">
                <a:solidFill>
                  <a:schemeClr val="accent2">
                    <a:lumMod val="40000"/>
                    <a:lumOff val="60000"/>
                  </a:schemeClr>
                </a:solidFill>
                <a:latin typeface="Roboto Mono" pitchFamily="49" charset="0"/>
                <a:ea typeface="Roboto Mono" pitchFamily="49" charset="0"/>
              </a:rPr>
              <a:t>secrets.NPM_TOKEN</a:t>
            </a:r>
            <a:r>
              <a:rPr lang="en-US" sz="1050" dirty="0">
                <a:solidFill>
                  <a:schemeClr val="accent2">
                    <a:lumMod val="40000"/>
                    <a:lumOff val="60000"/>
                  </a:schemeClr>
                </a:solidFill>
                <a:latin typeface="Roboto Mono" pitchFamily="49" charset="0"/>
                <a:ea typeface="Roboto Mono" pitchFamily="49" charset="0"/>
              </a:rPr>
              <a:t> }}</a:t>
            </a:r>
          </a:p>
        </p:txBody>
      </p:sp>
      <p:sp>
        <p:nvSpPr>
          <p:cNvPr id="2" name="TextBox 1">
            <a:extLst>
              <a:ext uri="{FF2B5EF4-FFF2-40B4-BE49-F238E27FC236}">
                <a16:creationId xmlns:a16="http://schemas.microsoft.com/office/drawing/2014/main" id="{B303BC8B-B7A1-EB32-1AC2-7F4A700A8702}"/>
              </a:ext>
            </a:extLst>
          </p:cNvPr>
          <p:cNvSpPr txBox="1"/>
          <p:nvPr/>
        </p:nvSpPr>
        <p:spPr>
          <a:xfrm>
            <a:off x="7018338" y="1224540"/>
            <a:ext cx="4424362" cy="2046714"/>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Benefits of using a reusable workflow</a:t>
            </a:r>
          </a:p>
          <a:p>
            <a:pPr marL="285750" indent="-285750" algn="l">
              <a:spcAft>
                <a:spcPts val="600"/>
              </a:spcAft>
              <a:buFont typeface="Arial" panose="020B0604020202020204" pitchFamily="34" charset="0"/>
              <a:buChar char="•"/>
            </a:pPr>
            <a:r>
              <a:rPr lang="en-US" sz="1600" i="0" dirty="0">
                <a:effectLst/>
                <a:latin typeface="Quattrocento Sans" panose="020B0502050000020003" pitchFamily="34" charset="0"/>
              </a:rPr>
              <a:t>Ensures all repositories follow the same CI/CD structure.</a:t>
            </a:r>
          </a:p>
          <a:p>
            <a:pPr marL="285750" indent="-285750" algn="l">
              <a:spcAft>
                <a:spcPts val="600"/>
              </a:spcAft>
              <a:buFont typeface="Arial" panose="020B0604020202020204" pitchFamily="34" charset="0"/>
              <a:buChar char="•"/>
            </a:pPr>
            <a:r>
              <a:rPr lang="en-US" sz="1600" i="0" dirty="0">
                <a:effectLst/>
                <a:latin typeface="Quattrocento Sans" panose="020B0502050000020003" pitchFamily="34" charset="0"/>
              </a:rPr>
              <a:t>Reduces redundancy and maintenance overhead.</a:t>
            </a:r>
          </a:p>
          <a:p>
            <a:pPr marL="285750" indent="-285750" algn="l">
              <a:spcAft>
                <a:spcPts val="600"/>
              </a:spcAft>
              <a:buFont typeface="Arial" panose="020B0604020202020204" pitchFamily="34" charset="0"/>
              <a:buChar char="•"/>
            </a:pPr>
            <a:r>
              <a:rPr lang="en-US" sz="1600" i="0" dirty="0">
                <a:effectLst/>
                <a:latin typeface="Quattrocento Sans" panose="020B0502050000020003" pitchFamily="34" charset="0"/>
              </a:rPr>
              <a:t>Allows for </a:t>
            </a:r>
            <a:r>
              <a:rPr lang="en-US" sz="1600" b="1" i="0" dirty="0">
                <a:effectLst/>
                <a:latin typeface="Quattrocento Sans" panose="020B0502050000020003" pitchFamily="34" charset="0"/>
              </a:rPr>
              <a:t>centralized updates </a:t>
            </a:r>
            <a:r>
              <a:rPr lang="en-US" sz="1600" i="0" dirty="0">
                <a:effectLst/>
                <a:latin typeface="Quattrocento Sans" panose="020B0502050000020003" pitchFamily="34" charset="0"/>
              </a:rPr>
              <a:t>without modifying each repository.</a:t>
            </a:r>
          </a:p>
        </p:txBody>
      </p:sp>
    </p:spTree>
    <p:extLst>
      <p:ext uri="{BB962C8B-B14F-4D97-AF65-F5344CB8AC3E}">
        <p14:creationId xmlns:p14="http://schemas.microsoft.com/office/powerpoint/2010/main" val="106299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Reusable Actions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100016"/>
            <a:ext cx="5516562" cy="2123658"/>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What Are Reusable Actions?</a:t>
            </a:r>
          </a:p>
          <a:p>
            <a:pPr algn="l">
              <a:spcBef>
                <a:spcPts val="600"/>
              </a:spcBef>
            </a:pPr>
            <a:r>
              <a:rPr lang="en-US" sz="1600" b="0" i="0" dirty="0">
                <a:effectLst/>
                <a:latin typeface="Quattrocento Sans" panose="020B0502050000020003" pitchFamily="34" charset="0"/>
              </a:rPr>
              <a:t>A </a:t>
            </a:r>
            <a:r>
              <a:rPr lang="en-US" sz="1600" b="1" i="0" dirty="0">
                <a:effectLst/>
                <a:latin typeface="Quattrocento Sans" panose="020B0502050000020003" pitchFamily="34" charset="0"/>
              </a:rPr>
              <a:t>GitHub Action</a:t>
            </a:r>
            <a:r>
              <a:rPr lang="en-US" sz="1600" b="0" i="0" dirty="0">
                <a:effectLst/>
                <a:latin typeface="Quattrocento Sans" panose="020B0502050000020003" pitchFamily="34" charset="0"/>
              </a:rPr>
              <a:t> is a modular, reusable unit that executes specific automation tasks. Organizations often create custom actions to </a:t>
            </a:r>
            <a:r>
              <a:rPr lang="en-US" sz="1600" b="1" i="0" dirty="0">
                <a:effectLst/>
                <a:latin typeface="Quattrocento Sans" panose="020B0502050000020003" pitchFamily="34" charset="0"/>
              </a:rPr>
              <a:t>encapsulate frequently used logic</a:t>
            </a:r>
            <a:r>
              <a:rPr lang="en-US" sz="1600" b="0" i="0" dirty="0">
                <a:effectLst/>
                <a:latin typeface="Quattrocento Sans" panose="020B0502050000020003" pitchFamily="34" charset="0"/>
              </a:rPr>
              <a:t>.</a:t>
            </a:r>
          </a:p>
          <a:p>
            <a:pPr algn="l">
              <a:spcBef>
                <a:spcPts val="600"/>
              </a:spcBef>
            </a:pPr>
            <a:r>
              <a:rPr lang="en-US" sz="1600" b="1" i="0" dirty="0">
                <a:effectLst/>
                <a:latin typeface="Quattrocento Sans" panose="020B0502050000020003" pitchFamily="34" charset="0"/>
              </a:rPr>
              <a:t>Structure of a Reusable Action</a:t>
            </a:r>
          </a:p>
          <a:p>
            <a:pPr algn="l">
              <a:spcBef>
                <a:spcPts val="600"/>
              </a:spcBef>
            </a:pPr>
            <a:r>
              <a:rPr lang="en-US" sz="1600" b="0" i="0" dirty="0">
                <a:effectLst/>
                <a:latin typeface="Quattrocento Sans" panose="020B0502050000020003" pitchFamily="34" charset="0"/>
              </a:rPr>
              <a:t>A reusable action is defined in an </a:t>
            </a:r>
            <a:r>
              <a:rPr lang="en-US" sz="1600" b="1" i="0" dirty="0">
                <a:effectLst/>
                <a:latin typeface="Quattrocento Sans" panose="020B0502050000020003" pitchFamily="34" charset="0"/>
              </a:rPr>
              <a:t>action repository</a:t>
            </a:r>
            <a:r>
              <a:rPr lang="en-US" sz="1600" b="0" i="0" dirty="0">
                <a:effectLst/>
                <a:latin typeface="Quattrocento Sans" panose="020B0502050000020003" pitchFamily="34" charset="0"/>
              </a:rPr>
              <a:t> with an </a:t>
            </a:r>
            <a:r>
              <a:rPr lang="en-US" sz="1400" b="0" i="0" dirty="0" err="1">
                <a:effectLst/>
                <a:highlight>
                  <a:srgbClr val="C0C0C0"/>
                </a:highlight>
                <a:latin typeface="Roboto Mono" pitchFamily="49" charset="0"/>
                <a:ea typeface="Roboto Mono" pitchFamily="49" charset="0"/>
              </a:rPr>
              <a:t>action.yml</a:t>
            </a:r>
            <a:r>
              <a:rPr lang="en-US" sz="1400" b="0" i="0" dirty="0">
                <a:effectLst/>
                <a:latin typeface="Roboto Mono" pitchFamily="49" charset="0"/>
                <a:ea typeface="Roboto Mono" pitchFamily="49" charset="0"/>
              </a:rPr>
              <a:t> </a:t>
            </a:r>
            <a:r>
              <a:rPr lang="en-US" sz="1600" b="0" i="0" dirty="0">
                <a:effectLst/>
                <a:latin typeface="Quattrocento Sans" panose="020B0502050000020003" pitchFamily="34" charset="0"/>
              </a:rPr>
              <a:t>file.</a:t>
            </a:r>
          </a:p>
        </p:txBody>
      </p:sp>
      <p:sp>
        <p:nvSpPr>
          <p:cNvPr id="6" name="TextBox 5">
            <a:extLst>
              <a:ext uri="{FF2B5EF4-FFF2-40B4-BE49-F238E27FC236}">
                <a16:creationId xmlns:a16="http://schemas.microsoft.com/office/drawing/2014/main" id="{9F594765-154B-BDBC-3CAB-97BD1C25CE51}"/>
              </a:ext>
            </a:extLst>
          </p:cNvPr>
          <p:cNvSpPr txBox="1"/>
          <p:nvPr/>
        </p:nvSpPr>
        <p:spPr>
          <a:xfrm>
            <a:off x="579438" y="3261774"/>
            <a:ext cx="5135561" cy="338554"/>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Example: Custom Setup Environment Action</a:t>
            </a:r>
          </a:p>
        </p:txBody>
      </p:sp>
      <p:sp>
        <p:nvSpPr>
          <p:cNvPr id="7" name="Rectangle 6">
            <a:extLst>
              <a:ext uri="{FF2B5EF4-FFF2-40B4-BE49-F238E27FC236}">
                <a16:creationId xmlns:a16="http://schemas.microsoft.com/office/drawing/2014/main" id="{E89A7AFE-C8D3-0BF7-79C9-E689D0738078}"/>
              </a:ext>
            </a:extLst>
          </p:cNvPr>
          <p:cNvSpPr/>
          <p:nvPr/>
        </p:nvSpPr>
        <p:spPr>
          <a:xfrm>
            <a:off x="716842" y="3600328"/>
            <a:ext cx="4998157" cy="2123658"/>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accent1">
                    <a:lumMod val="40000"/>
                    <a:lumOff val="60000"/>
                  </a:schemeClr>
                </a:solidFill>
                <a:latin typeface="Roboto Mono" pitchFamily="49" charset="0"/>
                <a:ea typeface="Roboto Mono" pitchFamily="49" charset="0"/>
              </a:rPr>
              <a:t>name: </a:t>
            </a:r>
            <a:r>
              <a:rPr lang="en-US" sz="1050" dirty="0">
                <a:solidFill>
                  <a:schemeClr val="accent2">
                    <a:lumMod val="60000"/>
                    <a:lumOff val="40000"/>
                  </a:schemeClr>
                </a:solidFill>
                <a:latin typeface="Roboto Mono" pitchFamily="49" charset="0"/>
                <a:ea typeface="Roboto Mono" pitchFamily="49" charset="0"/>
              </a:rPr>
              <a:t>"Setup Environment"</a:t>
            </a:r>
          </a:p>
          <a:p>
            <a:r>
              <a:rPr lang="en-US" sz="1050" dirty="0">
                <a:solidFill>
                  <a:schemeClr val="accent1">
                    <a:lumMod val="40000"/>
                    <a:lumOff val="60000"/>
                  </a:schemeClr>
                </a:solidFill>
                <a:latin typeface="Roboto Mono" pitchFamily="49" charset="0"/>
                <a:ea typeface="Roboto Mono" pitchFamily="49" charset="0"/>
              </a:rPr>
              <a:t>description: </a:t>
            </a:r>
            <a:r>
              <a:rPr lang="en-US" sz="1050" dirty="0">
                <a:solidFill>
                  <a:schemeClr val="accent2">
                    <a:lumMod val="60000"/>
                    <a:lumOff val="40000"/>
                  </a:schemeClr>
                </a:solidFill>
                <a:latin typeface="Roboto Mono" pitchFamily="49" charset="0"/>
                <a:ea typeface="Roboto Mono" pitchFamily="49" charset="0"/>
              </a:rPr>
              <a:t>"Sets up Node.js and installs dependencies"</a:t>
            </a:r>
          </a:p>
          <a:p>
            <a:r>
              <a:rPr lang="en-US" sz="1050" dirty="0">
                <a:solidFill>
                  <a:schemeClr val="accent1">
                    <a:lumMod val="40000"/>
                    <a:lumOff val="60000"/>
                  </a:schemeClr>
                </a:solidFill>
                <a:latin typeface="Roboto Mono" pitchFamily="49" charset="0"/>
                <a:ea typeface="Roboto Mono" pitchFamily="49" charset="0"/>
              </a:rPr>
              <a:t>inputs:</a:t>
            </a:r>
          </a:p>
          <a:p>
            <a:r>
              <a:rPr lang="en-US" sz="1050" dirty="0">
                <a:solidFill>
                  <a:schemeClr val="accent1">
                    <a:lumMod val="40000"/>
                    <a:lumOff val="60000"/>
                  </a:schemeClr>
                </a:solidFill>
                <a:latin typeface="Roboto Mono" pitchFamily="49" charset="0"/>
                <a:ea typeface="Roboto Mono" pitchFamily="49" charset="0"/>
              </a:rPr>
              <a:t>  node-version:</a:t>
            </a:r>
          </a:p>
          <a:p>
            <a:r>
              <a:rPr lang="en-US" sz="1050" dirty="0">
                <a:solidFill>
                  <a:schemeClr val="accent1">
                    <a:lumMod val="40000"/>
                    <a:lumOff val="60000"/>
                  </a:schemeClr>
                </a:solidFill>
                <a:latin typeface="Roboto Mono" pitchFamily="49" charset="0"/>
                <a:ea typeface="Roboto Mono" pitchFamily="49" charset="0"/>
              </a:rPr>
              <a:t>    description: </a:t>
            </a:r>
            <a:r>
              <a:rPr lang="en-US" sz="1050" dirty="0">
                <a:solidFill>
                  <a:schemeClr val="accent2">
                    <a:lumMod val="60000"/>
                    <a:lumOff val="40000"/>
                  </a:schemeClr>
                </a:solidFill>
                <a:latin typeface="Roboto Mono" pitchFamily="49" charset="0"/>
                <a:ea typeface="Roboto Mono" pitchFamily="49" charset="0"/>
              </a:rPr>
              <a:t>"Node.js version"</a:t>
            </a:r>
          </a:p>
          <a:p>
            <a:r>
              <a:rPr lang="en-US" sz="1050" dirty="0">
                <a:solidFill>
                  <a:schemeClr val="accent1">
                    <a:lumMod val="40000"/>
                    <a:lumOff val="60000"/>
                  </a:schemeClr>
                </a:solidFill>
                <a:latin typeface="Roboto Mono" pitchFamily="49" charset="0"/>
                <a:ea typeface="Roboto Mono" pitchFamily="49" charset="0"/>
              </a:rPr>
              <a:t>    required: true</a:t>
            </a:r>
          </a:p>
          <a:p>
            <a:r>
              <a:rPr lang="en-US" sz="1050" dirty="0">
                <a:solidFill>
                  <a:schemeClr val="accent1">
                    <a:lumMod val="40000"/>
                    <a:lumOff val="60000"/>
                  </a:schemeClr>
                </a:solidFill>
                <a:latin typeface="Roboto Mono" pitchFamily="49" charset="0"/>
                <a:ea typeface="Roboto Mono" pitchFamily="49" charset="0"/>
              </a:rPr>
              <a:t>  registry-</a:t>
            </a:r>
            <a:r>
              <a:rPr lang="en-US" sz="1050" dirty="0" err="1">
                <a:solidFill>
                  <a:schemeClr val="accent1">
                    <a:lumMod val="40000"/>
                    <a:lumOff val="60000"/>
                  </a:schemeClr>
                </a:solidFill>
                <a:latin typeface="Roboto Mono" pitchFamily="49" charset="0"/>
                <a:ea typeface="Roboto Mono" pitchFamily="49" charset="0"/>
              </a:rPr>
              <a:t>url</a:t>
            </a:r>
            <a:r>
              <a:rPr lang="en-US" sz="1050" dirty="0">
                <a:solidFill>
                  <a:schemeClr val="accent1">
                    <a:lumMod val="40000"/>
                    <a:lumOff val="60000"/>
                  </a:schemeClr>
                </a:solidFill>
                <a:latin typeface="Roboto Mono" pitchFamily="49" charset="0"/>
                <a:ea typeface="Roboto Mono" pitchFamily="49" charset="0"/>
              </a:rPr>
              <a:t>:</a:t>
            </a:r>
          </a:p>
          <a:p>
            <a:r>
              <a:rPr lang="en-US" sz="1050" dirty="0">
                <a:solidFill>
                  <a:schemeClr val="accent1">
                    <a:lumMod val="40000"/>
                    <a:lumOff val="60000"/>
                  </a:schemeClr>
                </a:solidFill>
                <a:latin typeface="Roboto Mono" pitchFamily="49" charset="0"/>
                <a:ea typeface="Roboto Mono" pitchFamily="49" charset="0"/>
              </a:rPr>
              <a:t>    description: </a:t>
            </a:r>
            <a:r>
              <a:rPr lang="en-US" sz="1050" dirty="0">
                <a:solidFill>
                  <a:schemeClr val="accent2">
                    <a:lumMod val="60000"/>
                    <a:lumOff val="40000"/>
                  </a:schemeClr>
                </a:solidFill>
                <a:latin typeface="Roboto Mono" pitchFamily="49" charset="0"/>
                <a:ea typeface="Roboto Mono" pitchFamily="49" charset="0"/>
              </a:rPr>
              <a:t>"NPM Registry URL"</a:t>
            </a:r>
          </a:p>
          <a:p>
            <a:r>
              <a:rPr lang="en-US" sz="1050" dirty="0">
                <a:solidFill>
                  <a:schemeClr val="accent1">
                    <a:lumMod val="40000"/>
                    <a:lumOff val="60000"/>
                  </a:schemeClr>
                </a:solidFill>
                <a:latin typeface="Roboto Mono" pitchFamily="49" charset="0"/>
                <a:ea typeface="Roboto Mono" pitchFamily="49" charset="0"/>
              </a:rPr>
              <a:t>    required: false</a:t>
            </a:r>
          </a:p>
          <a:p>
            <a:r>
              <a:rPr lang="en-US" sz="1050" dirty="0">
                <a:solidFill>
                  <a:schemeClr val="accent1">
                    <a:lumMod val="40000"/>
                    <a:lumOff val="60000"/>
                  </a:schemeClr>
                </a:solidFill>
                <a:latin typeface="Roboto Mono" pitchFamily="49" charset="0"/>
                <a:ea typeface="Roboto Mono" pitchFamily="49" charset="0"/>
              </a:rPr>
              <a:t>    default: "https://</a:t>
            </a:r>
            <a:r>
              <a:rPr lang="en-US" sz="1050" dirty="0" err="1">
                <a:solidFill>
                  <a:schemeClr val="accent1">
                    <a:lumMod val="40000"/>
                    <a:lumOff val="60000"/>
                  </a:schemeClr>
                </a:solidFill>
                <a:latin typeface="Roboto Mono" pitchFamily="49" charset="0"/>
                <a:ea typeface="Roboto Mono" pitchFamily="49" charset="0"/>
              </a:rPr>
              <a:t>registry.npmjs.org</a:t>
            </a:r>
            <a:r>
              <a:rPr lang="en-US" sz="1050" dirty="0">
                <a:solidFill>
                  <a:schemeClr val="accent1">
                    <a:lumMod val="40000"/>
                    <a:lumOff val="60000"/>
                  </a:schemeClr>
                </a:solidFill>
                <a:latin typeface="Roboto Mono" pitchFamily="49" charset="0"/>
                <a:ea typeface="Roboto Mono" pitchFamily="49" charset="0"/>
              </a:rPr>
              <a:t>/"</a:t>
            </a:r>
          </a:p>
          <a:p>
            <a:r>
              <a:rPr lang="en-US" sz="1050" dirty="0">
                <a:solidFill>
                  <a:schemeClr val="accent1">
                    <a:lumMod val="40000"/>
                    <a:lumOff val="60000"/>
                  </a:schemeClr>
                </a:solidFill>
                <a:latin typeface="Roboto Mono" pitchFamily="49" charset="0"/>
                <a:ea typeface="Roboto Mono" pitchFamily="49" charset="0"/>
              </a:rPr>
              <a:t>runs:</a:t>
            </a:r>
          </a:p>
          <a:p>
            <a:r>
              <a:rPr lang="en-US" sz="1050" dirty="0">
                <a:solidFill>
                  <a:schemeClr val="accent1">
                    <a:lumMod val="40000"/>
                    <a:lumOff val="60000"/>
                  </a:schemeClr>
                </a:solidFill>
                <a:latin typeface="Roboto Mono" pitchFamily="49" charset="0"/>
                <a:ea typeface="Roboto Mono" pitchFamily="49" charset="0"/>
              </a:rPr>
              <a:t>  using: </a:t>
            </a:r>
            <a:r>
              <a:rPr lang="en-US" sz="1050" dirty="0">
                <a:solidFill>
                  <a:schemeClr val="accent2">
                    <a:lumMod val="60000"/>
                    <a:lumOff val="40000"/>
                  </a:schemeClr>
                </a:solidFill>
                <a:latin typeface="Roboto Mono" pitchFamily="49" charset="0"/>
                <a:ea typeface="Roboto Mono" pitchFamily="49" charset="0"/>
              </a:rPr>
              <a:t>"node16"</a:t>
            </a:r>
          </a:p>
          <a:p>
            <a:r>
              <a:rPr lang="en-US" sz="1050" dirty="0">
                <a:solidFill>
                  <a:schemeClr val="accent1">
                    <a:lumMod val="40000"/>
                    <a:lumOff val="60000"/>
                  </a:schemeClr>
                </a:solidFill>
                <a:latin typeface="Roboto Mono" pitchFamily="49" charset="0"/>
                <a:ea typeface="Roboto Mono" pitchFamily="49" charset="0"/>
              </a:rPr>
              <a:t>  main: </a:t>
            </a:r>
            <a:r>
              <a:rPr lang="en-US" sz="1050" dirty="0">
                <a:solidFill>
                  <a:schemeClr val="accent2">
                    <a:lumMod val="60000"/>
                    <a:lumOff val="40000"/>
                  </a:schemeClr>
                </a:solidFill>
                <a:latin typeface="Roboto Mono" pitchFamily="49" charset="0"/>
                <a:ea typeface="Roboto Mono" pitchFamily="49" charset="0"/>
              </a:rPr>
              <a:t>"</a:t>
            </a:r>
            <a:r>
              <a:rPr lang="en-US" sz="1050" dirty="0" err="1">
                <a:solidFill>
                  <a:schemeClr val="accent2">
                    <a:lumMod val="60000"/>
                    <a:lumOff val="40000"/>
                  </a:schemeClr>
                </a:solidFill>
                <a:latin typeface="Roboto Mono" pitchFamily="49" charset="0"/>
                <a:ea typeface="Roboto Mono" pitchFamily="49" charset="0"/>
              </a:rPr>
              <a:t>index.js</a:t>
            </a:r>
            <a:r>
              <a:rPr lang="en-US" sz="1050" dirty="0">
                <a:solidFill>
                  <a:schemeClr val="accent2">
                    <a:lumMod val="60000"/>
                    <a:lumOff val="40000"/>
                  </a:schemeClr>
                </a:solidFill>
                <a:latin typeface="Roboto Mono" pitchFamily="49" charset="0"/>
                <a:ea typeface="Roboto Mono" pitchFamily="49" charset="0"/>
              </a:rPr>
              <a:t>"</a:t>
            </a:r>
          </a:p>
        </p:txBody>
      </p:sp>
      <p:sp>
        <p:nvSpPr>
          <p:cNvPr id="2" name="TextBox 1">
            <a:extLst>
              <a:ext uri="{FF2B5EF4-FFF2-40B4-BE49-F238E27FC236}">
                <a16:creationId xmlns:a16="http://schemas.microsoft.com/office/drawing/2014/main" id="{E9EF726E-03B7-7762-B27F-C035D488B6AA}"/>
              </a:ext>
            </a:extLst>
          </p:cNvPr>
          <p:cNvSpPr txBox="1"/>
          <p:nvPr/>
        </p:nvSpPr>
        <p:spPr>
          <a:xfrm>
            <a:off x="6096000" y="1100016"/>
            <a:ext cx="5516562" cy="984885"/>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Using a Reusable Action in a Workflow</a:t>
            </a:r>
          </a:p>
          <a:p>
            <a:pPr algn="l">
              <a:spcBef>
                <a:spcPts val="600"/>
              </a:spcBef>
              <a:spcAft>
                <a:spcPts val="600"/>
              </a:spcAft>
            </a:pPr>
            <a:r>
              <a:rPr lang="en-US" sz="1600" i="0" dirty="0">
                <a:effectLst/>
                <a:latin typeface="Quattrocento Sans" panose="020B0502050000020003" pitchFamily="34" charset="0"/>
              </a:rPr>
              <a:t>Instead of repeating setup steps in every workflow, we use our custom action:</a:t>
            </a:r>
          </a:p>
        </p:txBody>
      </p:sp>
      <p:sp>
        <p:nvSpPr>
          <p:cNvPr id="5" name="Rectangle 4">
            <a:extLst>
              <a:ext uri="{FF2B5EF4-FFF2-40B4-BE49-F238E27FC236}">
                <a16:creationId xmlns:a16="http://schemas.microsoft.com/office/drawing/2014/main" id="{0328934E-4883-FA1F-60DB-D8AF2EDB8D55}"/>
              </a:ext>
            </a:extLst>
          </p:cNvPr>
          <p:cNvSpPr/>
          <p:nvPr/>
        </p:nvSpPr>
        <p:spPr>
          <a:xfrm>
            <a:off x="6194777" y="2119472"/>
            <a:ext cx="4998157" cy="1817528"/>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accent1">
                    <a:lumMod val="40000"/>
                    <a:lumOff val="60000"/>
                  </a:schemeClr>
                </a:solidFill>
                <a:latin typeface="Roboto Mono" pitchFamily="49" charset="0"/>
                <a:ea typeface="Roboto Mono" pitchFamily="49" charset="0"/>
              </a:rPr>
              <a:t>name: </a:t>
            </a:r>
            <a:r>
              <a:rPr lang="en-US" sz="1050" dirty="0">
                <a:solidFill>
                  <a:schemeClr val="accent2">
                    <a:lumMod val="60000"/>
                    <a:lumOff val="40000"/>
                  </a:schemeClr>
                </a:solidFill>
                <a:latin typeface="Roboto Mono" pitchFamily="49" charset="0"/>
                <a:ea typeface="Roboto Mono" pitchFamily="49" charset="0"/>
              </a:rPr>
              <a:t>Build &amp; Test</a:t>
            </a:r>
          </a:p>
          <a:p>
            <a:r>
              <a:rPr lang="en-US" sz="1050" dirty="0">
                <a:solidFill>
                  <a:schemeClr val="accent1">
                    <a:lumMod val="40000"/>
                    <a:lumOff val="60000"/>
                  </a:schemeClr>
                </a:solidFill>
                <a:latin typeface="Roboto Mono" pitchFamily="49" charset="0"/>
                <a:ea typeface="Roboto Mono" pitchFamily="49" charset="0"/>
              </a:rPr>
              <a:t>on: </a:t>
            </a:r>
            <a:r>
              <a:rPr lang="en-US" sz="1050" dirty="0">
                <a:solidFill>
                  <a:schemeClr val="accent2">
                    <a:lumMod val="60000"/>
                    <a:lumOff val="40000"/>
                  </a:schemeClr>
                </a:solidFill>
                <a:latin typeface="Roboto Mono" pitchFamily="49" charset="0"/>
                <a:ea typeface="Roboto Mono" pitchFamily="49" charset="0"/>
              </a:rPr>
              <a:t>push</a:t>
            </a:r>
          </a:p>
          <a:p>
            <a:r>
              <a:rPr lang="en-US" sz="1050" dirty="0">
                <a:solidFill>
                  <a:schemeClr val="accent1">
                    <a:lumMod val="40000"/>
                    <a:lumOff val="60000"/>
                  </a:schemeClr>
                </a:solidFill>
                <a:latin typeface="Roboto Mono" pitchFamily="49" charset="0"/>
                <a:ea typeface="Roboto Mono" pitchFamily="49" charset="0"/>
              </a:rPr>
              <a:t>jobs:</a:t>
            </a:r>
          </a:p>
          <a:p>
            <a:r>
              <a:rPr lang="en-US" sz="1050" dirty="0">
                <a:solidFill>
                  <a:schemeClr val="accent1">
                    <a:lumMod val="40000"/>
                    <a:lumOff val="60000"/>
                  </a:schemeClr>
                </a:solidFill>
                <a:latin typeface="Roboto Mono" pitchFamily="49" charset="0"/>
                <a:ea typeface="Roboto Mono" pitchFamily="49" charset="0"/>
              </a:rPr>
              <a:t>  build:</a:t>
            </a:r>
          </a:p>
          <a:p>
            <a:r>
              <a:rPr lang="en-US" sz="1050" dirty="0">
                <a:solidFill>
                  <a:schemeClr val="accent1">
                    <a:lumMod val="40000"/>
                    <a:lumOff val="60000"/>
                  </a:schemeClr>
                </a:solidFill>
                <a:latin typeface="Roboto Mono" pitchFamily="49" charset="0"/>
                <a:ea typeface="Roboto Mono" pitchFamily="49" charset="0"/>
              </a:rPr>
              <a:t>    runs-on: </a:t>
            </a:r>
            <a:r>
              <a:rPr lang="en-US" sz="1050" dirty="0">
                <a:solidFill>
                  <a:schemeClr val="accent2">
                    <a:lumMod val="60000"/>
                    <a:lumOff val="40000"/>
                  </a:schemeClr>
                </a:solidFill>
                <a:latin typeface="Roboto Mono" pitchFamily="49" charset="0"/>
                <a:ea typeface="Roboto Mono" pitchFamily="49" charset="0"/>
              </a:rPr>
              <a:t>ubuntu-latest</a:t>
            </a:r>
          </a:p>
          <a:p>
            <a:r>
              <a:rPr lang="en-US" sz="1050" dirty="0">
                <a:solidFill>
                  <a:schemeClr val="accent1">
                    <a:lumMod val="40000"/>
                    <a:lumOff val="60000"/>
                  </a:schemeClr>
                </a:solidFill>
                <a:latin typeface="Roboto Mono" pitchFamily="49" charset="0"/>
                <a:ea typeface="Roboto Mono" pitchFamily="49" charset="0"/>
              </a:rPr>
              <a:t>    steps:</a:t>
            </a:r>
          </a:p>
          <a:p>
            <a:r>
              <a:rPr lang="en-US" sz="1050" dirty="0">
                <a:solidFill>
                  <a:schemeClr val="accent1">
                    <a:lumMod val="40000"/>
                    <a:lumOff val="60000"/>
                  </a:schemeClr>
                </a:solidFill>
                <a:latin typeface="Roboto Mono" pitchFamily="49" charset="0"/>
                <a:ea typeface="Roboto Mono" pitchFamily="49" charset="0"/>
              </a:rPr>
              <a:t>      - uses: </a:t>
            </a:r>
            <a:r>
              <a:rPr lang="en-US" sz="1050" dirty="0">
                <a:solidFill>
                  <a:schemeClr val="accent2">
                    <a:lumMod val="60000"/>
                    <a:lumOff val="40000"/>
                  </a:schemeClr>
                </a:solidFill>
                <a:latin typeface="Roboto Mono" pitchFamily="49" charset="0"/>
                <a:ea typeface="Roboto Mono" pitchFamily="49" charset="0"/>
              </a:rPr>
              <a:t>actions/checkout@v3</a:t>
            </a:r>
          </a:p>
          <a:p>
            <a:r>
              <a:rPr lang="en-US" sz="1050" dirty="0">
                <a:solidFill>
                  <a:schemeClr val="accent1">
                    <a:lumMod val="40000"/>
                    <a:lumOff val="60000"/>
                  </a:schemeClr>
                </a:solidFill>
                <a:latin typeface="Roboto Mono" pitchFamily="49" charset="0"/>
                <a:ea typeface="Roboto Mono" pitchFamily="49" charset="0"/>
              </a:rPr>
              <a:t>      - name: </a:t>
            </a:r>
            <a:r>
              <a:rPr lang="en-US" sz="1050" dirty="0">
                <a:solidFill>
                  <a:schemeClr val="accent2">
                    <a:lumMod val="60000"/>
                    <a:lumOff val="40000"/>
                  </a:schemeClr>
                </a:solidFill>
                <a:latin typeface="Roboto Mono" pitchFamily="49" charset="0"/>
                <a:ea typeface="Roboto Mono" pitchFamily="49" charset="0"/>
              </a:rPr>
              <a:t>Setup Environment</a:t>
            </a:r>
          </a:p>
          <a:p>
            <a:r>
              <a:rPr lang="en-US" sz="1050" dirty="0">
                <a:solidFill>
                  <a:schemeClr val="accent1">
                    <a:lumMod val="40000"/>
                    <a:lumOff val="60000"/>
                  </a:schemeClr>
                </a:solidFill>
                <a:latin typeface="Roboto Mono" pitchFamily="49" charset="0"/>
                <a:ea typeface="Roboto Mono" pitchFamily="49" charset="0"/>
              </a:rPr>
              <a:t>        uses: org/actions/setup-env@v1</a:t>
            </a:r>
          </a:p>
          <a:p>
            <a:r>
              <a:rPr lang="en-US" sz="1050" dirty="0">
                <a:solidFill>
                  <a:schemeClr val="accent1">
                    <a:lumMod val="40000"/>
                    <a:lumOff val="60000"/>
                  </a:schemeClr>
                </a:solidFill>
                <a:latin typeface="Roboto Mono" pitchFamily="49" charset="0"/>
                <a:ea typeface="Roboto Mono" pitchFamily="49" charset="0"/>
              </a:rPr>
              <a:t>        with:</a:t>
            </a:r>
          </a:p>
          <a:p>
            <a:r>
              <a:rPr lang="en-US" sz="1050" dirty="0">
                <a:solidFill>
                  <a:schemeClr val="accent1">
                    <a:lumMod val="40000"/>
                    <a:lumOff val="60000"/>
                  </a:schemeClr>
                </a:solidFill>
                <a:latin typeface="Roboto Mono" pitchFamily="49" charset="0"/>
                <a:ea typeface="Roboto Mono" pitchFamily="49" charset="0"/>
              </a:rPr>
              <a:t>          node-version: </a:t>
            </a:r>
            <a:r>
              <a:rPr lang="en-US" sz="1050" dirty="0">
                <a:solidFill>
                  <a:schemeClr val="accent2">
                    <a:lumMod val="60000"/>
                    <a:lumOff val="40000"/>
                  </a:schemeClr>
                </a:solidFill>
                <a:latin typeface="Roboto Mono" pitchFamily="49" charset="0"/>
                <a:ea typeface="Roboto Mono" pitchFamily="49" charset="0"/>
              </a:rPr>
              <a:t>'16'</a:t>
            </a:r>
          </a:p>
        </p:txBody>
      </p:sp>
      <p:sp>
        <p:nvSpPr>
          <p:cNvPr id="8" name="TextBox 7">
            <a:extLst>
              <a:ext uri="{FF2B5EF4-FFF2-40B4-BE49-F238E27FC236}">
                <a16:creationId xmlns:a16="http://schemas.microsoft.com/office/drawing/2014/main" id="{FECBF959-8A4C-5506-06FE-701F318D4AB4}"/>
              </a:ext>
            </a:extLst>
          </p:cNvPr>
          <p:cNvSpPr txBox="1"/>
          <p:nvPr/>
        </p:nvSpPr>
        <p:spPr>
          <a:xfrm>
            <a:off x="6194777" y="4092770"/>
            <a:ext cx="5280381" cy="1631216"/>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Benefits: </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Reduces duplication of setup logic across repositories.</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Simplifies workflow files, making them more readable.</a:t>
            </a:r>
          </a:p>
          <a:p>
            <a:pPr marL="285750" indent="-285750" algn="l">
              <a:spcBef>
                <a:spcPts val="600"/>
              </a:spcBef>
              <a:buFont typeface="Arial" panose="020B0604020202020204" pitchFamily="34" charset="0"/>
              <a:buChar char="•"/>
            </a:pPr>
            <a:r>
              <a:rPr lang="en-US" sz="1600" i="0" dirty="0">
                <a:effectLst/>
                <a:latin typeface="Quattrocento Sans" panose="020B0502050000020003" pitchFamily="34" charset="0"/>
              </a:rPr>
              <a:t>Centralizes updates—fixes or improvements in one place reflect across all workflows.</a:t>
            </a:r>
          </a:p>
        </p:txBody>
      </p:sp>
    </p:spTree>
    <p:extLst>
      <p:ext uri="{BB962C8B-B14F-4D97-AF65-F5344CB8AC3E}">
        <p14:creationId xmlns:p14="http://schemas.microsoft.com/office/powerpoint/2010/main" val="327640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Workflow templates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9729" y="2901990"/>
            <a:ext cx="1067911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000" dirty="0">
                <a:latin typeface="Quattrocento Sans" panose="020B0502050000020003" pitchFamily="34" charset="0"/>
              </a:rPr>
              <a:t>As discussed earlier, workflow templates help standardize automation across your organization by providing predefined structures for common tasks. These templates are a key part of the broader category of reusable workflows.</a:t>
            </a:r>
          </a:p>
          <a:p>
            <a:pPr marL="0" indent="0" algn="just">
              <a:buNone/>
            </a:pPr>
            <a:r>
              <a:rPr lang="en-US" sz="2000" dirty="0">
                <a:latin typeface="Quattrocento Sans" panose="020B0502050000020003" pitchFamily="34" charset="0"/>
              </a:rPr>
              <a:t>In the earlier section "Create workflow templates," we outlined how to build these templates from a </a:t>
            </a:r>
            <a:r>
              <a:rPr lang="en-US" sz="2000" dirty="0" err="1">
                <a:latin typeface="Quattrocento Sans" panose="020B0502050000020003" pitchFamily="34" charset="0"/>
              </a:rPr>
              <a:t>yml</a:t>
            </a:r>
            <a:r>
              <a:rPr lang="en-US" sz="2000" dirty="0">
                <a:latin typeface="Quattrocento Sans" panose="020B0502050000020003" pitchFamily="34" charset="0"/>
              </a:rPr>
              <a:t> file and a corresponding .</a:t>
            </a:r>
            <a:r>
              <a:rPr lang="en-US" sz="2000" dirty="0" err="1">
                <a:latin typeface="Quattrocento Sans" panose="020B0502050000020003" pitchFamily="34" charset="0"/>
              </a:rPr>
              <a:t>properties.json</a:t>
            </a:r>
            <a:r>
              <a:rPr lang="en-US" sz="2000" dirty="0">
                <a:latin typeface="Quattrocento Sans" panose="020B0502050000020003" pitchFamily="34" charset="0"/>
              </a:rPr>
              <a:t> metadata file.</a:t>
            </a:r>
          </a:p>
          <a:p>
            <a:pPr marL="0" indent="0" algn="just">
              <a:spcAft>
                <a:spcPts val="600"/>
              </a:spcAft>
              <a:buNone/>
            </a:pPr>
            <a:r>
              <a:rPr lang="en-US" sz="2000" dirty="0">
                <a:latin typeface="Quattrocento Sans" panose="020B0502050000020003" pitchFamily="34" charset="0"/>
              </a:rPr>
              <a:t>To further connect the concept: workflow templates are a form of reusable workflow. When you create and store them in a public .</a:t>
            </a:r>
            <a:r>
              <a:rPr lang="en-US" sz="2000" dirty="0" err="1">
                <a:latin typeface="Quattrocento Sans" panose="020B0502050000020003" pitchFamily="34" charset="0"/>
              </a:rPr>
              <a:t>github</a:t>
            </a:r>
            <a:r>
              <a:rPr lang="en-US" sz="2000" dirty="0">
                <a:latin typeface="Quattrocento Sans" panose="020B0502050000020003" pitchFamily="34" charset="0"/>
              </a:rPr>
              <a:t> repository under the workflow-templates/ directory, they allow other organization members to create consistent workflows for their repositories without having to define them from scratch.</a:t>
            </a:r>
          </a:p>
          <a:p>
            <a:pPr marL="0" indent="0" algn="just">
              <a:buNone/>
            </a:pPr>
            <a:r>
              <a:rPr lang="en-US" sz="2000" dirty="0">
                <a:latin typeface="Quattrocento Sans" panose="020B0502050000020003" pitchFamily="34" charset="0"/>
              </a:rPr>
              <a:t>By leveraging workflow templates, enterprises can:</a:t>
            </a:r>
          </a:p>
          <a:p>
            <a:pPr algn="just"/>
            <a:r>
              <a:rPr lang="en-US" sz="2000" dirty="0">
                <a:latin typeface="Quattrocento Sans" panose="020B0502050000020003" pitchFamily="34" charset="0"/>
              </a:rPr>
              <a:t>Enforce best practices across repositories.</a:t>
            </a:r>
          </a:p>
          <a:p>
            <a:pPr algn="just"/>
            <a:r>
              <a:rPr lang="en-US" sz="2000" dirty="0">
                <a:latin typeface="Quattrocento Sans" panose="020B0502050000020003" pitchFamily="34" charset="0"/>
              </a:rPr>
              <a:t>Accelerate onboarding and setup for new projects.</a:t>
            </a:r>
          </a:p>
          <a:p>
            <a:pPr algn="just"/>
            <a:r>
              <a:rPr lang="en-US" sz="2000" dirty="0">
                <a:latin typeface="Quattrocento Sans" panose="020B0502050000020003" pitchFamily="34" charset="0"/>
              </a:rPr>
              <a:t>Maintain consistency in CI/CD processes.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225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Control Access to Actions Within the Enterprise</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9" y="1302198"/>
            <a:ext cx="2760661" cy="4555093"/>
          </a:xfrm>
          <a:prstGeom prst="rect">
            <a:avLst/>
          </a:prstGeom>
          <a:noFill/>
        </p:spPr>
        <p:txBody>
          <a:bodyPr wrap="square" rtlCol="0">
            <a:spAutoFit/>
          </a:bodyPr>
          <a:lstStyle/>
          <a:p>
            <a:pPr>
              <a:spcBef>
                <a:spcPts val="600"/>
              </a:spcBef>
              <a:spcAft>
                <a:spcPts val="600"/>
              </a:spcAft>
            </a:pPr>
            <a:r>
              <a:rPr lang="en-US" sz="1600" b="0" i="0" dirty="0">
                <a:solidFill>
                  <a:schemeClr val="bg2">
                    <a:lumMod val="25000"/>
                  </a:schemeClr>
                </a:solidFill>
                <a:effectLst/>
                <a:latin typeface="Quattrocento Sans" panose="020B0502050000020003" pitchFamily="34" charset="0"/>
              </a:rPr>
              <a:t>Access control in GitHub Actions determines:</a:t>
            </a:r>
          </a:p>
          <a:p>
            <a:pPr marL="285750" indent="-285750">
              <a:spcBef>
                <a:spcPts val="600"/>
              </a:spcBef>
              <a:spcAft>
                <a:spcPts val="600"/>
              </a:spcAft>
              <a:buFont typeface="Arial" panose="020B0604020202020204" pitchFamily="34" charset="0"/>
              <a:buChar char="•"/>
            </a:pPr>
            <a:r>
              <a:rPr lang="en-US" sz="1400" b="1" i="0" dirty="0">
                <a:solidFill>
                  <a:schemeClr val="bg2">
                    <a:lumMod val="25000"/>
                  </a:schemeClr>
                </a:solidFill>
                <a:effectLst/>
                <a:latin typeface="Quattrocento Sans" panose="020B0502050000020003" pitchFamily="34" charset="0"/>
              </a:rPr>
              <a:t>Who can run workflows that use actions.</a:t>
            </a:r>
          </a:p>
          <a:p>
            <a:pPr marL="285750" indent="-285750">
              <a:spcBef>
                <a:spcPts val="600"/>
              </a:spcBef>
              <a:spcAft>
                <a:spcPts val="600"/>
              </a:spcAft>
              <a:buFont typeface="Arial" panose="020B0604020202020204" pitchFamily="34" charset="0"/>
              <a:buChar char="•"/>
            </a:pPr>
            <a:r>
              <a:rPr lang="en-US" sz="1400" b="1" i="0" dirty="0">
                <a:solidFill>
                  <a:schemeClr val="bg2">
                    <a:lumMod val="25000"/>
                  </a:schemeClr>
                </a:solidFill>
                <a:effectLst/>
                <a:latin typeface="Quattrocento Sans" panose="020B0502050000020003" pitchFamily="34" charset="0"/>
              </a:rPr>
              <a:t>Which actions can be used within an organization.</a:t>
            </a:r>
          </a:p>
          <a:p>
            <a:pPr marL="285750" indent="-285750">
              <a:spcBef>
                <a:spcPts val="600"/>
              </a:spcBef>
              <a:spcAft>
                <a:spcPts val="600"/>
              </a:spcAft>
              <a:buFont typeface="Arial" panose="020B0604020202020204" pitchFamily="34" charset="0"/>
              <a:buChar char="•"/>
            </a:pPr>
            <a:r>
              <a:rPr lang="en-US" sz="1400" b="1" i="0" dirty="0">
                <a:solidFill>
                  <a:schemeClr val="bg2">
                    <a:lumMod val="25000"/>
                  </a:schemeClr>
                </a:solidFill>
                <a:effectLst/>
                <a:latin typeface="Quattrocento Sans" panose="020B0502050000020003" pitchFamily="34" charset="0"/>
              </a:rPr>
              <a:t>How self-hosted runners execute workflows securely.</a:t>
            </a:r>
          </a:p>
          <a:p>
            <a:pPr marL="285750" indent="-285750">
              <a:spcBef>
                <a:spcPts val="600"/>
              </a:spcBef>
              <a:spcAft>
                <a:spcPts val="600"/>
              </a:spcAft>
              <a:buFont typeface="Arial" panose="020B0604020202020204" pitchFamily="34" charset="0"/>
              <a:buChar char="•"/>
            </a:pPr>
            <a:r>
              <a:rPr lang="en-US" sz="1400" b="1" i="0" dirty="0">
                <a:solidFill>
                  <a:schemeClr val="bg2">
                    <a:lumMod val="25000"/>
                  </a:schemeClr>
                </a:solidFill>
                <a:effectLst/>
                <a:latin typeface="Quattrocento Sans" panose="020B0502050000020003" pitchFamily="34" charset="0"/>
              </a:rPr>
              <a:t>Who can modify and update shared GitHub Actions.</a:t>
            </a:r>
          </a:p>
          <a:p>
            <a:pPr>
              <a:spcBef>
                <a:spcPts val="600"/>
              </a:spcBef>
              <a:spcAft>
                <a:spcPts val="600"/>
              </a:spcAft>
            </a:pPr>
            <a:r>
              <a:rPr lang="en-US" sz="1600" b="0" i="0" dirty="0">
                <a:solidFill>
                  <a:schemeClr val="bg2">
                    <a:lumMod val="25000"/>
                  </a:schemeClr>
                </a:solidFill>
                <a:effectLst/>
                <a:latin typeface="Quattrocento Sans" panose="020B0502050000020003" pitchFamily="34" charset="0"/>
              </a:rPr>
              <a:t>Enterprise administrators need to </a:t>
            </a:r>
            <a:r>
              <a:rPr lang="en-US" sz="1600" b="1" i="0" dirty="0">
                <a:solidFill>
                  <a:schemeClr val="bg2">
                    <a:lumMod val="25000"/>
                  </a:schemeClr>
                </a:solidFill>
                <a:effectLst/>
                <a:latin typeface="Quattrocento Sans" panose="020B0502050000020003" pitchFamily="34" charset="0"/>
              </a:rPr>
              <a:t>strike a balance</a:t>
            </a:r>
            <a:r>
              <a:rPr lang="en-US" sz="1600" b="0" i="0" dirty="0">
                <a:solidFill>
                  <a:schemeClr val="bg2">
                    <a:lumMod val="25000"/>
                  </a:schemeClr>
                </a:solidFill>
                <a:effectLst/>
                <a:latin typeface="Quattrocento Sans" panose="020B0502050000020003" pitchFamily="34" charset="0"/>
              </a:rPr>
              <a:t> between giving developers flexibility and ensuring security and governance over automation workflows.</a:t>
            </a:r>
          </a:p>
        </p:txBody>
      </p:sp>
      <p:sp>
        <p:nvSpPr>
          <p:cNvPr id="6" name="Rectangle 5">
            <a:extLst>
              <a:ext uri="{FF2B5EF4-FFF2-40B4-BE49-F238E27FC236}">
                <a16:creationId xmlns:a16="http://schemas.microsoft.com/office/drawing/2014/main" id="{83A4E7E5-B314-347E-4872-5F407AF30152}"/>
              </a:ext>
            </a:extLst>
          </p:cNvPr>
          <p:cNvSpPr/>
          <p:nvPr/>
        </p:nvSpPr>
        <p:spPr>
          <a:xfrm>
            <a:off x="3581401" y="1274735"/>
            <a:ext cx="3555999" cy="2674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3711437" y="1996475"/>
            <a:ext cx="3353731" cy="1815882"/>
          </a:xfrm>
          <a:prstGeom prst="rect">
            <a:avLst/>
          </a:prstGeom>
          <a:noFill/>
        </p:spPr>
        <p:txBody>
          <a:bodyPr wrap="square" rtlCol="0">
            <a:spAutoFit/>
          </a:bodyPr>
          <a:lstStyle/>
          <a:p>
            <a:pPr>
              <a:spcBef>
                <a:spcPts val="600"/>
              </a:spcBef>
            </a:pPr>
            <a:r>
              <a:rPr lang="en-US" sz="1400" b="0" i="0" dirty="0">
                <a:effectLst/>
                <a:latin typeface="Quattrocento Sans" panose="020B0502050000020003" pitchFamily="34" charset="0"/>
              </a:rPr>
              <a:t>GitHub Enterprise enables administrators to set </a:t>
            </a:r>
            <a:r>
              <a:rPr lang="en-US" sz="1400" b="1" i="0" dirty="0">
                <a:effectLst/>
                <a:latin typeface="Quattrocento Sans" panose="020B0502050000020003" pitchFamily="34" charset="0"/>
              </a:rPr>
              <a:t>organization-wide policies</a:t>
            </a:r>
            <a:r>
              <a:rPr lang="en-US" sz="1400" b="0" i="0" dirty="0">
                <a:effectLst/>
                <a:latin typeface="Quattrocento Sans" panose="020B0502050000020003" pitchFamily="34" charset="0"/>
              </a:rPr>
              <a:t> that control how actions are used across all repositories within an organization. These policies help organizations </a:t>
            </a:r>
            <a:r>
              <a:rPr lang="en-US" sz="1400" b="1" i="0" dirty="0">
                <a:effectLst/>
                <a:latin typeface="Quattrocento Sans" panose="020B0502050000020003" pitchFamily="34" charset="0"/>
              </a:rPr>
              <a:t>restrict the use of third-party actions, enforce security measures, and standardize automation workflows.</a:t>
            </a:r>
            <a:endParaRPr lang="en-US" sz="1400" b="0" i="0" dirty="0">
              <a:effectLst/>
              <a:latin typeface="Quattrocento Sans" panose="020B0502050000020003" pitchFamily="34" charset="0"/>
            </a:endParaRPr>
          </a:p>
        </p:txBody>
      </p:sp>
      <p:sp>
        <p:nvSpPr>
          <p:cNvPr id="2" name="TextBox 1">
            <a:extLst>
              <a:ext uri="{FF2B5EF4-FFF2-40B4-BE49-F238E27FC236}">
                <a16:creationId xmlns:a16="http://schemas.microsoft.com/office/drawing/2014/main" id="{AD09B5B6-4D87-5016-EBFE-E977F68AEA8B}"/>
              </a:ext>
            </a:extLst>
          </p:cNvPr>
          <p:cNvSpPr txBox="1"/>
          <p:nvPr/>
        </p:nvSpPr>
        <p:spPr>
          <a:xfrm>
            <a:off x="3622917" y="1298537"/>
            <a:ext cx="3514484" cy="646331"/>
          </a:xfrm>
          <a:prstGeom prst="rect">
            <a:avLst/>
          </a:prstGeom>
          <a:noFill/>
        </p:spPr>
        <p:txBody>
          <a:bodyPr wrap="square" rtlCol="0">
            <a:spAutoFit/>
          </a:bodyPr>
          <a:lstStyle/>
          <a:p>
            <a:r>
              <a:rPr lang="en-US" b="1" dirty="0">
                <a:latin typeface="Quattrocento Sans" panose="020B0502050000020003" pitchFamily="34" charset="0"/>
                <a:cs typeface="Segoe UI"/>
              </a:rPr>
              <a:t>Organization-Wide Policies for Controlling Actions</a:t>
            </a:r>
          </a:p>
        </p:txBody>
      </p:sp>
      <p:sp>
        <p:nvSpPr>
          <p:cNvPr id="5" name="Rectangle 4">
            <a:extLst>
              <a:ext uri="{FF2B5EF4-FFF2-40B4-BE49-F238E27FC236}">
                <a16:creationId xmlns:a16="http://schemas.microsoft.com/office/drawing/2014/main" id="{F9F374D6-67D2-B6E2-6E18-1C98B6FD8562}"/>
              </a:ext>
            </a:extLst>
          </p:cNvPr>
          <p:cNvSpPr/>
          <p:nvPr/>
        </p:nvSpPr>
        <p:spPr>
          <a:xfrm>
            <a:off x="3581400" y="4200746"/>
            <a:ext cx="3555999" cy="19692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9003B24-624C-846C-371E-6C98ED47EAAE}"/>
              </a:ext>
            </a:extLst>
          </p:cNvPr>
          <p:cNvSpPr txBox="1"/>
          <p:nvPr/>
        </p:nvSpPr>
        <p:spPr>
          <a:xfrm>
            <a:off x="3711436" y="4922486"/>
            <a:ext cx="3353731" cy="1169551"/>
          </a:xfrm>
          <a:prstGeom prst="rect">
            <a:avLst/>
          </a:prstGeom>
          <a:noFill/>
        </p:spPr>
        <p:txBody>
          <a:bodyPr wrap="square" rtlCol="0">
            <a:spAutoFit/>
          </a:bodyPr>
          <a:lstStyle/>
          <a:p>
            <a:pPr>
              <a:spcBef>
                <a:spcPts val="600"/>
              </a:spcBef>
            </a:pPr>
            <a:r>
              <a:rPr lang="en-US" sz="1400" b="0" i="0" dirty="0">
                <a:effectLst/>
                <a:latin typeface="Quattrocento Sans" panose="020B0502050000020003" pitchFamily="34" charset="0"/>
              </a:rPr>
              <a:t>While organization-wide settings apply globally, </a:t>
            </a:r>
            <a:r>
              <a:rPr lang="en-US" sz="1400" b="1" i="0" dirty="0">
                <a:effectLst/>
                <a:latin typeface="Quattrocento Sans" panose="020B0502050000020003" pitchFamily="34" charset="0"/>
              </a:rPr>
              <a:t>repository-level permissions</a:t>
            </a:r>
            <a:r>
              <a:rPr lang="en-US" sz="1400" b="0" i="0" dirty="0">
                <a:effectLst/>
                <a:latin typeface="Quattrocento Sans" panose="020B0502050000020003" pitchFamily="34" charset="0"/>
              </a:rPr>
              <a:t> provide fine-grained control over </a:t>
            </a:r>
            <a:r>
              <a:rPr lang="en-US" sz="1400" b="1" i="0" dirty="0">
                <a:effectLst/>
                <a:latin typeface="Quattrocento Sans" panose="020B0502050000020003" pitchFamily="34" charset="0"/>
              </a:rPr>
              <a:t>who can run workflows and modify actions</a:t>
            </a:r>
            <a:r>
              <a:rPr lang="en-US" sz="1400" b="0" i="0" dirty="0">
                <a:effectLst/>
                <a:latin typeface="Quattrocento Sans" panose="020B0502050000020003" pitchFamily="34" charset="0"/>
              </a:rPr>
              <a:t>.</a:t>
            </a:r>
          </a:p>
        </p:txBody>
      </p:sp>
      <p:sp>
        <p:nvSpPr>
          <p:cNvPr id="9" name="TextBox 8">
            <a:extLst>
              <a:ext uri="{FF2B5EF4-FFF2-40B4-BE49-F238E27FC236}">
                <a16:creationId xmlns:a16="http://schemas.microsoft.com/office/drawing/2014/main" id="{7E139E22-F3FA-C1DA-1F8D-645045389D3E}"/>
              </a:ext>
            </a:extLst>
          </p:cNvPr>
          <p:cNvSpPr txBox="1"/>
          <p:nvPr/>
        </p:nvSpPr>
        <p:spPr>
          <a:xfrm>
            <a:off x="3622916" y="4224548"/>
            <a:ext cx="3514484" cy="646331"/>
          </a:xfrm>
          <a:prstGeom prst="rect">
            <a:avLst/>
          </a:prstGeom>
          <a:noFill/>
        </p:spPr>
        <p:txBody>
          <a:bodyPr wrap="square" rtlCol="0">
            <a:spAutoFit/>
          </a:bodyPr>
          <a:lstStyle/>
          <a:p>
            <a:r>
              <a:rPr lang="en-US" b="1" dirty="0">
                <a:latin typeface="Quattrocento Sans" panose="020B0502050000020003" pitchFamily="34" charset="0"/>
                <a:cs typeface="Segoe UI"/>
              </a:rPr>
              <a:t>Repository-Level Permissions for Actions</a:t>
            </a:r>
          </a:p>
        </p:txBody>
      </p:sp>
      <p:sp>
        <p:nvSpPr>
          <p:cNvPr id="10" name="Rectangle 9">
            <a:extLst>
              <a:ext uri="{FF2B5EF4-FFF2-40B4-BE49-F238E27FC236}">
                <a16:creationId xmlns:a16="http://schemas.microsoft.com/office/drawing/2014/main" id="{1BD1A415-874B-AE51-E1D7-766CE89F3C79}"/>
              </a:ext>
            </a:extLst>
          </p:cNvPr>
          <p:cNvSpPr/>
          <p:nvPr/>
        </p:nvSpPr>
        <p:spPr>
          <a:xfrm>
            <a:off x="7378701" y="1274735"/>
            <a:ext cx="4233860" cy="4895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E2AC170-9523-5AE1-C858-E21203F59199}"/>
              </a:ext>
            </a:extLst>
          </p:cNvPr>
          <p:cNvSpPr txBox="1"/>
          <p:nvPr/>
        </p:nvSpPr>
        <p:spPr>
          <a:xfrm>
            <a:off x="7508737" y="1996475"/>
            <a:ext cx="3993035" cy="523220"/>
          </a:xfrm>
          <a:prstGeom prst="rect">
            <a:avLst/>
          </a:prstGeom>
          <a:noFill/>
        </p:spPr>
        <p:txBody>
          <a:bodyPr wrap="square" rtlCol="0">
            <a:spAutoFit/>
          </a:bodyPr>
          <a:lstStyle/>
          <a:p>
            <a:pPr>
              <a:spcBef>
                <a:spcPts val="600"/>
              </a:spcBef>
            </a:pPr>
            <a:r>
              <a:rPr lang="en-US" sz="1400" b="0" i="0" dirty="0">
                <a:effectLst/>
                <a:latin typeface="Quattrocento Sans" panose="020B0502050000020003" pitchFamily="34" charset="0"/>
              </a:rPr>
              <a:t>Each repository can define </a:t>
            </a:r>
            <a:r>
              <a:rPr lang="en-US" sz="1400" b="1" i="0" dirty="0">
                <a:effectLst/>
                <a:latin typeface="Quattrocento Sans" panose="020B0502050000020003" pitchFamily="34" charset="0"/>
              </a:rPr>
              <a:t>who can create, edit, and execute workflows</a:t>
            </a:r>
            <a:r>
              <a:rPr lang="en-US" sz="1400" b="0" i="0" dirty="0">
                <a:effectLst/>
                <a:latin typeface="Quattrocento Sans" panose="020B0502050000020003" pitchFamily="34" charset="0"/>
              </a:rPr>
              <a:t>.</a:t>
            </a:r>
          </a:p>
        </p:txBody>
      </p:sp>
      <p:sp>
        <p:nvSpPr>
          <p:cNvPr id="12" name="TextBox 11">
            <a:extLst>
              <a:ext uri="{FF2B5EF4-FFF2-40B4-BE49-F238E27FC236}">
                <a16:creationId xmlns:a16="http://schemas.microsoft.com/office/drawing/2014/main" id="{0B7A6569-DA86-160F-8921-7EE34C5CCAA9}"/>
              </a:ext>
            </a:extLst>
          </p:cNvPr>
          <p:cNvSpPr txBox="1"/>
          <p:nvPr/>
        </p:nvSpPr>
        <p:spPr>
          <a:xfrm>
            <a:off x="7420216" y="1298537"/>
            <a:ext cx="4184431" cy="646331"/>
          </a:xfrm>
          <a:prstGeom prst="rect">
            <a:avLst/>
          </a:prstGeom>
          <a:noFill/>
        </p:spPr>
        <p:txBody>
          <a:bodyPr wrap="square" rtlCol="0">
            <a:spAutoFit/>
          </a:bodyPr>
          <a:lstStyle/>
          <a:p>
            <a:r>
              <a:rPr lang="en-US" b="1" dirty="0">
                <a:latin typeface="Quattrocento Sans" panose="020B0502050000020003" pitchFamily="34" charset="0"/>
                <a:cs typeface="Segoe UI"/>
              </a:rPr>
              <a:t>Managing Repository-Level Workflow Permissions</a:t>
            </a:r>
          </a:p>
        </p:txBody>
      </p:sp>
      <p:graphicFrame>
        <p:nvGraphicFramePr>
          <p:cNvPr id="13" name="Table 12">
            <a:extLst>
              <a:ext uri="{FF2B5EF4-FFF2-40B4-BE49-F238E27FC236}">
                <a16:creationId xmlns:a16="http://schemas.microsoft.com/office/drawing/2014/main" id="{745B082F-EA61-3ADF-4BDD-9A36B1143412}"/>
              </a:ext>
            </a:extLst>
          </p:cNvPr>
          <p:cNvGraphicFramePr>
            <a:graphicFrameLocks noGrp="1"/>
          </p:cNvGraphicFramePr>
          <p:nvPr/>
        </p:nvGraphicFramePr>
        <p:xfrm>
          <a:off x="7508736" y="2590786"/>
          <a:ext cx="3993035" cy="1936750"/>
        </p:xfrm>
        <a:graphic>
          <a:graphicData uri="http://schemas.openxmlformats.org/drawingml/2006/table">
            <a:tbl>
              <a:tblPr firstRow="1" bandRow="1">
                <a:tableStyleId>{5C22544A-7EE6-4342-B048-85BDC9FD1C3A}</a:tableStyleId>
              </a:tblPr>
              <a:tblGrid>
                <a:gridCol w="1686064">
                  <a:extLst>
                    <a:ext uri="{9D8B030D-6E8A-4147-A177-3AD203B41FA5}">
                      <a16:colId xmlns:a16="http://schemas.microsoft.com/office/drawing/2014/main" val="1137728976"/>
                    </a:ext>
                  </a:extLst>
                </a:gridCol>
                <a:gridCol w="2306971">
                  <a:extLst>
                    <a:ext uri="{9D8B030D-6E8A-4147-A177-3AD203B41FA5}">
                      <a16:colId xmlns:a16="http://schemas.microsoft.com/office/drawing/2014/main" val="1831930003"/>
                    </a:ext>
                  </a:extLst>
                </a:gridCol>
              </a:tblGrid>
              <a:tr h="370840">
                <a:tc>
                  <a:txBody>
                    <a:bodyPr/>
                    <a:lstStyle/>
                    <a:p>
                      <a:pPr algn="l"/>
                      <a:r>
                        <a:rPr lang="en-US" sz="1400" b="1" dirty="0">
                          <a:solidFill>
                            <a:schemeClr val="tx1"/>
                          </a:solidFill>
                          <a:effectLst/>
                        </a:rPr>
                        <a:t>Permission Level</a:t>
                      </a:r>
                      <a:endParaRPr lang="en-US" sz="1400" dirty="0">
                        <a:solidFill>
                          <a:schemeClr val="tx1"/>
                        </a:solidFill>
                        <a:effectLst/>
                      </a:endParaRPr>
                    </a:p>
                  </a:txBody>
                  <a:tcPr marL="95250" marR="95250" marT="47625" marB="47625" anchor="ctr">
                    <a:solidFill>
                      <a:schemeClr val="bg2"/>
                    </a:solidFill>
                  </a:tcPr>
                </a:tc>
                <a:tc>
                  <a:txBody>
                    <a:bodyPr/>
                    <a:lstStyle/>
                    <a:p>
                      <a:pPr algn="l"/>
                      <a:r>
                        <a:rPr lang="en-US" sz="1400" b="1" dirty="0">
                          <a:solidFill>
                            <a:schemeClr val="tx1"/>
                          </a:solidFill>
                          <a:effectLst/>
                        </a:rPr>
                        <a:t>Capabilities</a:t>
                      </a:r>
                      <a:endParaRPr lang="en-US" sz="1400" dirty="0">
                        <a:solidFill>
                          <a:schemeClr val="tx1"/>
                        </a:solidFill>
                        <a:effectLst/>
                      </a:endParaRPr>
                    </a:p>
                  </a:txBody>
                  <a:tcPr marL="95250" marR="95250" marT="47625" marB="47625" anchor="ctr">
                    <a:solidFill>
                      <a:schemeClr val="bg2"/>
                    </a:solidFill>
                  </a:tcPr>
                </a:tc>
                <a:extLst>
                  <a:ext uri="{0D108BD9-81ED-4DB2-BD59-A6C34878D82A}">
                    <a16:rowId xmlns:a16="http://schemas.microsoft.com/office/drawing/2014/main" val="2534205793"/>
                  </a:ext>
                </a:extLst>
              </a:tr>
              <a:tr h="370840">
                <a:tc>
                  <a:txBody>
                    <a:bodyPr/>
                    <a:lstStyle/>
                    <a:p>
                      <a:r>
                        <a:rPr lang="en-US" sz="1400" b="1" dirty="0">
                          <a:effectLst/>
                        </a:rPr>
                        <a:t>Read</a:t>
                      </a:r>
                      <a:endParaRPr lang="en-US" sz="1400" dirty="0">
                        <a:effectLst/>
                      </a:endParaRPr>
                    </a:p>
                  </a:txBody>
                  <a:tcPr marL="95250" marR="95250" marT="47625" marB="47625" anchor="ctr">
                    <a:noFill/>
                  </a:tcPr>
                </a:tc>
                <a:tc>
                  <a:txBody>
                    <a:bodyPr/>
                    <a:lstStyle/>
                    <a:p>
                      <a:r>
                        <a:rPr lang="en-US" sz="1400">
                          <a:effectLst/>
                        </a:rPr>
                        <a:t>View workflows, but cannot trigger or edit them.</a:t>
                      </a:r>
                    </a:p>
                  </a:txBody>
                  <a:tcPr marL="95250" marR="95250" marT="47625" marB="47625" anchor="ctr">
                    <a:noFill/>
                  </a:tcPr>
                </a:tc>
                <a:extLst>
                  <a:ext uri="{0D108BD9-81ED-4DB2-BD59-A6C34878D82A}">
                    <a16:rowId xmlns:a16="http://schemas.microsoft.com/office/drawing/2014/main" val="1357958410"/>
                  </a:ext>
                </a:extLst>
              </a:tr>
              <a:tr h="370840">
                <a:tc>
                  <a:txBody>
                    <a:bodyPr/>
                    <a:lstStyle/>
                    <a:p>
                      <a:r>
                        <a:rPr lang="en-US" sz="1400" b="1">
                          <a:effectLst/>
                        </a:rPr>
                        <a:t>Write</a:t>
                      </a:r>
                      <a:endParaRPr lang="en-US" sz="1400">
                        <a:effectLst/>
                      </a:endParaRPr>
                    </a:p>
                  </a:txBody>
                  <a:tcPr marL="95250" marR="95250" marT="47625" marB="47625" anchor="ctr">
                    <a:noFill/>
                  </a:tcPr>
                </a:tc>
                <a:tc>
                  <a:txBody>
                    <a:bodyPr/>
                    <a:lstStyle/>
                    <a:p>
                      <a:r>
                        <a:rPr lang="en-US" sz="1400">
                          <a:effectLst/>
                        </a:rPr>
                        <a:t>Edit workflows, but cannot create new ones.</a:t>
                      </a:r>
                    </a:p>
                  </a:txBody>
                  <a:tcPr marL="95250" marR="95250" marT="47625" marB="47625" anchor="ctr">
                    <a:noFill/>
                  </a:tcPr>
                </a:tc>
                <a:extLst>
                  <a:ext uri="{0D108BD9-81ED-4DB2-BD59-A6C34878D82A}">
                    <a16:rowId xmlns:a16="http://schemas.microsoft.com/office/drawing/2014/main" val="1140127014"/>
                  </a:ext>
                </a:extLst>
              </a:tr>
              <a:tr h="0">
                <a:tc>
                  <a:txBody>
                    <a:bodyPr/>
                    <a:lstStyle/>
                    <a:p>
                      <a:r>
                        <a:rPr lang="en-US" sz="1400" b="1">
                          <a:effectLst/>
                        </a:rPr>
                        <a:t>Admin</a:t>
                      </a:r>
                      <a:endParaRPr lang="en-US" sz="1400">
                        <a:effectLst/>
                      </a:endParaRPr>
                    </a:p>
                  </a:txBody>
                  <a:tcPr marL="95250" marR="95250" marT="47625" marB="47625" anchor="ctr">
                    <a:noFill/>
                  </a:tcPr>
                </a:tc>
                <a:tc>
                  <a:txBody>
                    <a:bodyPr/>
                    <a:lstStyle/>
                    <a:p>
                      <a:r>
                        <a:rPr lang="en-US" sz="1400" dirty="0">
                          <a:effectLst/>
                        </a:rPr>
                        <a:t>Create, edit, and manage workflow permissions.</a:t>
                      </a:r>
                    </a:p>
                  </a:txBody>
                  <a:tcPr marL="95250" marR="95250" marT="47625" marB="47625" anchor="ctr">
                    <a:noFill/>
                  </a:tcPr>
                </a:tc>
                <a:extLst>
                  <a:ext uri="{0D108BD9-81ED-4DB2-BD59-A6C34878D82A}">
                    <a16:rowId xmlns:a16="http://schemas.microsoft.com/office/drawing/2014/main" val="3715367895"/>
                  </a:ext>
                </a:extLst>
              </a:tr>
            </a:tbl>
          </a:graphicData>
        </a:graphic>
      </p:graphicFrame>
      <p:sp>
        <p:nvSpPr>
          <p:cNvPr id="14" name="TextBox 13">
            <a:extLst>
              <a:ext uri="{FF2B5EF4-FFF2-40B4-BE49-F238E27FC236}">
                <a16:creationId xmlns:a16="http://schemas.microsoft.com/office/drawing/2014/main" id="{F890C702-2DC5-C4C8-7203-91742E892FBF}"/>
              </a:ext>
            </a:extLst>
          </p:cNvPr>
          <p:cNvSpPr txBox="1"/>
          <p:nvPr/>
        </p:nvSpPr>
        <p:spPr>
          <a:xfrm>
            <a:off x="7508736" y="4753206"/>
            <a:ext cx="3993035" cy="954107"/>
          </a:xfrm>
          <a:prstGeom prst="rect">
            <a:avLst/>
          </a:prstGeom>
          <a:noFill/>
        </p:spPr>
        <p:txBody>
          <a:bodyPr wrap="square" rtlCol="0">
            <a:spAutoFit/>
          </a:bodyPr>
          <a:lstStyle/>
          <a:p>
            <a:pPr>
              <a:spcBef>
                <a:spcPts val="600"/>
              </a:spcBef>
            </a:pPr>
            <a:r>
              <a:rPr lang="en-US" sz="1400" b="0" i="0" dirty="0">
                <a:effectLst/>
                <a:latin typeface="Quattrocento Sans" panose="020B0502050000020003" pitchFamily="34" charset="0"/>
              </a:rPr>
              <a:t>By default, GitHub sets workflow permissions to </a:t>
            </a:r>
            <a:r>
              <a:rPr lang="en-US" sz="1400" b="1" i="0" dirty="0">
                <a:effectLst/>
                <a:latin typeface="Quattrocento Sans" panose="020B0502050000020003" pitchFamily="34" charset="0"/>
              </a:rPr>
              <a:t>"Read and Write"</a:t>
            </a:r>
            <a:r>
              <a:rPr lang="en-US" sz="1400" b="0" i="0" dirty="0">
                <a:effectLst/>
                <a:latin typeface="Quattrocento Sans" panose="020B0502050000020003" pitchFamily="34" charset="0"/>
              </a:rPr>
              <a:t>, but enterprises should </a:t>
            </a:r>
            <a:r>
              <a:rPr lang="en-US" sz="1400" b="1" i="0" dirty="0">
                <a:effectLst/>
                <a:latin typeface="Quattrocento Sans" panose="020B0502050000020003" pitchFamily="34" charset="0"/>
              </a:rPr>
              <a:t>restrict it to "Read" unless explicitly required</a:t>
            </a:r>
            <a:r>
              <a:rPr lang="en-US" sz="1400" b="0" i="0" dirty="0">
                <a:effectLst/>
                <a:latin typeface="Quattrocento Sans" panose="020B0502050000020003" pitchFamily="34" charset="0"/>
              </a:rPr>
              <a:t> to prevent unauthorized modifications.</a:t>
            </a:r>
          </a:p>
        </p:txBody>
      </p:sp>
    </p:spTree>
    <p:extLst>
      <p:ext uri="{BB962C8B-B14F-4D97-AF65-F5344CB8AC3E}">
        <p14:creationId xmlns:p14="http://schemas.microsoft.com/office/powerpoint/2010/main" val="178120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Control Access to Actions Within the Enterprise</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9" y="1302198"/>
            <a:ext cx="2760661" cy="4555093"/>
          </a:xfrm>
          <a:prstGeom prst="rect">
            <a:avLst/>
          </a:prstGeom>
          <a:noFill/>
        </p:spPr>
        <p:txBody>
          <a:bodyPr wrap="square" rtlCol="0">
            <a:spAutoFit/>
          </a:bodyPr>
          <a:lstStyle/>
          <a:p>
            <a:pPr>
              <a:spcBef>
                <a:spcPts val="600"/>
              </a:spcBef>
              <a:spcAft>
                <a:spcPts val="600"/>
              </a:spcAft>
            </a:pPr>
            <a:r>
              <a:rPr lang="en-US" sz="1600" b="0" i="0" dirty="0">
                <a:solidFill>
                  <a:schemeClr val="bg2">
                    <a:lumMod val="25000"/>
                  </a:schemeClr>
                </a:solidFill>
                <a:effectLst/>
                <a:latin typeface="Quattrocento Sans" panose="020B0502050000020003" pitchFamily="34" charset="0"/>
              </a:rPr>
              <a:t>Access control in GitHub Actions determines:</a:t>
            </a:r>
          </a:p>
          <a:p>
            <a:pPr marL="285750" indent="-285750">
              <a:spcBef>
                <a:spcPts val="600"/>
              </a:spcBef>
              <a:spcAft>
                <a:spcPts val="600"/>
              </a:spcAft>
              <a:buFont typeface="Arial" panose="020B0604020202020204" pitchFamily="34" charset="0"/>
              <a:buChar char="•"/>
            </a:pPr>
            <a:r>
              <a:rPr lang="en-US" sz="1400" b="1" i="0" dirty="0">
                <a:solidFill>
                  <a:schemeClr val="bg2">
                    <a:lumMod val="25000"/>
                  </a:schemeClr>
                </a:solidFill>
                <a:effectLst/>
                <a:latin typeface="Quattrocento Sans" panose="020B0502050000020003" pitchFamily="34" charset="0"/>
              </a:rPr>
              <a:t>Who can run workflows that use actions.</a:t>
            </a:r>
          </a:p>
          <a:p>
            <a:pPr marL="285750" indent="-285750">
              <a:spcBef>
                <a:spcPts val="600"/>
              </a:spcBef>
              <a:spcAft>
                <a:spcPts val="600"/>
              </a:spcAft>
              <a:buFont typeface="Arial" panose="020B0604020202020204" pitchFamily="34" charset="0"/>
              <a:buChar char="•"/>
            </a:pPr>
            <a:r>
              <a:rPr lang="en-US" sz="1400" b="1" i="0" dirty="0">
                <a:solidFill>
                  <a:schemeClr val="bg2">
                    <a:lumMod val="25000"/>
                  </a:schemeClr>
                </a:solidFill>
                <a:effectLst/>
                <a:latin typeface="Quattrocento Sans" panose="020B0502050000020003" pitchFamily="34" charset="0"/>
              </a:rPr>
              <a:t>Which actions can be used within an organization.</a:t>
            </a:r>
          </a:p>
          <a:p>
            <a:pPr marL="285750" indent="-285750">
              <a:spcBef>
                <a:spcPts val="600"/>
              </a:spcBef>
              <a:spcAft>
                <a:spcPts val="600"/>
              </a:spcAft>
              <a:buFont typeface="Arial" panose="020B0604020202020204" pitchFamily="34" charset="0"/>
              <a:buChar char="•"/>
            </a:pPr>
            <a:r>
              <a:rPr lang="en-US" sz="1400" b="1" i="0" dirty="0">
                <a:solidFill>
                  <a:schemeClr val="bg2">
                    <a:lumMod val="25000"/>
                  </a:schemeClr>
                </a:solidFill>
                <a:effectLst/>
                <a:latin typeface="Quattrocento Sans" panose="020B0502050000020003" pitchFamily="34" charset="0"/>
              </a:rPr>
              <a:t>How self-hosted runners execute workflows securely.</a:t>
            </a:r>
          </a:p>
          <a:p>
            <a:pPr marL="285750" indent="-285750">
              <a:spcBef>
                <a:spcPts val="600"/>
              </a:spcBef>
              <a:spcAft>
                <a:spcPts val="600"/>
              </a:spcAft>
              <a:buFont typeface="Arial" panose="020B0604020202020204" pitchFamily="34" charset="0"/>
              <a:buChar char="•"/>
            </a:pPr>
            <a:r>
              <a:rPr lang="en-US" sz="1400" b="1" i="0" dirty="0">
                <a:solidFill>
                  <a:schemeClr val="bg2">
                    <a:lumMod val="25000"/>
                  </a:schemeClr>
                </a:solidFill>
                <a:effectLst/>
                <a:latin typeface="Quattrocento Sans" panose="020B0502050000020003" pitchFamily="34" charset="0"/>
              </a:rPr>
              <a:t>Who can modify and update shared GitHub Actions.</a:t>
            </a:r>
          </a:p>
          <a:p>
            <a:pPr>
              <a:spcBef>
                <a:spcPts val="600"/>
              </a:spcBef>
              <a:spcAft>
                <a:spcPts val="600"/>
              </a:spcAft>
            </a:pPr>
            <a:r>
              <a:rPr lang="en-US" sz="1600" b="0" i="0" dirty="0">
                <a:solidFill>
                  <a:schemeClr val="bg2">
                    <a:lumMod val="25000"/>
                  </a:schemeClr>
                </a:solidFill>
                <a:effectLst/>
                <a:latin typeface="Quattrocento Sans" panose="020B0502050000020003" pitchFamily="34" charset="0"/>
              </a:rPr>
              <a:t>Enterprise administrators need to </a:t>
            </a:r>
            <a:r>
              <a:rPr lang="en-US" sz="1600" b="1" i="0" dirty="0">
                <a:solidFill>
                  <a:schemeClr val="bg2">
                    <a:lumMod val="25000"/>
                  </a:schemeClr>
                </a:solidFill>
                <a:effectLst/>
                <a:latin typeface="Quattrocento Sans" panose="020B0502050000020003" pitchFamily="34" charset="0"/>
              </a:rPr>
              <a:t>strike a balance</a:t>
            </a:r>
            <a:r>
              <a:rPr lang="en-US" sz="1600" b="0" i="0" dirty="0">
                <a:solidFill>
                  <a:schemeClr val="bg2">
                    <a:lumMod val="25000"/>
                  </a:schemeClr>
                </a:solidFill>
                <a:effectLst/>
                <a:latin typeface="Quattrocento Sans" panose="020B0502050000020003" pitchFamily="34" charset="0"/>
              </a:rPr>
              <a:t> between giving developers flexibility and ensuring security and governance over automation workflows.</a:t>
            </a:r>
          </a:p>
        </p:txBody>
      </p:sp>
      <p:sp>
        <p:nvSpPr>
          <p:cNvPr id="6" name="Rectangle 5">
            <a:extLst>
              <a:ext uri="{FF2B5EF4-FFF2-40B4-BE49-F238E27FC236}">
                <a16:creationId xmlns:a16="http://schemas.microsoft.com/office/drawing/2014/main" id="{83A4E7E5-B314-347E-4872-5F407AF30152}"/>
              </a:ext>
            </a:extLst>
          </p:cNvPr>
          <p:cNvSpPr/>
          <p:nvPr/>
        </p:nvSpPr>
        <p:spPr>
          <a:xfrm>
            <a:off x="3581401" y="1274735"/>
            <a:ext cx="3555999" cy="2674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3711437" y="1996475"/>
            <a:ext cx="3353731" cy="1815882"/>
          </a:xfrm>
          <a:prstGeom prst="rect">
            <a:avLst/>
          </a:prstGeom>
          <a:noFill/>
        </p:spPr>
        <p:txBody>
          <a:bodyPr wrap="square" rtlCol="0">
            <a:spAutoFit/>
          </a:bodyPr>
          <a:lstStyle/>
          <a:p>
            <a:pPr>
              <a:spcBef>
                <a:spcPts val="600"/>
              </a:spcBef>
            </a:pPr>
            <a:r>
              <a:rPr lang="en-US" sz="1400" b="0" i="0" dirty="0">
                <a:effectLst/>
                <a:latin typeface="Quattrocento Sans" panose="020B0502050000020003" pitchFamily="34" charset="0"/>
              </a:rPr>
              <a:t>GitHub Enterprise enables administrators to set </a:t>
            </a:r>
            <a:r>
              <a:rPr lang="en-US" sz="1400" b="1" i="0" dirty="0">
                <a:effectLst/>
                <a:latin typeface="Quattrocento Sans" panose="020B0502050000020003" pitchFamily="34" charset="0"/>
              </a:rPr>
              <a:t>organization-wide policies</a:t>
            </a:r>
            <a:r>
              <a:rPr lang="en-US" sz="1400" b="0" i="0" dirty="0">
                <a:effectLst/>
                <a:latin typeface="Quattrocento Sans" panose="020B0502050000020003" pitchFamily="34" charset="0"/>
              </a:rPr>
              <a:t> that control how actions are used across all repositories within an organization. These policies help organizations </a:t>
            </a:r>
            <a:r>
              <a:rPr lang="en-US" sz="1400" b="1" i="0" dirty="0">
                <a:effectLst/>
                <a:latin typeface="Quattrocento Sans" panose="020B0502050000020003" pitchFamily="34" charset="0"/>
              </a:rPr>
              <a:t>restrict the use of third-party actions, enforce security measures, and standardize automation workflows.</a:t>
            </a:r>
            <a:endParaRPr lang="en-US" sz="1400" b="0" i="0" dirty="0">
              <a:effectLst/>
              <a:latin typeface="Quattrocento Sans" panose="020B0502050000020003" pitchFamily="34" charset="0"/>
            </a:endParaRPr>
          </a:p>
        </p:txBody>
      </p:sp>
      <p:sp>
        <p:nvSpPr>
          <p:cNvPr id="2" name="TextBox 1">
            <a:extLst>
              <a:ext uri="{FF2B5EF4-FFF2-40B4-BE49-F238E27FC236}">
                <a16:creationId xmlns:a16="http://schemas.microsoft.com/office/drawing/2014/main" id="{AD09B5B6-4D87-5016-EBFE-E977F68AEA8B}"/>
              </a:ext>
            </a:extLst>
          </p:cNvPr>
          <p:cNvSpPr txBox="1"/>
          <p:nvPr/>
        </p:nvSpPr>
        <p:spPr>
          <a:xfrm>
            <a:off x="3622917" y="1298537"/>
            <a:ext cx="3514484" cy="646331"/>
          </a:xfrm>
          <a:prstGeom prst="rect">
            <a:avLst/>
          </a:prstGeom>
          <a:noFill/>
        </p:spPr>
        <p:txBody>
          <a:bodyPr wrap="square" rtlCol="0">
            <a:spAutoFit/>
          </a:bodyPr>
          <a:lstStyle/>
          <a:p>
            <a:r>
              <a:rPr lang="en-US" b="1" dirty="0">
                <a:latin typeface="Quattrocento Sans" panose="020B0502050000020003" pitchFamily="34" charset="0"/>
                <a:cs typeface="Segoe UI"/>
              </a:rPr>
              <a:t>Organization-Wide Policies for Controlling Actions</a:t>
            </a:r>
          </a:p>
        </p:txBody>
      </p:sp>
      <p:sp>
        <p:nvSpPr>
          <p:cNvPr id="5" name="Rectangle 4">
            <a:extLst>
              <a:ext uri="{FF2B5EF4-FFF2-40B4-BE49-F238E27FC236}">
                <a16:creationId xmlns:a16="http://schemas.microsoft.com/office/drawing/2014/main" id="{F9F374D6-67D2-B6E2-6E18-1C98B6FD8562}"/>
              </a:ext>
            </a:extLst>
          </p:cNvPr>
          <p:cNvSpPr/>
          <p:nvPr/>
        </p:nvSpPr>
        <p:spPr>
          <a:xfrm>
            <a:off x="3581400" y="4200746"/>
            <a:ext cx="3555999" cy="19692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9003B24-624C-846C-371E-6C98ED47EAAE}"/>
              </a:ext>
            </a:extLst>
          </p:cNvPr>
          <p:cNvSpPr txBox="1"/>
          <p:nvPr/>
        </p:nvSpPr>
        <p:spPr>
          <a:xfrm>
            <a:off x="3711436" y="4922486"/>
            <a:ext cx="3353731" cy="1169551"/>
          </a:xfrm>
          <a:prstGeom prst="rect">
            <a:avLst/>
          </a:prstGeom>
          <a:noFill/>
        </p:spPr>
        <p:txBody>
          <a:bodyPr wrap="square" rtlCol="0">
            <a:spAutoFit/>
          </a:bodyPr>
          <a:lstStyle/>
          <a:p>
            <a:pPr>
              <a:spcBef>
                <a:spcPts val="600"/>
              </a:spcBef>
            </a:pPr>
            <a:r>
              <a:rPr lang="en-US" sz="1400" b="0" i="0" dirty="0">
                <a:effectLst/>
                <a:latin typeface="Quattrocento Sans" panose="020B0502050000020003" pitchFamily="34" charset="0"/>
              </a:rPr>
              <a:t>While organization-wide settings apply globally, </a:t>
            </a:r>
            <a:r>
              <a:rPr lang="en-US" sz="1400" b="1" i="0" dirty="0">
                <a:effectLst/>
                <a:latin typeface="Quattrocento Sans" panose="020B0502050000020003" pitchFamily="34" charset="0"/>
              </a:rPr>
              <a:t>repository-level permissions</a:t>
            </a:r>
            <a:r>
              <a:rPr lang="en-US" sz="1400" b="0" i="0" dirty="0">
                <a:effectLst/>
                <a:latin typeface="Quattrocento Sans" panose="020B0502050000020003" pitchFamily="34" charset="0"/>
              </a:rPr>
              <a:t> provide fine-grained control over </a:t>
            </a:r>
            <a:r>
              <a:rPr lang="en-US" sz="1400" b="1" i="0" dirty="0">
                <a:effectLst/>
                <a:latin typeface="Quattrocento Sans" panose="020B0502050000020003" pitchFamily="34" charset="0"/>
              </a:rPr>
              <a:t>who can run workflows and modify actions</a:t>
            </a:r>
            <a:r>
              <a:rPr lang="en-US" sz="1400" b="0" i="0" dirty="0">
                <a:effectLst/>
                <a:latin typeface="Quattrocento Sans" panose="020B0502050000020003" pitchFamily="34" charset="0"/>
              </a:rPr>
              <a:t>.</a:t>
            </a:r>
          </a:p>
        </p:txBody>
      </p:sp>
      <p:sp>
        <p:nvSpPr>
          <p:cNvPr id="9" name="TextBox 8">
            <a:extLst>
              <a:ext uri="{FF2B5EF4-FFF2-40B4-BE49-F238E27FC236}">
                <a16:creationId xmlns:a16="http://schemas.microsoft.com/office/drawing/2014/main" id="{7E139E22-F3FA-C1DA-1F8D-645045389D3E}"/>
              </a:ext>
            </a:extLst>
          </p:cNvPr>
          <p:cNvSpPr txBox="1"/>
          <p:nvPr/>
        </p:nvSpPr>
        <p:spPr>
          <a:xfrm>
            <a:off x="3622916" y="4224548"/>
            <a:ext cx="3514484" cy="646331"/>
          </a:xfrm>
          <a:prstGeom prst="rect">
            <a:avLst/>
          </a:prstGeom>
          <a:noFill/>
        </p:spPr>
        <p:txBody>
          <a:bodyPr wrap="square" rtlCol="0">
            <a:spAutoFit/>
          </a:bodyPr>
          <a:lstStyle/>
          <a:p>
            <a:r>
              <a:rPr lang="en-US" b="1" dirty="0">
                <a:latin typeface="Quattrocento Sans" panose="020B0502050000020003" pitchFamily="34" charset="0"/>
                <a:cs typeface="Segoe UI"/>
              </a:rPr>
              <a:t>Repository-Level Permissions for Actions</a:t>
            </a:r>
          </a:p>
        </p:txBody>
      </p:sp>
      <p:sp>
        <p:nvSpPr>
          <p:cNvPr id="10" name="Rectangle 9">
            <a:extLst>
              <a:ext uri="{FF2B5EF4-FFF2-40B4-BE49-F238E27FC236}">
                <a16:creationId xmlns:a16="http://schemas.microsoft.com/office/drawing/2014/main" id="{1BD1A415-874B-AE51-E1D7-766CE89F3C79}"/>
              </a:ext>
            </a:extLst>
          </p:cNvPr>
          <p:cNvSpPr/>
          <p:nvPr/>
        </p:nvSpPr>
        <p:spPr>
          <a:xfrm>
            <a:off x="7378701" y="1274735"/>
            <a:ext cx="4233860" cy="4895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E2AC170-9523-5AE1-C858-E21203F59199}"/>
              </a:ext>
            </a:extLst>
          </p:cNvPr>
          <p:cNvSpPr txBox="1"/>
          <p:nvPr/>
        </p:nvSpPr>
        <p:spPr>
          <a:xfrm>
            <a:off x="7508737" y="1996475"/>
            <a:ext cx="3993035" cy="523220"/>
          </a:xfrm>
          <a:prstGeom prst="rect">
            <a:avLst/>
          </a:prstGeom>
          <a:noFill/>
        </p:spPr>
        <p:txBody>
          <a:bodyPr wrap="square" rtlCol="0">
            <a:spAutoFit/>
          </a:bodyPr>
          <a:lstStyle/>
          <a:p>
            <a:pPr>
              <a:spcBef>
                <a:spcPts val="600"/>
              </a:spcBef>
            </a:pPr>
            <a:r>
              <a:rPr lang="en-US" sz="1400" b="0" i="0" dirty="0">
                <a:effectLst/>
                <a:latin typeface="Quattrocento Sans" panose="020B0502050000020003" pitchFamily="34" charset="0"/>
              </a:rPr>
              <a:t>Each repository can define </a:t>
            </a:r>
            <a:r>
              <a:rPr lang="en-US" sz="1400" b="1" i="0" dirty="0">
                <a:effectLst/>
                <a:latin typeface="Quattrocento Sans" panose="020B0502050000020003" pitchFamily="34" charset="0"/>
              </a:rPr>
              <a:t>who can create, edit, and execute workflows</a:t>
            </a:r>
            <a:r>
              <a:rPr lang="en-US" sz="1400" b="0" i="0" dirty="0">
                <a:effectLst/>
                <a:latin typeface="Quattrocento Sans" panose="020B0502050000020003" pitchFamily="34" charset="0"/>
              </a:rPr>
              <a:t>.</a:t>
            </a:r>
          </a:p>
        </p:txBody>
      </p:sp>
      <p:sp>
        <p:nvSpPr>
          <p:cNvPr id="12" name="TextBox 11">
            <a:extLst>
              <a:ext uri="{FF2B5EF4-FFF2-40B4-BE49-F238E27FC236}">
                <a16:creationId xmlns:a16="http://schemas.microsoft.com/office/drawing/2014/main" id="{0B7A6569-DA86-160F-8921-7EE34C5CCAA9}"/>
              </a:ext>
            </a:extLst>
          </p:cNvPr>
          <p:cNvSpPr txBox="1"/>
          <p:nvPr/>
        </p:nvSpPr>
        <p:spPr>
          <a:xfrm>
            <a:off x="7420216" y="1298537"/>
            <a:ext cx="4184431" cy="646331"/>
          </a:xfrm>
          <a:prstGeom prst="rect">
            <a:avLst/>
          </a:prstGeom>
          <a:noFill/>
        </p:spPr>
        <p:txBody>
          <a:bodyPr wrap="square" rtlCol="0">
            <a:spAutoFit/>
          </a:bodyPr>
          <a:lstStyle/>
          <a:p>
            <a:r>
              <a:rPr lang="en-US" b="1" dirty="0">
                <a:latin typeface="Quattrocento Sans" panose="020B0502050000020003" pitchFamily="34" charset="0"/>
                <a:cs typeface="Segoe UI"/>
              </a:rPr>
              <a:t>Managing Repository-Level Workflow Permissions</a:t>
            </a:r>
          </a:p>
        </p:txBody>
      </p:sp>
      <p:graphicFrame>
        <p:nvGraphicFramePr>
          <p:cNvPr id="13" name="Table 12">
            <a:extLst>
              <a:ext uri="{FF2B5EF4-FFF2-40B4-BE49-F238E27FC236}">
                <a16:creationId xmlns:a16="http://schemas.microsoft.com/office/drawing/2014/main" id="{745B082F-EA61-3ADF-4BDD-9A36B1143412}"/>
              </a:ext>
            </a:extLst>
          </p:cNvPr>
          <p:cNvGraphicFramePr>
            <a:graphicFrameLocks noGrp="1"/>
          </p:cNvGraphicFramePr>
          <p:nvPr/>
        </p:nvGraphicFramePr>
        <p:xfrm>
          <a:off x="7508736" y="2590786"/>
          <a:ext cx="3993035" cy="1936750"/>
        </p:xfrm>
        <a:graphic>
          <a:graphicData uri="http://schemas.openxmlformats.org/drawingml/2006/table">
            <a:tbl>
              <a:tblPr firstRow="1" bandRow="1">
                <a:tableStyleId>{5C22544A-7EE6-4342-B048-85BDC9FD1C3A}</a:tableStyleId>
              </a:tblPr>
              <a:tblGrid>
                <a:gridCol w="1686064">
                  <a:extLst>
                    <a:ext uri="{9D8B030D-6E8A-4147-A177-3AD203B41FA5}">
                      <a16:colId xmlns:a16="http://schemas.microsoft.com/office/drawing/2014/main" val="1137728976"/>
                    </a:ext>
                  </a:extLst>
                </a:gridCol>
                <a:gridCol w="2306971">
                  <a:extLst>
                    <a:ext uri="{9D8B030D-6E8A-4147-A177-3AD203B41FA5}">
                      <a16:colId xmlns:a16="http://schemas.microsoft.com/office/drawing/2014/main" val="1831930003"/>
                    </a:ext>
                  </a:extLst>
                </a:gridCol>
              </a:tblGrid>
              <a:tr h="370840">
                <a:tc>
                  <a:txBody>
                    <a:bodyPr/>
                    <a:lstStyle/>
                    <a:p>
                      <a:pPr algn="l"/>
                      <a:r>
                        <a:rPr lang="en-US" sz="1400" b="1" dirty="0">
                          <a:solidFill>
                            <a:schemeClr val="tx1"/>
                          </a:solidFill>
                          <a:effectLst/>
                        </a:rPr>
                        <a:t>Permission Level</a:t>
                      </a:r>
                      <a:endParaRPr lang="en-US" sz="1400" dirty="0">
                        <a:solidFill>
                          <a:schemeClr val="tx1"/>
                        </a:solidFill>
                        <a:effectLst/>
                      </a:endParaRPr>
                    </a:p>
                  </a:txBody>
                  <a:tcPr marL="95250" marR="95250" marT="47625" marB="47625" anchor="ctr">
                    <a:solidFill>
                      <a:schemeClr val="bg2"/>
                    </a:solidFill>
                  </a:tcPr>
                </a:tc>
                <a:tc>
                  <a:txBody>
                    <a:bodyPr/>
                    <a:lstStyle/>
                    <a:p>
                      <a:pPr algn="l"/>
                      <a:r>
                        <a:rPr lang="en-US" sz="1400" b="1" dirty="0">
                          <a:solidFill>
                            <a:schemeClr val="tx1"/>
                          </a:solidFill>
                          <a:effectLst/>
                        </a:rPr>
                        <a:t>Capabilities</a:t>
                      </a:r>
                      <a:endParaRPr lang="en-US" sz="1400" dirty="0">
                        <a:solidFill>
                          <a:schemeClr val="tx1"/>
                        </a:solidFill>
                        <a:effectLst/>
                      </a:endParaRPr>
                    </a:p>
                  </a:txBody>
                  <a:tcPr marL="95250" marR="95250" marT="47625" marB="47625" anchor="ctr">
                    <a:solidFill>
                      <a:schemeClr val="bg2"/>
                    </a:solidFill>
                  </a:tcPr>
                </a:tc>
                <a:extLst>
                  <a:ext uri="{0D108BD9-81ED-4DB2-BD59-A6C34878D82A}">
                    <a16:rowId xmlns:a16="http://schemas.microsoft.com/office/drawing/2014/main" val="2534205793"/>
                  </a:ext>
                </a:extLst>
              </a:tr>
              <a:tr h="370840">
                <a:tc>
                  <a:txBody>
                    <a:bodyPr/>
                    <a:lstStyle/>
                    <a:p>
                      <a:r>
                        <a:rPr lang="en-US" sz="1400" b="1" dirty="0">
                          <a:effectLst/>
                        </a:rPr>
                        <a:t>Read</a:t>
                      </a:r>
                      <a:endParaRPr lang="en-US" sz="1400" dirty="0">
                        <a:effectLst/>
                      </a:endParaRPr>
                    </a:p>
                  </a:txBody>
                  <a:tcPr marL="95250" marR="95250" marT="47625" marB="47625" anchor="ctr">
                    <a:noFill/>
                  </a:tcPr>
                </a:tc>
                <a:tc>
                  <a:txBody>
                    <a:bodyPr/>
                    <a:lstStyle/>
                    <a:p>
                      <a:r>
                        <a:rPr lang="en-US" sz="1400">
                          <a:effectLst/>
                        </a:rPr>
                        <a:t>View workflows, but cannot trigger or edit them.</a:t>
                      </a:r>
                    </a:p>
                  </a:txBody>
                  <a:tcPr marL="95250" marR="95250" marT="47625" marB="47625" anchor="ctr">
                    <a:noFill/>
                  </a:tcPr>
                </a:tc>
                <a:extLst>
                  <a:ext uri="{0D108BD9-81ED-4DB2-BD59-A6C34878D82A}">
                    <a16:rowId xmlns:a16="http://schemas.microsoft.com/office/drawing/2014/main" val="1357958410"/>
                  </a:ext>
                </a:extLst>
              </a:tr>
              <a:tr h="370840">
                <a:tc>
                  <a:txBody>
                    <a:bodyPr/>
                    <a:lstStyle/>
                    <a:p>
                      <a:r>
                        <a:rPr lang="en-US" sz="1400" b="1">
                          <a:effectLst/>
                        </a:rPr>
                        <a:t>Write</a:t>
                      </a:r>
                      <a:endParaRPr lang="en-US" sz="1400">
                        <a:effectLst/>
                      </a:endParaRPr>
                    </a:p>
                  </a:txBody>
                  <a:tcPr marL="95250" marR="95250" marT="47625" marB="47625" anchor="ctr">
                    <a:noFill/>
                  </a:tcPr>
                </a:tc>
                <a:tc>
                  <a:txBody>
                    <a:bodyPr/>
                    <a:lstStyle/>
                    <a:p>
                      <a:r>
                        <a:rPr lang="en-US" sz="1400">
                          <a:effectLst/>
                        </a:rPr>
                        <a:t>Edit workflows, but cannot create new ones.</a:t>
                      </a:r>
                    </a:p>
                  </a:txBody>
                  <a:tcPr marL="95250" marR="95250" marT="47625" marB="47625" anchor="ctr">
                    <a:noFill/>
                  </a:tcPr>
                </a:tc>
                <a:extLst>
                  <a:ext uri="{0D108BD9-81ED-4DB2-BD59-A6C34878D82A}">
                    <a16:rowId xmlns:a16="http://schemas.microsoft.com/office/drawing/2014/main" val="1140127014"/>
                  </a:ext>
                </a:extLst>
              </a:tr>
              <a:tr h="0">
                <a:tc>
                  <a:txBody>
                    <a:bodyPr/>
                    <a:lstStyle/>
                    <a:p>
                      <a:r>
                        <a:rPr lang="en-US" sz="1400" b="1">
                          <a:effectLst/>
                        </a:rPr>
                        <a:t>Admin</a:t>
                      </a:r>
                      <a:endParaRPr lang="en-US" sz="1400">
                        <a:effectLst/>
                      </a:endParaRPr>
                    </a:p>
                  </a:txBody>
                  <a:tcPr marL="95250" marR="95250" marT="47625" marB="47625" anchor="ctr">
                    <a:noFill/>
                  </a:tcPr>
                </a:tc>
                <a:tc>
                  <a:txBody>
                    <a:bodyPr/>
                    <a:lstStyle/>
                    <a:p>
                      <a:r>
                        <a:rPr lang="en-US" sz="1400" dirty="0">
                          <a:effectLst/>
                        </a:rPr>
                        <a:t>Create, edit, and manage workflow permissions.</a:t>
                      </a:r>
                    </a:p>
                  </a:txBody>
                  <a:tcPr marL="95250" marR="95250" marT="47625" marB="47625" anchor="ctr">
                    <a:noFill/>
                  </a:tcPr>
                </a:tc>
                <a:extLst>
                  <a:ext uri="{0D108BD9-81ED-4DB2-BD59-A6C34878D82A}">
                    <a16:rowId xmlns:a16="http://schemas.microsoft.com/office/drawing/2014/main" val="3715367895"/>
                  </a:ext>
                </a:extLst>
              </a:tr>
            </a:tbl>
          </a:graphicData>
        </a:graphic>
      </p:graphicFrame>
      <p:sp>
        <p:nvSpPr>
          <p:cNvPr id="14" name="TextBox 13">
            <a:extLst>
              <a:ext uri="{FF2B5EF4-FFF2-40B4-BE49-F238E27FC236}">
                <a16:creationId xmlns:a16="http://schemas.microsoft.com/office/drawing/2014/main" id="{F890C702-2DC5-C4C8-7203-91742E892FBF}"/>
              </a:ext>
            </a:extLst>
          </p:cNvPr>
          <p:cNvSpPr txBox="1"/>
          <p:nvPr/>
        </p:nvSpPr>
        <p:spPr>
          <a:xfrm>
            <a:off x="7508736" y="4753206"/>
            <a:ext cx="3993035" cy="954107"/>
          </a:xfrm>
          <a:prstGeom prst="rect">
            <a:avLst/>
          </a:prstGeom>
          <a:noFill/>
        </p:spPr>
        <p:txBody>
          <a:bodyPr wrap="square" rtlCol="0">
            <a:spAutoFit/>
          </a:bodyPr>
          <a:lstStyle/>
          <a:p>
            <a:pPr>
              <a:spcBef>
                <a:spcPts val="600"/>
              </a:spcBef>
            </a:pPr>
            <a:r>
              <a:rPr lang="en-US" sz="1400" b="0" i="0" dirty="0">
                <a:effectLst/>
                <a:latin typeface="Quattrocento Sans" panose="020B0502050000020003" pitchFamily="34" charset="0"/>
              </a:rPr>
              <a:t>By default, GitHub sets workflow permissions to </a:t>
            </a:r>
            <a:r>
              <a:rPr lang="en-US" sz="1400" b="1" i="0" dirty="0">
                <a:effectLst/>
                <a:latin typeface="Quattrocento Sans" panose="020B0502050000020003" pitchFamily="34" charset="0"/>
              </a:rPr>
              <a:t>"Read and Write"</a:t>
            </a:r>
            <a:r>
              <a:rPr lang="en-US" sz="1400" b="0" i="0" dirty="0">
                <a:effectLst/>
                <a:latin typeface="Quattrocento Sans" panose="020B0502050000020003" pitchFamily="34" charset="0"/>
              </a:rPr>
              <a:t>, but enterprises should </a:t>
            </a:r>
            <a:r>
              <a:rPr lang="en-US" sz="1400" b="1" i="0" dirty="0">
                <a:effectLst/>
                <a:latin typeface="Quattrocento Sans" panose="020B0502050000020003" pitchFamily="34" charset="0"/>
              </a:rPr>
              <a:t>restrict it to "Read" unless explicitly required</a:t>
            </a:r>
            <a:r>
              <a:rPr lang="en-US" sz="1400" b="0" i="0" dirty="0">
                <a:effectLst/>
                <a:latin typeface="Quattrocento Sans" panose="020B0502050000020003" pitchFamily="34" charset="0"/>
              </a:rPr>
              <a:t> to prevent unauthorized modifications.</a:t>
            </a:r>
          </a:p>
        </p:txBody>
      </p:sp>
    </p:spTree>
    <p:extLst>
      <p:ext uri="{BB962C8B-B14F-4D97-AF65-F5344CB8AC3E}">
        <p14:creationId xmlns:p14="http://schemas.microsoft.com/office/powerpoint/2010/main" val="358145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Control Access to Actions Within the Enterprise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Rectangle 5">
            <a:extLst>
              <a:ext uri="{FF2B5EF4-FFF2-40B4-BE49-F238E27FC236}">
                <a16:creationId xmlns:a16="http://schemas.microsoft.com/office/drawing/2014/main" id="{83A4E7E5-B314-347E-4872-5F407AF30152}"/>
              </a:ext>
            </a:extLst>
          </p:cNvPr>
          <p:cNvSpPr/>
          <p:nvPr/>
        </p:nvSpPr>
        <p:spPr>
          <a:xfrm>
            <a:off x="690228" y="1427135"/>
            <a:ext cx="8504572" cy="3030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61345" y="2082145"/>
            <a:ext cx="7637936" cy="2000548"/>
          </a:xfrm>
          <a:prstGeom prst="rect">
            <a:avLst/>
          </a:prstGeom>
          <a:noFill/>
        </p:spPr>
        <p:txBody>
          <a:bodyPr wrap="square" rtlCol="0">
            <a:spAutoFit/>
          </a:bodyPr>
          <a:lstStyle/>
          <a:p>
            <a:pPr algn="l">
              <a:spcBef>
                <a:spcPts val="600"/>
              </a:spcBef>
              <a:spcAft>
                <a:spcPts val="600"/>
              </a:spcAft>
            </a:pPr>
            <a:r>
              <a:rPr lang="en-US" sz="1400" b="0" i="0" dirty="0">
                <a:effectLst/>
                <a:latin typeface="Quattrocento Sans" panose="020B0502050000020003" pitchFamily="34" charset="0"/>
              </a:rPr>
              <a:t>If an organization hosts </a:t>
            </a:r>
            <a:r>
              <a:rPr lang="en-US" sz="1400" b="1" i="0" dirty="0">
                <a:effectLst/>
                <a:latin typeface="Quattrocento Sans" panose="020B0502050000020003" pitchFamily="34" charset="0"/>
              </a:rPr>
              <a:t>reusable GitHub Actions</a:t>
            </a:r>
            <a:r>
              <a:rPr lang="en-US" sz="1400" b="0" i="0" dirty="0">
                <a:effectLst/>
                <a:latin typeface="Quattrocento Sans" panose="020B0502050000020003" pitchFamily="34" charset="0"/>
              </a:rPr>
              <a:t> in a dedicated repository, access should be </a:t>
            </a:r>
            <a:r>
              <a:rPr lang="en-US" sz="1400" b="1" i="0" dirty="0">
                <a:effectLst/>
                <a:latin typeface="Quattrocento Sans" panose="020B0502050000020003" pitchFamily="34" charset="0"/>
              </a:rPr>
              <a:t>limited to authorized users</a:t>
            </a:r>
            <a:r>
              <a:rPr lang="en-US" sz="1400" b="0" i="0" dirty="0">
                <a:effectLst/>
                <a:latin typeface="Quattrocento Sans" panose="020B0502050000020003" pitchFamily="34" charset="0"/>
              </a:rPr>
              <a:t>.</a:t>
            </a:r>
          </a:p>
          <a:p>
            <a:pPr marL="285750" indent="-285750" algn="l">
              <a:spcBef>
                <a:spcPts val="600"/>
              </a:spcBef>
              <a:spcAft>
                <a:spcPts val="600"/>
              </a:spcAft>
              <a:buFont typeface="Arial" panose="020B0604020202020204" pitchFamily="34" charset="0"/>
              <a:buChar char="•"/>
            </a:pPr>
            <a:r>
              <a:rPr lang="en-US" sz="1400" b="0" i="0" dirty="0">
                <a:effectLst/>
                <a:latin typeface="Quattrocento Sans" panose="020B0502050000020003" pitchFamily="34" charset="0"/>
              </a:rPr>
              <a:t>Use </a:t>
            </a:r>
            <a:r>
              <a:rPr lang="en-US" sz="1400" b="1" i="0" dirty="0">
                <a:effectLst/>
                <a:latin typeface="Quattrocento Sans" panose="020B0502050000020003" pitchFamily="34" charset="0"/>
              </a:rPr>
              <a:t>branch protection rules</a:t>
            </a:r>
            <a:r>
              <a:rPr lang="en-US" sz="1400" b="0" i="0" dirty="0">
                <a:effectLst/>
                <a:latin typeface="Quattrocento Sans" panose="020B0502050000020003" pitchFamily="34" charset="0"/>
              </a:rPr>
              <a:t> to prevent unauthorized modifications.</a:t>
            </a:r>
          </a:p>
          <a:p>
            <a:pPr marL="285750" indent="-285750" algn="l">
              <a:spcBef>
                <a:spcPts val="600"/>
              </a:spcBef>
              <a:spcAft>
                <a:spcPts val="600"/>
              </a:spcAft>
              <a:buFont typeface="Arial" panose="020B0604020202020204" pitchFamily="34" charset="0"/>
              <a:buChar char="•"/>
            </a:pPr>
            <a:r>
              <a:rPr lang="en-US" sz="1400" b="0" i="0" dirty="0">
                <a:effectLst/>
                <a:latin typeface="Quattrocento Sans" panose="020B0502050000020003" pitchFamily="34" charset="0"/>
              </a:rPr>
              <a:t>Require </a:t>
            </a:r>
            <a:r>
              <a:rPr lang="en-US" sz="1400" b="1" i="0" dirty="0">
                <a:effectLst/>
                <a:latin typeface="Quattrocento Sans" panose="020B0502050000020003" pitchFamily="34" charset="0"/>
              </a:rPr>
              <a:t>pull request approvals</a:t>
            </a:r>
            <a:r>
              <a:rPr lang="en-US" sz="1400" b="0" i="0" dirty="0">
                <a:effectLst/>
                <a:latin typeface="Quattrocento Sans" panose="020B0502050000020003" pitchFamily="34" charset="0"/>
              </a:rPr>
              <a:t> for updates to actions.</a:t>
            </a:r>
          </a:p>
          <a:p>
            <a:pPr marL="285750" indent="-285750" algn="l">
              <a:spcBef>
                <a:spcPts val="600"/>
              </a:spcBef>
              <a:spcAft>
                <a:spcPts val="600"/>
              </a:spcAft>
              <a:buFont typeface="Arial" panose="020B0604020202020204" pitchFamily="34" charset="0"/>
              <a:buChar char="•"/>
            </a:pPr>
            <a:r>
              <a:rPr lang="en-US" sz="1400" b="0" i="0" dirty="0">
                <a:effectLst/>
                <a:latin typeface="Quattrocento Sans" panose="020B0502050000020003" pitchFamily="34" charset="0"/>
              </a:rPr>
              <a:t>Restrict write access using </a:t>
            </a:r>
            <a:r>
              <a:rPr lang="en-US" sz="1400" b="1" i="0" dirty="0">
                <a:effectLst/>
                <a:latin typeface="Quattrocento Sans" panose="020B0502050000020003" pitchFamily="34" charset="0"/>
              </a:rPr>
              <a:t>GitHub Teams &amp; Role-Based Access Control (RBAC)</a:t>
            </a:r>
            <a:r>
              <a:rPr lang="en-US" sz="1400" b="0" i="0" dirty="0">
                <a:effectLst/>
                <a:latin typeface="Quattrocento Sans" panose="020B0502050000020003" pitchFamily="34" charset="0"/>
              </a:rPr>
              <a:t>.</a:t>
            </a:r>
          </a:p>
          <a:p>
            <a:pPr algn="l">
              <a:spcBef>
                <a:spcPts val="600"/>
              </a:spcBef>
              <a:spcAft>
                <a:spcPts val="600"/>
              </a:spcAft>
            </a:pPr>
            <a:r>
              <a:rPr lang="en-US" sz="1400" b="0" i="0" dirty="0">
                <a:effectLst/>
                <a:latin typeface="Quattrocento Sans" panose="020B0502050000020003" pitchFamily="34" charset="0"/>
              </a:rPr>
              <a:t>This ensures that any modifications to </a:t>
            </a:r>
            <a:r>
              <a:rPr lang="en-US" sz="1400" b="1" i="0" dirty="0">
                <a:effectLst/>
                <a:latin typeface="Quattrocento Sans" panose="020B0502050000020003" pitchFamily="34" charset="0"/>
              </a:rPr>
              <a:t>core automation actions</a:t>
            </a:r>
            <a:r>
              <a:rPr lang="en-US" sz="1400" b="0" i="0" dirty="0">
                <a:effectLst/>
                <a:latin typeface="Quattrocento Sans" panose="020B0502050000020003" pitchFamily="34" charset="0"/>
              </a:rPr>
              <a:t> are </a:t>
            </a:r>
            <a:r>
              <a:rPr lang="en-US" sz="1400" b="1" i="0" dirty="0">
                <a:effectLst/>
                <a:latin typeface="Quattrocento Sans" panose="020B0502050000020003" pitchFamily="34" charset="0"/>
              </a:rPr>
              <a:t>reviewed before deployment</a:t>
            </a:r>
            <a:r>
              <a:rPr lang="en-US" sz="1400" b="0" i="0" dirty="0">
                <a:effectLst/>
                <a:latin typeface="Quattrocento Sans" panose="020B0502050000020003" pitchFamily="34" charset="0"/>
              </a:rPr>
              <a:t>.</a:t>
            </a:r>
          </a:p>
        </p:txBody>
      </p:sp>
      <p:sp>
        <p:nvSpPr>
          <p:cNvPr id="2" name="TextBox 1">
            <a:extLst>
              <a:ext uri="{FF2B5EF4-FFF2-40B4-BE49-F238E27FC236}">
                <a16:creationId xmlns:a16="http://schemas.microsoft.com/office/drawing/2014/main" id="{AD09B5B6-4D87-5016-EBFE-E977F68AEA8B}"/>
              </a:ext>
            </a:extLst>
          </p:cNvPr>
          <p:cNvSpPr txBox="1"/>
          <p:nvPr/>
        </p:nvSpPr>
        <p:spPr>
          <a:xfrm>
            <a:off x="761345" y="1569974"/>
            <a:ext cx="6020455" cy="369332"/>
          </a:xfrm>
          <a:prstGeom prst="rect">
            <a:avLst/>
          </a:prstGeom>
          <a:noFill/>
        </p:spPr>
        <p:txBody>
          <a:bodyPr wrap="square" rtlCol="0">
            <a:spAutoFit/>
          </a:bodyPr>
          <a:lstStyle/>
          <a:p>
            <a:r>
              <a:rPr lang="en-US" b="1" dirty="0">
                <a:latin typeface="Quattrocento Sans" panose="020B0502050000020003" pitchFamily="34" charset="0"/>
                <a:cs typeface="Segoe UI"/>
              </a:rPr>
              <a:t>Restricting Who Can Modify Organization-Owned Actions</a:t>
            </a:r>
          </a:p>
        </p:txBody>
      </p:sp>
    </p:spTree>
    <p:extLst>
      <p:ext uri="{BB962C8B-B14F-4D97-AF65-F5344CB8AC3E}">
        <p14:creationId xmlns:p14="http://schemas.microsoft.com/office/powerpoint/2010/main" val="370542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Control Access to Actions Within the Enterprise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Rectangle 5">
            <a:extLst>
              <a:ext uri="{FF2B5EF4-FFF2-40B4-BE49-F238E27FC236}">
                <a16:creationId xmlns:a16="http://schemas.microsoft.com/office/drawing/2014/main" id="{83A4E7E5-B314-347E-4872-5F407AF30152}"/>
              </a:ext>
            </a:extLst>
          </p:cNvPr>
          <p:cNvSpPr/>
          <p:nvPr/>
        </p:nvSpPr>
        <p:spPr>
          <a:xfrm>
            <a:off x="698501" y="1302181"/>
            <a:ext cx="3555999" cy="2126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828537" y="2023921"/>
            <a:ext cx="3353731" cy="1169551"/>
          </a:xfrm>
          <a:prstGeom prst="rect">
            <a:avLst/>
          </a:prstGeom>
          <a:noFill/>
        </p:spPr>
        <p:txBody>
          <a:bodyPr wrap="square" rtlCol="0">
            <a:spAutoFit/>
          </a:bodyPr>
          <a:lstStyle/>
          <a:p>
            <a:pPr>
              <a:spcBef>
                <a:spcPts val="600"/>
              </a:spcBef>
            </a:pPr>
            <a:r>
              <a:rPr lang="en-US" sz="1400" b="0" i="0" dirty="0">
                <a:effectLst/>
                <a:latin typeface="Quattrocento Sans" panose="020B0502050000020003" pitchFamily="34" charset="0"/>
              </a:rPr>
              <a:t>GitHub Actions allows the use of </a:t>
            </a:r>
            <a:r>
              <a:rPr lang="en-US" sz="1400" b="1" i="0" dirty="0">
                <a:effectLst/>
                <a:latin typeface="Quattrocento Sans" panose="020B0502050000020003" pitchFamily="34" charset="0"/>
              </a:rPr>
              <a:t>third-party actions</a:t>
            </a:r>
            <a:r>
              <a:rPr lang="en-US" sz="1400" b="0" i="0" dirty="0">
                <a:effectLst/>
                <a:latin typeface="Quattrocento Sans" panose="020B0502050000020003" pitchFamily="34" charset="0"/>
              </a:rPr>
              <a:t>, but external actions </a:t>
            </a:r>
            <a:r>
              <a:rPr lang="en-US" sz="1400" b="1" i="0" dirty="0">
                <a:effectLst/>
                <a:latin typeface="Quattrocento Sans" panose="020B0502050000020003" pitchFamily="34" charset="0"/>
              </a:rPr>
              <a:t>can pose security risks</a:t>
            </a:r>
            <a:r>
              <a:rPr lang="en-US" sz="1400" b="0" i="0" dirty="0">
                <a:effectLst/>
                <a:latin typeface="Quattrocento Sans" panose="020B0502050000020003" pitchFamily="34" charset="0"/>
              </a:rPr>
              <a:t> if not properly vetted. Organizations should control which external actions can be used.</a:t>
            </a:r>
          </a:p>
        </p:txBody>
      </p:sp>
      <p:sp>
        <p:nvSpPr>
          <p:cNvPr id="2" name="TextBox 1">
            <a:extLst>
              <a:ext uri="{FF2B5EF4-FFF2-40B4-BE49-F238E27FC236}">
                <a16:creationId xmlns:a16="http://schemas.microsoft.com/office/drawing/2014/main" id="{AD09B5B6-4D87-5016-EBFE-E977F68AEA8B}"/>
              </a:ext>
            </a:extLst>
          </p:cNvPr>
          <p:cNvSpPr txBox="1"/>
          <p:nvPr/>
        </p:nvSpPr>
        <p:spPr>
          <a:xfrm>
            <a:off x="740017" y="1325983"/>
            <a:ext cx="3514484" cy="646331"/>
          </a:xfrm>
          <a:prstGeom prst="rect">
            <a:avLst/>
          </a:prstGeom>
          <a:noFill/>
        </p:spPr>
        <p:txBody>
          <a:bodyPr wrap="square" rtlCol="0">
            <a:spAutoFit/>
          </a:bodyPr>
          <a:lstStyle/>
          <a:p>
            <a:r>
              <a:rPr lang="en-US" b="1" dirty="0">
                <a:latin typeface="Quattrocento Sans" panose="020B0502050000020003" pitchFamily="34" charset="0"/>
                <a:cs typeface="Segoe UI"/>
              </a:rPr>
              <a:t>Restricting Access to External Actions</a:t>
            </a:r>
          </a:p>
        </p:txBody>
      </p:sp>
      <p:sp>
        <p:nvSpPr>
          <p:cNvPr id="5" name="Rectangle 4">
            <a:extLst>
              <a:ext uri="{FF2B5EF4-FFF2-40B4-BE49-F238E27FC236}">
                <a16:creationId xmlns:a16="http://schemas.microsoft.com/office/drawing/2014/main" id="{F9F374D6-67D2-B6E2-6E18-1C98B6FD8562}"/>
              </a:ext>
            </a:extLst>
          </p:cNvPr>
          <p:cNvSpPr/>
          <p:nvPr/>
        </p:nvSpPr>
        <p:spPr>
          <a:xfrm>
            <a:off x="698501" y="3652600"/>
            <a:ext cx="3555999" cy="26592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9003B24-624C-846C-371E-6C98ED47EAAE}"/>
              </a:ext>
            </a:extLst>
          </p:cNvPr>
          <p:cNvSpPr txBox="1"/>
          <p:nvPr/>
        </p:nvSpPr>
        <p:spPr>
          <a:xfrm>
            <a:off x="828537" y="4087754"/>
            <a:ext cx="3353731" cy="2123658"/>
          </a:xfrm>
          <a:prstGeom prst="rect">
            <a:avLst/>
          </a:prstGeom>
          <a:noFill/>
        </p:spPr>
        <p:txBody>
          <a:bodyPr wrap="square" rtlCol="0">
            <a:spAutoFit/>
          </a:bodyPr>
          <a:lstStyle/>
          <a:p>
            <a:pPr marL="285750" indent="-285750" algn="l">
              <a:spcBef>
                <a:spcPts val="600"/>
              </a:spcBef>
              <a:spcAft>
                <a:spcPts val="600"/>
              </a:spcAft>
              <a:buFont typeface="Arial" panose="020B0604020202020204" pitchFamily="34" charset="0"/>
              <a:buChar char="•"/>
            </a:pPr>
            <a:r>
              <a:rPr lang="en-US" sz="1400" b="1" i="0" dirty="0">
                <a:effectLst/>
                <a:latin typeface="Quattrocento Sans" panose="020B0502050000020003" pitchFamily="34" charset="0"/>
              </a:rPr>
              <a:t>Malicious Code Execution</a:t>
            </a:r>
            <a:r>
              <a:rPr lang="en-US" sz="1400" b="0" i="0" dirty="0">
                <a:effectLst/>
                <a:latin typeface="Quattrocento Sans" panose="020B0502050000020003" pitchFamily="34" charset="0"/>
              </a:rPr>
              <a:t>: An untrusted external action could introduce vulnerabilities.</a:t>
            </a:r>
          </a:p>
          <a:p>
            <a:pPr marL="285750" indent="-285750" algn="l">
              <a:spcBef>
                <a:spcPts val="600"/>
              </a:spcBef>
              <a:spcAft>
                <a:spcPts val="600"/>
              </a:spcAft>
              <a:buFont typeface="Arial" panose="020B0604020202020204" pitchFamily="34" charset="0"/>
              <a:buChar char="•"/>
            </a:pPr>
            <a:r>
              <a:rPr lang="en-US" sz="1400" b="1" i="0" dirty="0">
                <a:effectLst/>
                <a:latin typeface="Quattrocento Sans" panose="020B0502050000020003" pitchFamily="34" charset="0"/>
              </a:rPr>
              <a:t>Dependency Tampering</a:t>
            </a:r>
            <a:r>
              <a:rPr lang="en-US" sz="1400" b="0" i="0" dirty="0">
                <a:effectLst/>
                <a:latin typeface="Quattrocento Sans" panose="020B0502050000020003" pitchFamily="34" charset="0"/>
              </a:rPr>
              <a:t>: A third-party action may introduce </a:t>
            </a:r>
            <a:r>
              <a:rPr lang="en-US" sz="1400" b="1" i="0" dirty="0">
                <a:effectLst/>
                <a:latin typeface="Quattrocento Sans" panose="020B0502050000020003" pitchFamily="34" charset="0"/>
              </a:rPr>
              <a:t>supply chain attacks</a:t>
            </a:r>
            <a:r>
              <a:rPr lang="en-US" sz="1400" b="0" i="0" dirty="0">
                <a:effectLst/>
                <a:latin typeface="Quattrocento Sans" panose="020B0502050000020003" pitchFamily="34" charset="0"/>
              </a:rPr>
              <a:t>.</a:t>
            </a:r>
          </a:p>
          <a:p>
            <a:pPr marL="285750" indent="-285750" algn="l">
              <a:spcBef>
                <a:spcPts val="600"/>
              </a:spcBef>
              <a:spcAft>
                <a:spcPts val="600"/>
              </a:spcAft>
              <a:buFont typeface="Arial" panose="020B0604020202020204" pitchFamily="34" charset="0"/>
              <a:buChar char="•"/>
            </a:pPr>
            <a:r>
              <a:rPr lang="en-US" sz="1400" b="1" i="0" dirty="0">
                <a:effectLst/>
                <a:latin typeface="Quattrocento Sans" panose="020B0502050000020003" pitchFamily="34" charset="0"/>
              </a:rPr>
              <a:t>Secrets Exposure</a:t>
            </a:r>
            <a:r>
              <a:rPr lang="en-US" sz="1400" b="0" i="0" dirty="0">
                <a:effectLst/>
                <a:latin typeface="Quattrocento Sans" panose="020B0502050000020003" pitchFamily="34" charset="0"/>
              </a:rPr>
              <a:t>: External actions may inadvertently log secrets.</a:t>
            </a:r>
          </a:p>
        </p:txBody>
      </p:sp>
      <p:sp>
        <p:nvSpPr>
          <p:cNvPr id="9" name="TextBox 8">
            <a:extLst>
              <a:ext uri="{FF2B5EF4-FFF2-40B4-BE49-F238E27FC236}">
                <a16:creationId xmlns:a16="http://schemas.microsoft.com/office/drawing/2014/main" id="{7E139E22-F3FA-C1DA-1F8D-645045389D3E}"/>
              </a:ext>
            </a:extLst>
          </p:cNvPr>
          <p:cNvSpPr txBox="1"/>
          <p:nvPr/>
        </p:nvSpPr>
        <p:spPr>
          <a:xfrm>
            <a:off x="828537" y="3777097"/>
            <a:ext cx="3514484" cy="369332"/>
          </a:xfrm>
          <a:prstGeom prst="rect">
            <a:avLst/>
          </a:prstGeom>
          <a:noFill/>
        </p:spPr>
        <p:txBody>
          <a:bodyPr wrap="square" rtlCol="0">
            <a:spAutoFit/>
          </a:bodyPr>
          <a:lstStyle/>
          <a:p>
            <a:r>
              <a:rPr lang="en-US" b="1" dirty="0">
                <a:latin typeface="Quattrocento Sans" panose="020B0502050000020003" pitchFamily="34" charset="0"/>
                <a:cs typeface="Segoe UI"/>
              </a:rPr>
              <a:t>Risks of Using External Actions</a:t>
            </a:r>
          </a:p>
        </p:txBody>
      </p:sp>
      <p:sp>
        <p:nvSpPr>
          <p:cNvPr id="10" name="Rectangle 9">
            <a:extLst>
              <a:ext uri="{FF2B5EF4-FFF2-40B4-BE49-F238E27FC236}">
                <a16:creationId xmlns:a16="http://schemas.microsoft.com/office/drawing/2014/main" id="{1BD1A415-874B-AE51-E1D7-766CE89F3C79}"/>
              </a:ext>
            </a:extLst>
          </p:cNvPr>
          <p:cNvSpPr/>
          <p:nvPr/>
        </p:nvSpPr>
        <p:spPr>
          <a:xfrm>
            <a:off x="4495800" y="1302181"/>
            <a:ext cx="5788165" cy="45271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E2AC170-9523-5AE1-C858-E21203F59199}"/>
              </a:ext>
            </a:extLst>
          </p:cNvPr>
          <p:cNvSpPr txBox="1"/>
          <p:nvPr/>
        </p:nvSpPr>
        <p:spPr>
          <a:xfrm>
            <a:off x="4625836" y="1769062"/>
            <a:ext cx="5788164" cy="3831818"/>
          </a:xfrm>
          <a:prstGeom prst="rect">
            <a:avLst/>
          </a:prstGeom>
          <a:noFill/>
        </p:spPr>
        <p:txBody>
          <a:bodyPr wrap="square" rtlCol="0">
            <a:spAutoFit/>
          </a:bodyPr>
          <a:lstStyle/>
          <a:p>
            <a:pPr algn="l">
              <a:spcAft>
                <a:spcPts val="1200"/>
              </a:spcAft>
            </a:pPr>
            <a:r>
              <a:rPr lang="en-US" sz="1400" b="0" i="0" dirty="0">
                <a:effectLst/>
                <a:latin typeface="Quattrocento Sans" panose="020B0502050000020003" pitchFamily="34" charset="0"/>
              </a:rPr>
              <a:t>Administrators can </a:t>
            </a:r>
            <a:r>
              <a:rPr lang="en-US" sz="1400" b="1" i="0" dirty="0">
                <a:effectLst/>
                <a:latin typeface="Quattrocento Sans" panose="020B0502050000020003" pitchFamily="34" charset="0"/>
              </a:rPr>
              <a:t>allow or block external actions</a:t>
            </a:r>
            <a:r>
              <a:rPr lang="en-US" sz="1400" b="0" i="0" dirty="0">
                <a:effectLst/>
                <a:latin typeface="Quattrocento Sans" panose="020B0502050000020003" pitchFamily="34" charset="0"/>
              </a:rPr>
              <a:t> in </a:t>
            </a:r>
            <a:r>
              <a:rPr lang="en-US" sz="1400" b="1" i="0" dirty="0">
                <a:effectLst/>
                <a:latin typeface="Quattrocento Sans" panose="020B0502050000020003" pitchFamily="34" charset="0"/>
              </a:rPr>
              <a:t>Organization Settings → Actions → Policies</a:t>
            </a:r>
            <a:r>
              <a:rPr lang="en-US" sz="1400" b="0" i="0" dirty="0">
                <a:effectLst/>
                <a:latin typeface="Quattrocento Sans" panose="020B0502050000020003" pitchFamily="34" charset="0"/>
              </a:rPr>
              <a:t>.</a:t>
            </a:r>
          </a:p>
          <a:p>
            <a:pPr algn="l">
              <a:spcBef>
                <a:spcPts val="600"/>
              </a:spcBef>
            </a:pPr>
            <a:r>
              <a:rPr lang="en-US" sz="1400" b="0" i="0" dirty="0">
                <a:effectLst/>
                <a:latin typeface="Quattrocento Sans" panose="020B0502050000020003" pitchFamily="34" charset="0"/>
              </a:rPr>
              <a:t>Options include:</a:t>
            </a:r>
          </a:p>
          <a:p>
            <a:pPr marL="342900" indent="-342900" algn="l">
              <a:buFont typeface="+mj-lt"/>
              <a:buAutoNum type="arabicPeriod"/>
            </a:pPr>
            <a:r>
              <a:rPr lang="en-US" sz="1400" b="1" i="0" dirty="0">
                <a:effectLst/>
                <a:latin typeface="Quattrocento Sans" panose="020B0502050000020003" pitchFamily="34" charset="0"/>
              </a:rPr>
              <a:t>Allow only GitHub-verified actions</a:t>
            </a:r>
            <a:r>
              <a:rPr lang="en-US" sz="1400" b="0" i="0" dirty="0">
                <a:effectLst/>
                <a:latin typeface="Quattrocento Sans" panose="020B0502050000020003" pitchFamily="34" charset="0"/>
              </a:rPr>
              <a:t> (recommended for security).</a:t>
            </a:r>
          </a:p>
          <a:p>
            <a:pPr marL="342900" indent="-342900" algn="l">
              <a:buFont typeface="+mj-lt"/>
              <a:buAutoNum type="arabicPeriod"/>
            </a:pPr>
            <a:r>
              <a:rPr lang="en-US" sz="1400" b="1" i="0" dirty="0">
                <a:effectLst/>
                <a:latin typeface="Quattrocento Sans" panose="020B0502050000020003" pitchFamily="34" charset="0"/>
              </a:rPr>
              <a:t>Allow specific external actions</a:t>
            </a:r>
            <a:r>
              <a:rPr lang="en-US" sz="1400" b="0" i="0" dirty="0">
                <a:effectLst/>
                <a:latin typeface="Quattrocento Sans" panose="020B0502050000020003" pitchFamily="34" charset="0"/>
              </a:rPr>
              <a:t> via an </a:t>
            </a:r>
            <a:r>
              <a:rPr lang="en-US" sz="1400" b="0" i="0" dirty="0" err="1">
                <a:effectLst/>
                <a:latin typeface="Quattrocento Sans" panose="020B0502050000020003" pitchFamily="34" charset="0"/>
              </a:rPr>
              <a:t>allowlist</a:t>
            </a:r>
            <a:r>
              <a:rPr lang="en-US" sz="1400" b="0" i="0" dirty="0">
                <a:effectLst/>
                <a:latin typeface="Quattrocento Sans" panose="020B0502050000020003" pitchFamily="34" charset="0"/>
              </a:rPr>
              <a:t>.</a:t>
            </a:r>
          </a:p>
          <a:p>
            <a:pPr marL="342900" indent="-342900" algn="l">
              <a:spcAft>
                <a:spcPts val="1200"/>
              </a:spcAft>
              <a:buFont typeface="+mj-lt"/>
              <a:buAutoNum type="arabicPeriod"/>
            </a:pPr>
            <a:r>
              <a:rPr lang="en-US" sz="1400" b="1" i="0" dirty="0">
                <a:effectLst/>
                <a:latin typeface="Quattrocento Sans" panose="020B0502050000020003" pitchFamily="34" charset="0"/>
              </a:rPr>
              <a:t>Block all external actions</a:t>
            </a:r>
            <a:r>
              <a:rPr lang="en-US" sz="1400" b="0" i="0" dirty="0">
                <a:effectLst/>
                <a:latin typeface="Quattrocento Sans" panose="020B0502050000020003" pitchFamily="34" charset="0"/>
              </a:rPr>
              <a:t> (strictest security approach).</a:t>
            </a:r>
          </a:p>
          <a:p>
            <a:pPr algn="l">
              <a:spcBef>
                <a:spcPts val="600"/>
              </a:spcBef>
            </a:pPr>
            <a:r>
              <a:rPr lang="en-US" sz="1400" b="0" i="0" dirty="0">
                <a:effectLst/>
                <a:latin typeface="Quattrocento Sans" panose="020B0502050000020003" pitchFamily="34" charset="0"/>
              </a:rPr>
              <a:t>Example: </a:t>
            </a:r>
            <a:r>
              <a:rPr lang="en-US" sz="1400" b="1" i="0" dirty="0">
                <a:effectLst/>
                <a:latin typeface="Quattrocento Sans" panose="020B0502050000020003" pitchFamily="34" charset="0"/>
              </a:rPr>
              <a:t>Allowing Only Verified External Actions</a:t>
            </a:r>
            <a:endParaRPr lang="en-US" sz="1400" b="0" i="0" dirty="0">
              <a:effectLst/>
              <a:latin typeface="Quattrocento Sans" panose="020B0502050000020003" pitchFamily="34" charset="0"/>
            </a:endParaRPr>
          </a:p>
          <a:p>
            <a:pPr marL="285750" indent="-285750" algn="l">
              <a:spcBef>
                <a:spcPts val="600"/>
              </a:spcBef>
              <a:spcAft>
                <a:spcPts val="600"/>
              </a:spcAft>
              <a:buFont typeface="Arial" panose="020B0604020202020204" pitchFamily="34" charset="0"/>
              <a:buChar char="•"/>
            </a:pPr>
            <a:r>
              <a:rPr lang="en-US" sz="1400" b="0" i="0" dirty="0">
                <a:effectLst/>
                <a:latin typeface="Quattrocento Sans" panose="020B0502050000020003" pitchFamily="34" charset="0"/>
              </a:rPr>
              <a:t>Navigate to </a:t>
            </a:r>
            <a:r>
              <a:rPr lang="en-US" sz="1400" b="1" i="0" dirty="0">
                <a:effectLst/>
                <a:latin typeface="Quattrocento Sans" panose="020B0502050000020003" pitchFamily="34" charset="0"/>
              </a:rPr>
              <a:t>Organization Settings → Actions → Policies</a:t>
            </a:r>
            <a:r>
              <a:rPr lang="en-US" sz="1400" b="0" i="0" dirty="0">
                <a:effectLst/>
                <a:latin typeface="Quattrocento Sans" panose="020B0502050000020003" pitchFamily="34" charset="0"/>
              </a:rPr>
              <a:t>.</a:t>
            </a:r>
          </a:p>
          <a:p>
            <a:pPr marL="285750" indent="-285750" algn="l">
              <a:spcBef>
                <a:spcPts val="600"/>
              </a:spcBef>
              <a:spcAft>
                <a:spcPts val="600"/>
              </a:spcAft>
              <a:buFont typeface="Arial" panose="020B0604020202020204" pitchFamily="34" charset="0"/>
              <a:buChar char="•"/>
            </a:pPr>
            <a:r>
              <a:rPr lang="en-US" sz="1400" b="0" i="0" dirty="0">
                <a:effectLst/>
                <a:latin typeface="Quattrocento Sans" panose="020B0502050000020003" pitchFamily="34" charset="0"/>
              </a:rPr>
              <a:t>Under </a:t>
            </a:r>
            <a:r>
              <a:rPr lang="en-US" sz="1400" b="1" i="0" dirty="0">
                <a:effectLst/>
                <a:latin typeface="Quattrocento Sans" panose="020B0502050000020003" pitchFamily="34" charset="0"/>
              </a:rPr>
              <a:t>"Allowed actions and reusable workflows"</a:t>
            </a:r>
            <a:r>
              <a:rPr lang="en-US" sz="1400" b="0" i="0" dirty="0">
                <a:effectLst/>
                <a:latin typeface="Quattrocento Sans" panose="020B0502050000020003" pitchFamily="34" charset="0"/>
              </a:rPr>
              <a:t>, select:</a:t>
            </a:r>
          </a:p>
          <a:p>
            <a:pPr marL="742950" lvl="1" indent="-285750" algn="l">
              <a:spcBef>
                <a:spcPts val="600"/>
              </a:spcBef>
              <a:spcAft>
                <a:spcPts val="600"/>
              </a:spcAft>
              <a:buFont typeface="Courier New" panose="02070309020205020404" pitchFamily="49" charset="0"/>
              <a:buChar char="o"/>
            </a:pPr>
            <a:r>
              <a:rPr lang="en-US" sz="1400" b="1" i="0" dirty="0">
                <a:effectLst/>
                <a:latin typeface="Quattrocento Sans" panose="020B0502050000020003" pitchFamily="34" charset="0"/>
              </a:rPr>
              <a:t>Allow only actions created by GitHub</a:t>
            </a:r>
            <a:r>
              <a:rPr lang="en-US" sz="1400" b="0" i="0" dirty="0">
                <a:effectLst/>
                <a:latin typeface="Quattrocento Sans" panose="020B0502050000020003" pitchFamily="34" charset="0"/>
              </a:rPr>
              <a:t>.</a:t>
            </a:r>
          </a:p>
          <a:p>
            <a:pPr marL="742950" lvl="1" indent="-285750" algn="l">
              <a:spcBef>
                <a:spcPts val="600"/>
              </a:spcBef>
              <a:spcAft>
                <a:spcPts val="600"/>
              </a:spcAft>
              <a:buFont typeface="Courier New" panose="02070309020205020404" pitchFamily="49" charset="0"/>
              <a:buChar char="o"/>
            </a:pPr>
            <a:r>
              <a:rPr lang="en-US" sz="1400" b="1" i="0" dirty="0">
                <a:effectLst/>
                <a:latin typeface="Quattrocento Sans" panose="020B0502050000020003" pitchFamily="34" charset="0"/>
              </a:rPr>
              <a:t>Manually approve any third-party actions before use</a:t>
            </a:r>
            <a:r>
              <a:rPr lang="en-US" sz="1400" b="0" i="0" dirty="0">
                <a:effectLst/>
                <a:latin typeface="Quattrocento Sans" panose="020B0502050000020003" pitchFamily="34" charset="0"/>
              </a:rPr>
              <a:t>.</a:t>
            </a:r>
          </a:p>
          <a:p>
            <a:pPr marL="285750" indent="-285750" algn="l">
              <a:spcBef>
                <a:spcPts val="600"/>
              </a:spcBef>
              <a:spcAft>
                <a:spcPts val="600"/>
              </a:spcAft>
              <a:buFont typeface="Arial" panose="020B0604020202020204" pitchFamily="34" charset="0"/>
              <a:buChar char="•"/>
            </a:pPr>
            <a:r>
              <a:rPr lang="en-US" sz="1400" b="0" i="0" dirty="0">
                <a:effectLst/>
                <a:latin typeface="Quattrocento Sans" panose="020B0502050000020003" pitchFamily="34" charset="0"/>
              </a:rPr>
              <a:t>Save the settings.</a:t>
            </a:r>
          </a:p>
        </p:txBody>
      </p:sp>
      <p:sp>
        <p:nvSpPr>
          <p:cNvPr id="12" name="TextBox 11">
            <a:extLst>
              <a:ext uri="{FF2B5EF4-FFF2-40B4-BE49-F238E27FC236}">
                <a16:creationId xmlns:a16="http://schemas.microsoft.com/office/drawing/2014/main" id="{0B7A6569-DA86-160F-8921-7EE34C5CCAA9}"/>
              </a:ext>
            </a:extLst>
          </p:cNvPr>
          <p:cNvSpPr txBox="1"/>
          <p:nvPr/>
        </p:nvSpPr>
        <p:spPr>
          <a:xfrm>
            <a:off x="4545230" y="1331166"/>
            <a:ext cx="4184431" cy="369332"/>
          </a:xfrm>
          <a:prstGeom prst="rect">
            <a:avLst/>
          </a:prstGeom>
          <a:noFill/>
        </p:spPr>
        <p:txBody>
          <a:bodyPr wrap="square" rtlCol="0">
            <a:spAutoFit/>
          </a:bodyPr>
          <a:lstStyle/>
          <a:p>
            <a:r>
              <a:rPr lang="en-US" b="1" dirty="0">
                <a:latin typeface="Quattrocento Sans" panose="020B0502050000020003" pitchFamily="34" charset="0"/>
                <a:cs typeface="Segoe UI"/>
              </a:rPr>
              <a:t>Configuring External Action Restrictions</a:t>
            </a:r>
          </a:p>
        </p:txBody>
      </p:sp>
    </p:spTree>
    <p:extLst>
      <p:ext uri="{BB962C8B-B14F-4D97-AF65-F5344CB8AC3E}">
        <p14:creationId xmlns:p14="http://schemas.microsoft.com/office/powerpoint/2010/main" val="4245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Control Access to Actions Within the Enterprise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Rectangle 9">
            <a:extLst>
              <a:ext uri="{FF2B5EF4-FFF2-40B4-BE49-F238E27FC236}">
                <a16:creationId xmlns:a16="http://schemas.microsoft.com/office/drawing/2014/main" id="{1BD1A415-874B-AE51-E1D7-766CE89F3C79}"/>
              </a:ext>
            </a:extLst>
          </p:cNvPr>
          <p:cNvSpPr/>
          <p:nvPr/>
        </p:nvSpPr>
        <p:spPr>
          <a:xfrm>
            <a:off x="579439" y="1344894"/>
            <a:ext cx="5516562" cy="45271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E2AC170-9523-5AE1-C858-E21203F59199}"/>
              </a:ext>
            </a:extLst>
          </p:cNvPr>
          <p:cNvSpPr txBox="1"/>
          <p:nvPr/>
        </p:nvSpPr>
        <p:spPr>
          <a:xfrm>
            <a:off x="709474" y="1811775"/>
            <a:ext cx="5386526" cy="892552"/>
          </a:xfrm>
          <a:prstGeom prst="rect">
            <a:avLst/>
          </a:prstGeom>
          <a:noFill/>
        </p:spPr>
        <p:txBody>
          <a:bodyPr wrap="square" rtlCol="0">
            <a:spAutoFit/>
          </a:bodyPr>
          <a:lstStyle/>
          <a:p>
            <a:pPr algn="l"/>
            <a:r>
              <a:rPr lang="en-US" sz="1400" b="0" i="0" dirty="0">
                <a:effectLst/>
                <a:latin typeface="Quattrocento Sans" panose="020B0502050000020003" pitchFamily="34" charset="0"/>
              </a:rPr>
              <a:t>Organizations that need specific third-party actions can </a:t>
            </a:r>
            <a:r>
              <a:rPr lang="en-US" sz="1400" b="1" i="0" dirty="0">
                <a:effectLst/>
                <a:latin typeface="Quattrocento Sans" panose="020B0502050000020003" pitchFamily="34" charset="0"/>
              </a:rPr>
              <a:t>create an allow list</a:t>
            </a:r>
            <a:r>
              <a:rPr lang="en-US" sz="1400" b="0" i="0" dirty="0">
                <a:effectLst/>
                <a:latin typeface="Quattrocento Sans" panose="020B0502050000020003" pitchFamily="34" charset="0"/>
              </a:rPr>
              <a:t> by specifying trusted repositories.</a:t>
            </a:r>
          </a:p>
          <a:p>
            <a:pPr algn="l">
              <a:spcBef>
                <a:spcPts val="1200"/>
              </a:spcBef>
            </a:pPr>
            <a:r>
              <a:rPr lang="en-US" sz="1400" b="0" i="0" dirty="0">
                <a:effectLst/>
                <a:latin typeface="Quattrocento Sans" panose="020B0502050000020003" pitchFamily="34" charset="0"/>
              </a:rPr>
              <a:t>Example: Allow only GitHub’s official checkout action:</a:t>
            </a:r>
          </a:p>
        </p:txBody>
      </p:sp>
      <p:sp>
        <p:nvSpPr>
          <p:cNvPr id="12" name="TextBox 11">
            <a:extLst>
              <a:ext uri="{FF2B5EF4-FFF2-40B4-BE49-F238E27FC236}">
                <a16:creationId xmlns:a16="http://schemas.microsoft.com/office/drawing/2014/main" id="{0B7A6569-DA86-160F-8921-7EE34C5CCAA9}"/>
              </a:ext>
            </a:extLst>
          </p:cNvPr>
          <p:cNvSpPr txBox="1"/>
          <p:nvPr/>
        </p:nvSpPr>
        <p:spPr>
          <a:xfrm>
            <a:off x="628868" y="1373879"/>
            <a:ext cx="5175032" cy="369332"/>
          </a:xfrm>
          <a:prstGeom prst="rect">
            <a:avLst/>
          </a:prstGeom>
          <a:noFill/>
        </p:spPr>
        <p:txBody>
          <a:bodyPr wrap="square" rtlCol="0">
            <a:spAutoFit/>
          </a:bodyPr>
          <a:lstStyle/>
          <a:p>
            <a:r>
              <a:rPr lang="en-US" b="1" dirty="0">
                <a:latin typeface="Quattrocento Sans" panose="020B0502050000020003" pitchFamily="34" charset="0"/>
                <a:cs typeface="Segoe UI"/>
              </a:rPr>
              <a:t>Implementing an </a:t>
            </a:r>
            <a:r>
              <a:rPr lang="en-US" b="1" dirty="0" err="1">
                <a:latin typeface="Quattrocento Sans" panose="020B0502050000020003" pitchFamily="34" charset="0"/>
                <a:cs typeface="Segoe UI"/>
              </a:rPr>
              <a:t>Allowlist</a:t>
            </a:r>
            <a:r>
              <a:rPr lang="en-US" b="1" dirty="0">
                <a:latin typeface="Quattrocento Sans" panose="020B0502050000020003" pitchFamily="34" charset="0"/>
                <a:cs typeface="Segoe UI"/>
              </a:rPr>
              <a:t> for External Actions</a:t>
            </a:r>
          </a:p>
        </p:txBody>
      </p:sp>
      <p:sp>
        <p:nvSpPr>
          <p:cNvPr id="4" name="Rectangle 3">
            <a:extLst>
              <a:ext uri="{FF2B5EF4-FFF2-40B4-BE49-F238E27FC236}">
                <a16:creationId xmlns:a16="http://schemas.microsoft.com/office/drawing/2014/main" id="{F1C557DB-9166-EDFA-7C52-D73BC05C9526}"/>
              </a:ext>
            </a:extLst>
          </p:cNvPr>
          <p:cNvSpPr/>
          <p:nvPr/>
        </p:nvSpPr>
        <p:spPr>
          <a:xfrm>
            <a:off x="779324" y="2772891"/>
            <a:ext cx="4458035" cy="535761"/>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accent1">
                    <a:lumMod val="40000"/>
                    <a:lumOff val="60000"/>
                  </a:schemeClr>
                </a:solidFill>
                <a:latin typeface="Roboto Mono" pitchFamily="49" charset="0"/>
                <a:ea typeface="Roboto Mono" pitchFamily="49" charset="0"/>
              </a:rPr>
              <a:t>- name: </a:t>
            </a:r>
            <a:r>
              <a:rPr lang="en-US" sz="1050" dirty="0">
                <a:solidFill>
                  <a:schemeClr val="accent2">
                    <a:lumMod val="60000"/>
                    <a:lumOff val="40000"/>
                  </a:schemeClr>
                </a:solidFill>
                <a:latin typeface="Roboto Mono" pitchFamily="49" charset="0"/>
                <a:ea typeface="Roboto Mono" pitchFamily="49" charset="0"/>
              </a:rPr>
              <a:t>Checkout Repository</a:t>
            </a:r>
          </a:p>
          <a:p>
            <a:r>
              <a:rPr lang="en-US" sz="1050" dirty="0">
                <a:solidFill>
                  <a:schemeClr val="accent1">
                    <a:lumMod val="40000"/>
                    <a:lumOff val="60000"/>
                  </a:schemeClr>
                </a:solidFill>
                <a:latin typeface="Roboto Mono" pitchFamily="49" charset="0"/>
                <a:ea typeface="Roboto Mono" pitchFamily="49" charset="0"/>
              </a:rPr>
              <a:t>  uses: </a:t>
            </a:r>
            <a:r>
              <a:rPr lang="en-US" sz="1050" dirty="0">
                <a:solidFill>
                  <a:schemeClr val="accent2">
                    <a:lumMod val="60000"/>
                    <a:lumOff val="40000"/>
                  </a:schemeClr>
                </a:solidFill>
                <a:latin typeface="Roboto Mono" pitchFamily="49" charset="0"/>
                <a:ea typeface="Roboto Mono" pitchFamily="49" charset="0"/>
              </a:rPr>
              <a:t>actions/checkout@v4</a:t>
            </a:r>
          </a:p>
        </p:txBody>
      </p:sp>
      <p:sp>
        <p:nvSpPr>
          <p:cNvPr id="13" name="TextBox 12">
            <a:extLst>
              <a:ext uri="{FF2B5EF4-FFF2-40B4-BE49-F238E27FC236}">
                <a16:creationId xmlns:a16="http://schemas.microsoft.com/office/drawing/2014/main" id="{4311576A-584A-0659-89A4-1610D27B04A1}"/>
              </a:ext>
            </a:extLst>
          </p:cNvPr>
          <p:cNvSpPr txBox="1"/>
          <p:nvPr/>
        </p:nvSpPr>
        <p:spPr>
          <a:xfrm>
            <a:off x="709474" y="3432216"/>
            <a:ext cx="5386526" cy="523220"/>
          </a:xfrm>
          <a:prstGeom prst="rect">
            <a:avLst/>
          </a:prstGeom>
          <a:noFill/>
        </p:spPr>
        <p:txBody>
          <a:bodyPr wrap="square" rtlCol="0">
            <a:spAutoFit/>
          </a:bodyPr>
          <a:lstStyle/>
          <a:p>
            <a:pPr algn="l"/>
            <a:r>
              <a:rPr lang="en-US" sz="1400" b="0" i="0" dirty="0">
                <a:effectLst/>
                <a:latin typeface="Quattrocento Sans" panose="020B0502050000020003" pitchFamily="34" charset="0"/>
              </a:rPr>
              <a:t>Administrators can define this </a:t>
            </a:r>
            <a:r>
              <a:rPr lang="en-US" sz="1400" b="0" i="0" dirty="0" err="1">
                <a:effectLst/>
                <a:latin typeface="Quattrocento Sans" panose="020B0502050000020003" pitchFamily="34" charset="0"/>
              </a:rPr>
              <a:t>allowlist</a:t>
            </a:r>
            <a:r>
              <a:rPr lang="en-US" sz="1400" b="0" i="0" dirty="0">
                <a:effectLst/>
                <a:latin typeface="Quattrocento Sans" panose="020B0502050000020003" pitchFamily="34" charset="0"/>
              </a:rPr>
              <a:t> in </a:t>
            </a:r>
            <a:r>
              <a:rPr lang="en-US" sz="1400" b="1" i="0" dirty="0">
                <a:effectLst/>
                <a:latin typeface="Quattrocento Sans" panose="020B0502050000020003" pitchFamily="34" charset="0"/>
              </a:rPr>
              <a:t>Organization Settings → Actions → Policies</a:t>
            </a:r>
            <a:r>
              <a:rPr lang="en-US" sz="1400" b="0" i="0" dirty="0">
                <a:effectLst/>
                <a:latin typeface="Quattrocento Sans" panose="020B0502050000020003" pitchFamily="34" charset="0"/>
              </a:rPr>
              <a:t>.</a:t>
            </a:r>
          </a:p>
        </p:txBody>
      </p:sp>
    </p:spTree>
    <p:extLst>
      <p:ext uri="{BB962C8B-B14F-4D97-AF65-F5344CB8AC3E}">
        <p14:creationId xmlns:p14="http://schemas.microsoft.com/office/powerpoint/2010/main" val="349855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Control Access to Actions Within the Enterprise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Rectangle 5">
            <a:extLst>
              <a:ext uri="{FF2B5EF4-FFF2-40B4-BE49-F238E27FC236}">
                <a16:creationId xmlns:a16="http://schemas.microsoft.com/office/drawing/2014/main" id="{83A4E7E5-B314-347E-4872-5F407AF30152}"/>
              </a:ext>
            </a:extLst>
          </p:cNvPr>
          <p:cNvSpPr/>
          <p:nvPr/>
        </p:nvSpPr>
        <p:spPr>
          <a:xfrm>
            <a:off x="698501" y="1302181"/>
            <a:ext cx="3555999" cy="1830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805034" y="1735945"/>
            <a:ext cx="3353731" cy="738664"/>
          </a:xfrm>
          <a:prstGeom prst="rect">
            <a:avLst/>
          </a:prstGeom>
          <a:noFill/>
        </p:spPr>
        <p:txBody>
          <a:bodyPr wrap="square" rtlCol="0">
            <a:spAutoFit/>
          </a:bodyPr>
          <a:lstStyle/>
          <a:p>
            <a:pPr>
              <a:spcBef>
                <a:spcPts val="600"/>
              </a:spcBef>
            </a:pPr>
            <a:r>
              <a:rPr lang="en-US" sz="1400" b="0" i="0" dirty="0">
                <a:effectLst/>
                <a:latin typeface="Quattrocento Sans" panose="020B0502050000020003" pitchFamily="34" charset="0"/>
              </a:rPr>
              <a:t>Enterprises that use </a:t>
            </a:r>
            <a:r>
              <a:rPr lang="en-US" sz="1400" b="1" i="0" dirty="0">
                <a:effectLst/>
                <a:latin typeface="Quattrocento Sans" panose="020B0502050000020003" pitchFamily="34" charset="0"/>
              </a:rPr>
              <a:t>self-hosted runners</a:t>
            </a:r>
            <a:r>
              <a:rPr lang="en-US" sz="1400" b="0" i="0" dirty="0">
                <a:effectLst/>
                <a:latin typeface="Quattrocento Sans" panose="020B0502050000020003" pitchFamily="34" charset="0"/>
              </a:rPr>
              <a:t> to execute GitHub Actions need to enforce </a:t>
            </a:r>
            <a:r>
              <a:rPr lang="en-US" sz="1400" b="1" i="0" dirty="0">
                <a:effectLst/>
                <a:latin typeface="Quattrocento Sans" panose="020B0502050000020003" pitchFamily="34" charset="0"/>
              </a:rPr>
              <a:t>additional security measures</a:t>
            </a:r>
            <a:r>
              <a:rPr lang="en-US" sz="1400" b="0" i="0" dirty="0">
                <a:effectLst/>
                <a:latin typeface="Quattrocento Sans" panose="020B0502050000020003" pitchFamily="34" charset="0"/>
              </a:rPr>
              <a:t>.</a:t>
            </a:r>
          </a:p>
        </p:txBody>
      </p:sp>
      <p:sp>
        <p:nvSpPr>
          <p:cNvPr id="2" name="TextBox 1">
            <a:extLst>
              <a:ext uri="{FF2B5EF4-FFF2-40B4-BE49-F238E27FC236}">
                <a16:creationId xmlns:a16="http://schemas.microsoft.com/office/drawing/2014/main" id="{AD09B5B6-4D87-5016-EBFE-E977F68AEA8B}"/>
              </a:ext>
            </a:extLst>
          </p:cNvPr>
          <p:cNvSpPr txBox="1"/>
          <p:nvPr/>
        </p:nvSpPr>
        <p:spPr>
          <a:xfrm>
            <a:off x="805034" y="1415331"/>
            <a:ext cx="3514484" cy="369332"/>
          </a:xfrm>
          <a:prstGeom prst="rect">
            <a:avLst/>
          </a:prstGeom>
          <a:noFill/>
        </p:spPr>
        <p:txBody>
          <a:bodyPr wrap="square" rtlCol="0">
            <a:spAutoFit/>
          </a:bodyPr>
          <a:lstStyle/>
          <a:p>
            <a:r>
              <a:rPr lang="en-US" b="1" dirty="0">
                <a:latin typeface="Quattrocento Sans" panose="020B0502050000020003" pitchFamily="34" charset="0"/>
                <a:cs typeface="Segoe UI"/>
              </a:rPr>
              <a:t>Securing Self-Hosted Runners</a:t>
            </a:r>
          </a:p>
        </p:txBody>
      </p:sp>
      <p:sp>
        <p:nvSpPr>
          <p:cNvPr id="5" name="Rectangle 4">
            <a:extLst>
              <a:ext uri="{FF2B5EF4-FFF2-40B4-BE49-F238E27FC236}">
                <a16:creationId xmlns:a16="http://schemas.microsoft.com/office/drawing/2014/main" id="{F9F374D6-67D2-B6E2-6E18-1C98B6FD8562}"/>
              </a:ext>
            </a:extLst>
          </p:cNvPr>
          <p:cNvSpPr/>
          <p:nvPr/>
        </p:nvSpPr>
        <p:spPr>
          <a:xfrm>
            <a:off x="1300678" y="3283249"/>
            <a:ext cx="8267699" cy="30818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E139E22-F3FA-C1DA-1F8D-645045389D3E}"/>
              </a:ext>
            </a:extLst>
          </p:cNvPr>
          <p:cNvSpPr txBox="1"/>
          <p:nvPr/>
        </p:nvSpPr>
        <p:spPr>
          <a:xfrm>
            <a:off x="1407211" y="3452513"/>
            <a:ext cx="3514484" cy="369332"/>
          </a:xfrm>
          <a:prstGeom prst="rect">
            <a:avLst/>
          </a:prstGeom>
          <a:noFill/>
        </p:spPr>
        <p:txBody>
          <a:bodyPr wrap="square" rtlCol="0">
            <a:spAutoFit/>
          </a:bodyPr>
          <a:lstStyle/>
          <a:p>
            <a:r>
              <a:rPr lang="en-US" b="1" dirty="0">
                <a:latin typeface="Quattrocento Sans" panose="020B0502050000020003" pitchFamily="34" charset="0"/>
                <a:cs typeface="Segoe UI"/>
              </a:rPr>
              <a:t>Risks of Self-Hosted Runners</a:t>
            </a:r>
          </a:p>
        </p:txBody>
      </p:sp>
      <p:graphicFrame>
        <p:nvGraphicFramePr>
          <p:cNvPr id="13" name="Table 12">
            <a:extLst>
              <a:ext uri="{FF2B5EF4-FFF2-40B4-BE49-F238E27FC236}">
                <a16:creationId xmlns:a16="http://schemas.microsoft.com/office/drawing/2014/main" id="{78E64242-610C-1500-2BC3-06AB5D600ADC}"/>
              </a:ext>
            </a:extLst>
          </p:cNvPr>
          <p:cNvGraphicFramePr>
            <a:graphicFrameLocks noGrp="1"/>
          </p:cNvGraphicFramePr>
          <p:nvPr/>
        </p:nvGraphicFramePr>
        <p:xfrm>
          <a:off x="1491624" y="3957186"/>
          <a:ext cx="7885806" cy="2087880"/>
        </p:xfrm>
        <a:graphic>
          <a:graphicData uri="http://schemas.openxmlformats.org/drawingml/2006/table">
            <a:tbl>
              <a:tblPr firstRow="1" bandRow="1">
                <a:tableStyleId>{5C22544A-7EE6-4342-B048-85BDC9FD1C3A}</a:tableStyleId>
              </a:tblPr>
              <a:tblGrid>
                <a:gridCol w="1457017">
                  <a:extLst>
                    <a:ext uri="{9D8B030D-6E8A-4147-A177-3AD203B41FA5}">
                      <a16:colId xmlns:a16="http://schemas.microsoft.com/office/drawing/2014/main" val="3013815114"/>
                    </a:ext>
                  </a:extLst>
                </a:gridCol>
                <a:gridCol w="2311400">
                  <a:extLst>
                    <a:ext uri="{9D8B030D-6E8A-4147-A177-3AD203B41FA5}">
                      <a16:colId xmlns:a16="http://schemas.microsoft.com/office/drawing/2014/main" val="1179228108"/>
                    </a:ext>
                  </a:extLst>
                </a:gridCol>
                <a:gridCol w="2514600">
                  <a:extLst>
                    <a:ext uri="{9D8B030D-6E8A-4147-A177-3AD203B41FA5}">
                      <a16:colId xmlns:a16="http://schemas.microsoft.com/office/drawing/2014/main" val="2833707873"/>
                    </a:ext>
                  </a:extLst>
                </a:gridCol>
                <a:gridCol w="1602789">
                  <a:extLst>
                    <a:ext uri="{9D8B030D-6E8A-4147-A177-3AD203B41FA5}">
                      <a16:colId xmlns:a16="http://schemas.microsoft.com/office/drawing/2014/main" val="250577168"/>
                    </a:ext>
                  </a:extLst>
                </a:gridCol>
              </a:tblGrid>
              <a:tr h="256879">
                <a:tc>
                  <a:txBody>
                    <a:bodyPr/>
                    <a:lstStyle/>
                    <a:p>
                      <a:pPr algn="l"/>
                      <a:r>
                        <a:rPr lang="en-US" sz="1600" b="1">
                          <a:solidFill>
                            <a:schemeClr val="tx1"/>
                          </a:solidFill>
                          <a:effectLst/>
                        </a:rPr>
                        <a:t>Risk</a:t>
                      </a:r>
                      <a:endParaRPr lang="en-US" sz="1600">
                        <a:solidFill>
                          <a:schemeClr val="tx1"/>
                        </a:solidFill>
                        <a:effectLst/>
                      </a:endParaRPr>
                    </a:p>
                  </a:txBody>
                  <a:tcPr marL="95250" marR="95250" marT="47625" marB="47625" anchor="ctr">
                    <a:solidFill>
                      <a:schemeClr val="bg1">
                        <a:lumMod val="75000"/>
                      </a:schemeClr>
                    </a:solidFill>
                  </a:tcPr>
                </a:tc>
                <a:tc>
                  <a:txBody>
                    <a:bodyPr/>
                    <a:lstStyle/>
                    <a:p>
                      <a:pPr algn="l"/>
                      <a:r>
                        <a:rPr lang="en-US" sz="1600" b="1">
                          <a:solidFill>
                            <a:schemeClr val="tx1"/>
                          </a:solidFill>
                          <a:effectLst/>
                        </a:rPr>
                        <a:t>Description</a:t>
                      </a:r>
                      <a:endParaRPr lang="en-US" sz="1600">
                        <a:solidFill>
                          <a:schemeClr val="tx1"/>
                        </a:solidFill>
                        <a:effectLst/>
                      </a:endParaRPr>
                    </a:p>
                  </a:txBody>
                  <a:tcPr marL="95250" marR="95250" marT="47625" marB="47625" anchor="ctr">
                    <a:solidFill>
                      <a:schemeClr val="bg1">
                        <a:lumMod val="75000"/>
                      </a:schemeClr>
                    </a:solidFill>
                  </a:tcPr>
                </a:tc>
                <a:tc>
                  <a:txBody>
                    <a:bodyPr/>
                    <a:lstStyle/>
                    <a:p>
                      <a:pPr algn="l"/>
                      <a:r>
                        <a:rPr lang="en-US" sz="1600" b="1">
                          <a:solidFill>
                            <a:schemeClr val="tx1"/>
                          </a:solidFill>
                          <a:effectLst/>
                        </a:rPr>
                        <a:t>Mitigation</a:t>
                      </a:r>
                      <a:endParaRPr lang="en-US" sz="1600">
                        <a:solidFill>
                          <a:schemeClr val="tx1"/>
                        </a:solidFill>
                        <a:effectLst/>
                      </a:endParaRPr>
                    </a:p>
                  </a:txBody>
                  <a:tcPr marL="95250" marR="95250" marT="47625" marB="47625" anchor="ctr">
                    <a:solidFill>
                      <a:schemeClr val="bg1">
                        <a:lumMod val="75000"/>
                      </a:schemeClr>
                    </a:solidFill>
                  </a:tcPr>
                </a:tc>
                <a:tc>
                  <a:txBody>
                    <a:bodyPr/>
                    <a:lstStyle/>
                    <a:p>
                      <a:pPr algn="l"/>
                      <a:r>
                        <a:rPr lang="en-US" sz="1600" b="1" dirty="0">
                          <a:solidFill>
                            <a:schemeClr val="tx1"/>
                          </a:solidFill>
                          <a:effectLst/>
                        </a:rPr>
                        <a:t>Risk</a:t>
                      </a:r>
                      <a:endParaRPr lang="en-US" sz="1600" dirty="0">
                        <a:solidFill>
                          <a:schemeClr val="tx1"/>
                        </a:solidFill>
                        <a:effectLst/>
                      </a:endParaRP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442226">
                <a:tc>
                  <a:txBody>
                    <a:bodyPr/>
                    <a:lstStyle/>
                    <a:p>
                      <a:r>
                        <a:rPr lang="en-US" sz="1200" b="1" dirty="0">
                          <a:effectLst/>
                        </a:rPr>
                        <a:t>Unauthorized Access</a:t>
                      </a:r>
                      <a:endParaRPr lang="en-US" sz="1200" dirty="0">
                        <a:effectLst/>
                      </a:endParaRPr>
                    </a:p>
                  </a:txBody>
                  <a:tcPr marL="95250" marR="95250" marT="47625" marB="47625" anchor="ctr">
                    <a:noFill/>
                  </a:tcPr>
                </a:tc>
                <a:tc>
                  <a:txBody>
                    <a:bodyPr/>
                    <a:lstStyle/>
                    <a:p>
                      <a:r>
                        <a:rPr lang="en-US" sz="1200" dirty="0">
                          <a:effectLst/>
                        </a:rPr>
                        <a:t>Attackers could hijack runners to execute malicious actions.</a:t>
                      </a:r>
                    </a:p>
                  </a:txBody>
                  <a:tcPr marL="95250" marR="95250" marT="47625" marB="47625" anchor="ctr">
                    <a:noFill/>
                  </a:tcPr>
                </a:tc>
                <a:tc>
                  <a:txBody>
                    <a:bodyPr/>
                    <a:lstStyle/>
                    <a:p>
                      <a:r>
                        <a:rPr lang="en-US" sz="1200">
                          <a:effectLst/>
                        </a:rPr>
                        <a:t>Restrict access using </a:t>
                      </a:r>
                      <a:r>
                        <a:rPr lang="en-US" sz="1200" b="1">
                          <a:effectLst/>
                        </a:rPr>
                        <a:t>IP allow lists</a:t>
                      </a:r>
                      <a:r>
                        <a:rPr lang="en-US" sz="1200">
                          <a:effectLst/>
                        </a:rPr>
                        <a:t>.</a:t>
                      </a:r>
                    </a:p>
                  </a:txBody>
                  <a:tcPr marL="95250" marR="95250" marT="47625" marB="47625" anchor="ctr">
                    <a:noFill/>
                  </a:tcPr>
                </a:tc>
                <a:tc>
                  <a:txBody>
                    <a:bodyPr/>
                    <a:lstStyle/>
                    <a:p>
                      <a:r>
                        <a:rPr lang="en-US" sz="1200" b="1">
                          <a:effectLst/>
                        </a:rPr>
                        <a:t>Unauthorized Access</a:t>
                      </a:r>
                      <a:endParaRPr lang="en-US" sz="1200">
                        <a:effectLst/>
                      </a:endParaRPr>
                    </a:p>
                  </a:txBody>
                  <a:tcPr marL="95250" marR="95250" marT="47625" marB="47625" anchor="ctr">
                    <a:noFill/>
                  </a:tcPr>
                </a:tc>
                <a:extLst>
                  <a:ext uri="{0D108BD9-81ED-4DB2-BD59-A6C34878D82A}">
                    <a16:rowId xmlns:a16="http://schemas.microsoft.com/office/drawing/2014/main" val="3252987585"/>
                  </a:ext>
                </a:extLst>
              </a:tr>
              <a:tr h="557053">
                <a:tc>
                  <a:txBody>
                    <a:bodyPr/>
                    <a:lstStyle/>
                    <a:p>
                      <a:r>
                        <a:rPr lang="en-US" sz="1200" b="1">
                          <a:effectLst/>
                        </a:rPr>
                        <a:t>Secret Exposure</a:t>
                      </a:r>
                      <a:endParaRPr lang="en-US" sz="1200">
                        <a:effectLst/>
                      </a:endParaRPr>
                    </a:p>
                  </a:txBody>
                  <a:tcPr marL="95250" marR="95250" marT="47625" marB="47625" anchor="ctr">
                    <a:noFill/>
                  </a:tcPr>
                </a:tc>
                <a:tc>
                  <a:txBody>
                    <a:bodyPr/>
                    <a:lstStyle/>
                    <a:p>
                      <a:r>
                        <a:rPr lang="en-US" sz="1200" dirty="0">
                          <a:effectLst/>
                        </a:rPr>
                        <a:t>Sensitive credentials may be leaked to compromised runners.</a:t>
                      </a:r>
                    </a:p>
                  </a:txBody>
                  <a:tcPr marL="95250" marR="95250" marT="47625" marB="47625" anchor="ctr">
                    <a:noFill/>
                  </a:tcPr>
                </a:tc>
                <a:tc>
                  <a:txBody>
                    <a:bodyPr/>
                    <a:lstStyle/>
                    <a:p>
                      <a:r>
                        <a:rPr lang="en-US" sz="1200" dirty="0">
                          <a:effectLst/>
                        </a:rPr>
                        <a:t>Store secrets in </a:t>
                      </a:r>
                      <a:r>
                        <a:rPr lang="en-US" sz="1200" b="1" dirty="0">
                          <a:effectLst/>
                        </a:rPr>
                        <a:t>GitHub Secrets Management</a:t>
                      </a:r>
                      <a:r>
                        <a:rPr lang="en-US" sz="1200" dirty="0">
                          <a:effectLst/>
                        </a:rPr>
                        <a:t> instead of environment variables.</a:t>
                      </a:r>
                    </a:p>
                  </a:txBody>
                  <a:tcPr marL="95250" marR="95250" marT="47625" marB="47625" anchor="ctr">
                    <a:noFill/>
                  </a:tcPr>
                </a:tc>
                <a:tc>
                  <a:txBody>
                    <a:bodyPr/>
                    <a:lstStyle/>
                    <a:p>
                      <a:r>
                        <a:rPr lang="en-US" sz="1200" b="1" dirty="0">
                          <a:effectLst/>
                        </a:rPr>
                        <a:t>Secret Exposure</a:t>
                      </a:r>
                      <a:endParaRPr lang="en-US" sz="1200" dirty="0">
                        <a:effectLst/>
                      </a:endParaRPr>
                    </a:p>
                  </a:txBody>
                  <a:tcPr marL="95250" marR="95250" marT="47625" marB="47625" anchor="ctr">
                    <a:noFill/>
                  </a:tcPr>
                </a:tc>
                <a:extLst>
                  <a:ext uri="{0D108BD9-81ED-4DB2-BD59-A6C34878D82A}">
                    <a16:rowId xmlns:a16="http://schemas.microsoft.com/office/drawing/2014/main" val="3359250752"/>
                  </a:ext>
                </a:extLst>
              </a:tr>
              <a:tr h="539033">
                <a:tc>
                  <a:txBody>
                    <a:bodyPr/>
                    <a:lstStyle/>
                    <a:p>
                      <a:r>
                        <a:rPr lang="en-US" sz="1200" b="1">
                          <a:effectLst/>
                        </a:rPr>
                        <a:t>Runner Compromise</a:t>
                      </a:r>
                      <a:endParaRPr lang="en-US" sz="1200">
                        <a:effectLst/>
                      </a:endParaRPr>
                    </a:p>
                  </a:txBody>
                  <a:tcPr marL="95250" marR="95250" marT="47625" marB="47625" anchor="ctr">
                    <a:noFill/>
                  </a:tcPr>
                </a:tc>
                <a:tc>
                  <a:txBody>
                    <a:bodyPr/>
                    <a:lstStyle/>
                    <a:p>
                      <a:r>
                        <a:rPr lang="en-US" sz="1200" dirty="0">
                          <a:effectLst/>
                        </a:rPr>
                        <a:t>If runners are not isolated, workflows from different teams could interfere.</a:t>
                      </a:r>
                    </a:p>
                  </a:txBody>
                  <a:tcPr marL="95250" marR="95250" marT="47625" marB="47625" anchor="ctr">
                    <a:noFill/>
                  </a:tcPr>
                </a:tc>
                <a:tc>
                  <a:txBody>
                    <a:bodyPr/>
                    <a:lstStyle/>
                    <a:p>
                      <a:r>
                        <a:rPr lang="en-US" sz="1200" dirty="0">
                          <a:effectLst/>
                        </a:rPr>
                        <a:t>Use </a:t>
                      </a:r>
                      <a:r>
                        <a:rPr lang="en-US" sz="1200" b="1" dirty="0">
                          <a:effectLst/>
                        </a:rPr>
                        <a:t>ephemeral runners</a:t>
                      </a:r>
                      <a:r>
                        <a:rPr lang="en-US" sz="1200" dirty="0">
                          <a:effectLst/>
                        </a:rPr>
                        <a:t> that reset after each job.</a:t>
                      </a:r>
                    </a:p>
                  </a:txBody>
                  <a:tcPr marL="95250" marR="95250" marT="47625" marB="47625" anchor="ctr">
                    <a:noFill/>
                  </a:tcPr>
                </a:tc>
                <a:tc>
                  <a:txBody>
                    <a:bodyPr/>
                    <a:lstStyle/>
                    <a:p>
                      <a:r>
                        <a:rPr lang="en-US" sz="1200" b="1" dirty="0">
                          <a:effectLst/>
                        </a:rPr>
                        <a:t>Runner Compromise</a:t>
                      </a:r>
                      <a:endParaRPr lang="en-US" sz="1200" dirty="0">
                        <a:effectLst/>
                      </a:endParaRPr>
                    </a:p>
                  </a:txBody>
                  <a:tcPr marL="95250" marR="95250" marT="47625" marB="47625" anchor="ctr">
                    <a:noFill/>
                  </a:tcPr>
                </a:tc>
                <a:extLst>
                  <a:ext uri="{0D108BD9-81ED-4DB2-BD59-A6C34878D82A}">
                    <a16:rowId xmlns:a16="http://schemas.microsoft.com/office/drawing/2014/main" val="3211057736"/>
                  </a:ext>
                </a:extLst>
              </a:tr>
            </a:tbl>
          </a:graphicData>
        </a:graphic>
      </p:graphicFrame>
      <p:sp>
        <p:nvSpPr>
          <p:cNvPr id="14" name="Rectangle 13">
            <a:extLst>
              <a:ext uri="{FF2B5EF4-FFF2-40B4-BE49-F238E27FC236}">
                <a16:creationId xmlns:a16="http://schemas.microsoft.com/office/drawing/2014/main" id="{697C7B4D-9504-DC93-0AD8-920E6B0DB48C}"/>
              </a:ext>
            </a:extLst>
          </p:cNvPr>
          <p:cNvSpPr/>
          <p:nvPr/>
        </p:nvSpPr>
        <p:spPr>
          <a:xfrm>
            <a:off x="4730750" y="1302181"/>
            <a:ext cx="5383728" cy="1834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46CB493-0543-DE9F-56D6-43014A3A6C37}"/>
              </a:ext>
            </a:extLst>
          </p:cNvPr>
          <p:cNvSpPr txBox="1"/>
          <p:nvPr/>
        </p:nvSpPr>
        <p:spPr>
          <a:xfrm>
            <a:off x="4837283" y="1735945"/>
            <a:ext cx="5077497" cy="1169551"/>
          </a:xfrm>
          <a:prstGeom prst="rect">
            <a:avLst/>
          </a:prstGeom>
          <a:noFill/>
        </p:spPr>
        <p:txBody>
          <a:bodyPr wrap="square" rtlCol="0">
            <a:spAutoFit/>
          </a:bodyPr>
          <a:lstStyle/>
          <a:p>
            <a:pPr marL="342900" indent="-342900" algn="l">
              <a:buFont typeface="+mj-lt"/>
              <a:buAutoNum type="arabicPeriod"/>
            </a:pPr>
            <a:r>
              <a:rPr lang="en-US" sz="1400" b="1" i="0" dirty="0">
                <a:effectLst/>
                <a:latin typeface="Quattrocento Sans" panose="020B0502050000020003" pitchFamily="34" charset="0"/>
              </a:rPr>
              <a:t>Navigate to Organization Settings → Actions → Runners</a:t>
            </a:r>
            <a:r>
              <a:rPr lang="en-US" sz="1400" b="0" i="0" dirty="0">
                <a:effectLst/>
                <a:latin typeface="Quattrocento Sans" panose="020B0502050000020003" pitchFamily="34" charset="0"/>
              </a:rPr>
              <a:t>.</a:t>
            </a:r>
          </a:p>
          <a:p>
            <a:pPr marL="342900" indent="-342900" algn="l">
              <a:buFont typeface="+mj-lt"/>
              <a:buAutoNum type="arabicPeriod"/>
            </a:pPr>
            <a:r>
              <a:rPr lang="en-US" sz="1400" b="1" i="0" dirty="0">
                <a:effectLst/>
                <a:latin typeface="Quattrocento Sans" panose="020B0502050000020003" pitchFamily="34" charset="0"/>
              </a:rPr>
              <a:t>Create a Runner Group</a:t>
            </a:r>
            <a:r>
              <a:rPr lang="en-US" sz="1400" b="0" i="0" dirty="0">
                <a:effectLst/>
                <a:latin typeface="Quattrocento Sans" panose="020B0502050000020003" pitchFamily="34" charset="0"/>
              </a:rPr>
              <a:t> to limit access.</a:t>
            </a:r>
          </a:p>
          <a:p>
            <a:pPr marL="342900" indent="-342900" algn="l">
              <a:buFont typeface="+mj-lt"/>
              <a:buAutoNum type="arabicPeriod"/>
            </a:pPr>
            <a:r>
              <a:rPr lang="en-US" sz="1400" b="1" i="0" dirty="0">
                <a:effectLst/>
                <a:latin typeface="Quattrocento Sans" panose="020B0502050000020003" pitchFamily="34" charset="0"/>
              </a:rPr>
              <a:t>Restrict runner usage</a:t>
            </a:r>
            <a:r>
              <a:rPr lang="en-US" sz="1400" b="0" i="0" dirty="0">
                <a:effectLst/>
                <a:latin typeface="Quattrocento Sans" panose="020B0502050000020003" pitchFamily="34" charset="0"/>
              </a:rPr>
              <a:t>:</a:t>
            </a:r>
          </a:p>
          <a:p>
            <a:pPr marL="742950" lvl="1" indent="-285750" algn="l">
              <a:buFont typeface="+mj-lt"/>
              <a:buAutoNum type="arabicPeriod"/>
            </a:pPr>
            <a:r>
              <a:rPr lang="en-US" sz="1400" b="0" i="0" dirty="0">
                <a:effectLst/>
                <a:latin typeface="Quattrocento Sans" panose="020B0502050000020003" pitchFamily="34" charset="0"/>
              </a:rPr>
              <a:t>Allow runners only for internal repositories.</a:t>
            </a:r>
          </a:p>
          <a:p>
            <a:pPr marL="742950" lvl="1" indent="-285750" algn="l">
              <a:buFont typeface="+mj-lt"/>
              <a:buAutoNum type="arabicPeriod"/>
            </a:pPr>
            <a:r>
              <a:rPr lang="en-US" sz="1400" b="0" i="0" dirty="0">
                <a:effectLst/>
                <a:latin typeface="Quattrocento Sans" panose="020B0502050000020003" pitchFamily="34" charset="0"/>
              </a:rPr>
              <a:t>Restrict usage to specific teams.</a:t>
            </a:r>
          </a:p>
        </p:txBody>
      </p:sp>
      <p:sp>
        <p:nvSpPr>
          <p:cNvPr id="16" name="TextBox 15">
            <a:extLst>
              <a:ext uri="{FF2B5EF4-FFF2-40B4-BE49-F238E27FC236}">
                <a16:creationId xmlns:a16="http://schemas.microsoft.com/office/drawing/2014/main" id="{D0377D72-FC25-ACFA-D5C8-43C38D98207E}"/>
              </a:ext>
            </a:extLst>
          </p:cNvPr>
          <p:cNvSpPr txBox="1"/>
          <p:nvPr/>
        </p:nvSpPr>
        <p:spPr>
          <a:xfrm>
            <a:off x="4837282" y="1415331"/>
            <a:ext cx="4731095" cy="369332"/>
          </a:xfrm>
          <a:prstGeom prst="rect">
            <a:avLst/>
          </a:prstGeom>
          <a:noFill/>
        </p:spPr>
        <p:txBody>
          <a:bodyPr wrap="square" rtlCol="0">
            <a:spAutoFit/>
          </a:bodyPr>
          <a:lstStyle/>
          <a:p>
            <a:r>
              <a:rPr lang="en-US" b="1" dirty="0">
                <a:latin typeface="Quattrocento Sans" panose="020B0502050000020003" pitchFamily="34" charset="0"/>
                <a:cs typeface="Segoe UI"/>
              </a:rPr>
              <a:t>Restricting Access to Self-Hosted Runners</a:t>
            </a:r>
          </a:p>
        </p:txBody>
      </p:sp>
    </p:spTree>
    <p:extLst>
      <p:ext uri="{BB962C8B-B14F-4D97-AF65-F5344CB8AC3E}">
        <p14:creationId xmlns:p14="http://schemas.microsoft.com/office/powerpoint/2010/main" val="213720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Configure Organizational Use Policies for GitHub Actions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229164"/>
            <a:ext cx="10102851" cy="584775"/>
          </a:xfrm>
          <a:prstGeom prst="rect">
            <a:avLst/>
          </a:prstGeom>
          <a:noFill/>
        </p:spPr>
        <p:txBody>
          <a:bodyPr wrap="square" rtlCol="0">
            <a:spAutoFit/>
          </a:bodyPr>
          <a:lstStyle/>
          <a:p>
            <a:pPr algn="just">
              <a:spcBef>
                <a:spcPts val="600"/>
              </a:spcBef>
              <a:spcAft>
                <a:spcPts val="600"/>
              </a:spcAft>
            </a:pPr>
            <a:r>
              <a:rPr lang="en-US" sz="1600" b="0" i="0" dirty="0">
                <a:solidFill>
                  <a:schemeClr val="bg2">
                    <a:lumMod val="25000"/>
                  </a:schemeClr>
                </a:solidFill>
                <a:effectLst/>
                <a:latin typeface="Quattrocento Sans" panose="020B0502050000020003" pitchFamily="34" charset="0"/>
              </a:rPr>
              <a:t>This section provides a detailed explanation of how to configure organizational use policies for GitHub Actions, covering:</a:t>
            </a:r>
          </a:p>
        </p:txBody>
      </p:sp>
      <p:sp>
        <p:nvSpPr>
          <p:cNvPr id="6" name="Rectangle 5">
            <a:extLst>
              <a:ext uri="{FF2B5EF4-FFF2-40B4-BE49-F238E27FC236}">
                <a16:creationId xmlns:a16="http://schemas.microsoft.com/office/drawing/2014/main" id="{83A4E7E5-B314-347E-4872-5F407AF30152}"/>
              </a:ext>
            </a:extLst>
          </p:cNvPr>
          <p:cNvSpPr/>
          <p:nvPr/>
        </p:nvSpPr>
        <p:spPr>
          <a:xfrm>
            <a:off x="579438" y="1947867"/>
            <a:ext cx="5719762" cy="2433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646907" y="2093986"/>
            <a:ext cx="7603331" cy="1938992"/>
          </a:xfrm>
          <a:prstGeom prst="rect">
            <a:avLst/>
          </a:prstGeom>
          <a:noFill/>
        </p:spPr>
        <p:txBody>
          <a:bodyPr wrap="square" rtlCol="0">
            <a:spAutoFit/>
          </a:bodyPr>
          <a:lstStyle/>
          <a:p>
            <a:pPr marL="342900" indent="-342900" algn="l">
              <a:spcBef>
                <a:spcPts val="600"/>
              </a:spcBef>
              <a:spcAft>
                <a:spcPts val="600"/>
              </a:spcAft>
              <a:buFont typeface="+mj-lt"/>
              <a:buAutoNum type="arabicPeriod"/>
            </a:pPr>
            <a:r>
              <a:rPr lang="en-US" sz="1600" b="0" i="0" dirty="0">
                <a:effectLst/>
                <a:latin typeface="Quattrocento Sans" panose="020B0502050000020003" pitchFamily="34" charset="0"/>
              </a:rPr>
              <a:t>Allowed actions and reusable workflows.</a:t>
            </a:r>
          </a:p>
          <a:p>
            <a:pPr marL="342900" indent="-342900" algn="l">
              <a:spcBef>
                <a:spcPts val="600"/>
              </a:spcBef>
              <a:spcAft>
                <a:spcPts val="600"/>
              </a:spcAft>
              <a:buFont typeface="+mj-lt"/>
              <a:buAutoNum type="arabicPeriod"/>
            </a:pPr>
            <a:r>
              <a:rPr lang="en-US" sz="1600" b="0" i="0" dirty="0">
                <a:effectLst/>
                <a:latin typeface="Quattrocento Sans" panose="020B0502050000020003" pitchFamily="34" charset="0"/>
              </a:rPr>
              <a:t>Workflow permissions and security policies.</a:t>
            </a:r>
          </a:p>
          <a:p>
            <a:pPr marL="342900" indent="-342900" algn="l">
              <a:spcBef>
                <a:spcPts val="600"/>
              </a:spcBef>
              <a:spcAft>
                <a:spcPts val="600"/>
              </a:spcAft>
              <a:buFont typeface="+mj-lt"/>
              <a:buAutoNum type="arabicPeriod"/>
            </a:pPr>
            <a:r>
              <a:rPr lang="en-US" sz="1600" b="0" i="0" dirty="0">
                <a:effectLst/>
                <a:latin typeface="Quattrocento Sans" panose="020B0502050000020003" pitchFamily="34" charset="0"/>
              </a:rPr>
              <a:t>Self-hosted runner restrictions.</a:t>
            </a:r>
          </a:p>
          <a:p>
            <a:pPr marL="342900" indent="-342900" algn="l">
              <a:spcBef>
                <a:spcPts val="600"/>
              </a:spcBef>
              <a:spcAft>
                <a:spcPts val="600"/>
              </a:spcAft>
              <a:buFont typeface="+mj-lt"/>
              <a:buAutoNum type="arabicPeriod"/>
            </a:pPr>
            <a:r>
              <a:rPr lang="en-US" sz="1600" b="0" i="0" dirty="0">
                <a:effectLst/>
                <a:latin typeface="Quattrocento Sans" panose="020B0502050000020003" pitchFamily="34" charset="0"/>
              </a:rPr>
              <a:t>Secrets management and access control.</a:t>
            </a:r>
          </a:p>
          <a:p>
            <a:pPr marL="342900" indent="-342900" algn="l">
              <a:spcBef>
                <a:spcPts val="600"/>
              </a:spcBef>
              <a:spcAft>
                <a:spcPts val="600"/>
              </a:spcAft>
              <a:buFont typeface="+mj-lt"/>
              <a:buAutoNum type="arabicPeriod"/>
            </a:pPr>
            <a:r>
              <a:rPr lang="en-US" sz="1600" b="0" i="0" dirty="0">
                <a:effectLst/>
                <a:latin typeface="Quattrocento Sans" panose="020B0502050000020003" pitchFamily="34" charset="0"/>
              </a:rPr>
              <a:t>Monitoring and auditing workflows.</a:t>
            </a:r>
          </a:p>
        </p:txBody>
      </p:sp>
    </p:spTree>
    <p:extLst>
      <p:ext uri="{BB962C8B-B14F-4D97-AF65-F5344CB8AC3E}">
        <p14:creationId xmlns:p14="http://schemas.microsoft.com/office/powerpoint/2010/main" val="40534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Introduction</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599284"/>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unit, you will discover the GitHub Actions features available in GitHub Enterprise—actions and workflows, runners, and encrypted secrets. You’ll learn how to evaluate your teams’ existing automation, optimize your workflows for scale, and plan a seamless upgrade to Enterprise Cloud or Server.</a:t>
            </a:r>
          </a:p>
        </p:txBody>
      </p:sp>
      <p:sp>
        <p:nvSpPr>
          <p:cNvPr id="7" name="TextBox 6">
            <a:extLst>
              <a:ext uri="{FF2B5EF4-FFF2-40B4-BE49-F238E27FC236}">
                <a16:creationId xmlns:a16="http://schemas.microsoft.com/office/drawing/2014/main" id="{6AF3F449-AFE6-897F-FE61-E28EC8F3FEFB}"/>
              </a:ext>
            </a:extLst>
          </p:cNvPr>
          <p:cNvSpPr txBox="1"/>
          <p:nvPr/>
        </p:nvSpPr>
        <p:spPr>
          <a:xfrm>
            <a:off x="652657" y="2982734"/>
            <a:ext cx="10049856" cy="800219"/>
          </a:xfrm>
          <a:prstGeom prst="rect">
            <a:avLst/>
          </a:prstGeom>
          <a:noFill/>
        </p:spPr>
        <p:txBody>
          <a:bodyPr wrap="square" lIns="0" tIns="0" rIns="0" bIns="0" rtlCol="0">
            <a:spAutoFit/>
          </a:bodyPr>
          <a:lstStyle/>
          <a:p>
            <a:pPr algn="l"/>
            <a:r>
              <a:rPr lang="en-US" sz="2400" dirty="0">
                <a:latin typeface="Quattrocento Sans" panose="020B0502050000020003" pitchFamily="34" charset="0"/>
                <a:cs typeface="Segoe UI" panose="020B0502040204020203" pitchFamily="34" charset="0"/>
              </a:rPr>
              <a:t>By the end of this unit, you'll be able to:</a:t>
            </a:r>
          </a:p>
          <a:p>
            <a:pPr algn="l"/>
            <a:endParaRPr lang="en-US" sz="2800" dirty="0">
              <a:latin typeface="Quattrocento Sans" panose="020B05020500000200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BE325B2-D04E-CD42-D966-4B58FFB3A17E}"/>
              </a:ext>
            </a:extLst>
          </p:cNvPr>
          <p:cNvSpPr txBox="1"/>
          <p:nvPr/>
        </p:nvSpPr>
        <p:spPr>
          <a:xfrm>
            <a:off x="652657" y="3429000"/>
            <a:ext cx="10494314" cy="2708434"/>
          </a:xfrm>
          <a:prstGeom prst="rect">
            <a:avLst/>
          </a:prstGeom>
          <a:noFill/>
        </p:spPr>
        <p:txBody>
          <a:bodyPr wrap="square">
            <a:spAutoFit/>
          </a:bodyPr>
          <a:lstStyle/>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Identify the different tools you can use at enterprise and organization levels to manage your actions and workflows.</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Evaluate what the appropriate runners are for your enterprise instance.</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Discover the different configurations available for self-hosted runners, and customize them according to your enterprise use case.</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Understand what encrypted secrets are and how to use them in your actions and workflows.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0947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Configure Organizational Use Policies for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366169"/>
            <a:ext cx="10102851" cy="584775"/>
          </a:xfrm>
          <a:prstGeom prst="rect">
            <a:avLst/>
          </a:prstGeom>
          <a:noFill/>
        </p:spPr>
        <p:txBody>
          <a:bodyPr wrap="square" rtlCol="0">
            <a:spAutoFit/>
          </a:bodyPr>
          <a:lstStyle/>
          <a:p>
            <a:pPr algn="just">
              <a:spcBef>
                <a:spcPts val="600"/>
              </a:spcBef>
              <a:spcAft>
                <a:spcPts val="600"/>
              </a:spcAft>
            </a:pPr>
            <a:r>
              <a:rPr lang="en-US" sz="1600" b="0" i="0" dirty="0">
                <a:effectLst/>
                <a:latin typeface="Quattrocento Sans" panose="020B0502050000020003" pitchFamily="34" charset="0"/>
              </a:rPr>
              <a:t>One of the </a:t>
            </a:r>
            <a:r>
              <a:rPr lang="en-US" sz="1600" b="1" i="0" dirty="0">
                <a:effectLst/>
                <a:latin typeface="Quattrocento Sans" panose="020B0502050000020003" pitchFamily="34" charset="0"/>
              </a:rPr>
              <a:t>primary security policies</a:t>
            </a:r>
            <a:r>
              <a:rPr lang="en-US" sz="1600" b="0" i="0" dirty="0">
                <a:effectLst/>
                <a:latin typeface="Quattrocento Sans" panose="020B0502050000020003" pitchFamily="34" charset="0"/>
              </a:rPr>
              <a:t> enterprises should enforce is controlling </a:t>
            </a:r>
            <a:r>
              <a:rPr lang="en-US" sz="1600" b="1" i="0" dirty="0">
                <a:effectLst/>
                <a:latin typeface="Quattrocento Sans" panose="020B0502050000020003" pitchFamily="34" charset="0"/>
              </a:rPr>
              <a:t>which GitHub Actions can be used within an organization</a:t>
            </a:r>
            <a:r>
              <a:rPr lang="en-US" sz="1600" b="0" i="0" dirty="0">
                <a:effectLst/>
                <a:latin typeface="Quattrocento Sans" panose="020B0502050000020003" pitchFamily="34" charset="0"/>
              </a:rPr>
              <a:t>. Administrators can configure policies to:</a:t>
            </a:r>
          </a:p>
        </p:txBody>
      </p:sp>
      <p:sp>
        <p:nvSpPr>
          <p:cNvPr id="6" name="Rectangle 5">
            <a:extLst>
              <a:ext uri="{FF2B5EF4-FFF2-40B4-BE49-F238E27FC236}">
                <a16:creationId xmlns:a16="http://schemas.microsoft.com/office/drawing/2014/main" id="{83A4E7E5-B314-347E-4872-5F407AF30152}"/>
              </a:ext>
            </a:extLst>
          </p:cNvPr>
          <p:cNvSpPr/>
          <p:nvPr/>
        </p:nvSpPr>
        <p:spPr>
          <a:xfrm>
            <a:off x="7272338" y="2201016"/>
            <a:ext cx="4068762" cy="22382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403307" y="2370251"/>
            <a:ext cx="3772693" cy="1631216"/>
          </a:xfrm>
          <a:prstGeom prst="rect">
            <a:avLst/>
          </a:prstGeom>
          <a:noFill/>
        </p:spPr>
        <p:txBody>
          <a:bodyPr wrap="square" rtlCol="0">
            <a:spAutoFit/>
          </a:bodyPr>
          <a:lstStyle/>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Allow or block third-party actions</a:t>
            </a:r>
            <a:r>
              <a:rPr lang="en-US" sz="1600" b="0" i="0" dirty="0">
                <a:effectLst/>
                <a:latin typeface="Quattrocento Sans" panose="020B0502050000020003" pitchFamily="34" charset="0"/>
              </a:rPr>
              <a:t>.</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Restrict usage to organization-owned actions</a:t>
            </a:r>
            <a:r>
              <a:rPr lang="en-US" sz="1600" b="0" i="0" dirty="0">
                <a:effectLst/>
                <a:latin typeface="Quattrocento Sans" panose="020B0502050000020003" pitchFamily="34" charset="0"/>
              </a:rPr>
              <a:t>.</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Create an </a:t>
            </a:r>
            <a:r>
              <a:rPr lang="en-US" sz="1600" b="1" i="0" dirty="0" err="1">
                <a:effectLst/>
                <a:latin typeface="Quattrocento Sans" panose="020B0502050000020003" pitchFamily="34" charset="0"/>
              </a:rPr>
              <a:t>allowlist</a:t>
            </a:r>
            <a:r>
              <a:rPr lang="en-US" sz="1600" b="1" i="0" dirty="0">
                <a:effectLst/>
                <a:latin typeface="Quattrocento Sans" panose="020B0502050000020003" pitchFamily="34" charset="0"/>
              </a:rPr>
              <a:t> for approved external actions</a:t>
            </a:r>
            <a:r>
              <a:rPr lang="en-US" sz="1600" b="0" i="0" dirty="0">
                <a:effectLst/>
                <a:latin typeface="Quattrocento Sans" panose="020B0502050000020003" pitchFamily="34" charset="0"/>
              </a:rPr>
              <a:t>.</a:t>
            </a:r>
          </a:p>
        </p:txBody>
      </p:sp>
      <p:pic>
        <p:nvPicPr>
          <p:cNvPr id="2" name="Picture 1">
            <a:extLst>
              <a:ext uri="{FF2B5EF4-FFF2-40B4-BE49-F238E27FC236}">
                <a16:creationId xmlns:a16="http://schemas.microsoft.com/office/drawing/2014/main" id="{9A1921D6-83BA-0D06-9FD6-5FFFC201CA07}"/>
              </a:ext>
            </a:extLst>
          </p:cNvPr>
          <p:cNvPicPr>
            <a:picLocks noChangeAspect="1"/>
          </p:cNvPicPr>
          <p:nvPr/>
        </p:nvPicPr>
        <p:blipFill>
          <a:blip r:embed="rId3"/>
          <a:stretch>
            <a:fillRect/>
          </a:stretch>
        </p:blipFill>
        <p:spPr>
          <a:xfrm>
            <a:off x="579438" y="2201016"/>
            <a:ext cx="6558569" cy="2813646"/>
          </a:xfrm>
          <a:prstGeom prst="rect">
            <a:avLst/>
          </a:prstGeom>
        </p:spPr>
      </p:pic>
    </p:spTree>
    <p:extLst>
      <p:ext uri="{BB962C8B-B14F-4D97-AF65-F5344CB8AC3E}">
        <p14:creationId xmlns:p14="http://schemas.microsoft.com/office/powerpoint/2010/main" val="55317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Configure Organizational Use Policies for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542794"/>
            <a:ext cx="10102851"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Configuring Allowed Actions Policy</a:t>
            </a:r>
          </a:p>
        </p:txBody>
      </p:sp>
      <p:sp>
        <p:nvSpPr>
          <p:cNvPr id="6" name="Rectangle 5">
            <a:extLst>
              <a:ext uri="{FF2B5EF4-FFF2-40B4-BE49-F238E27FC236}">
                <a16:creationId xmlns:a16="http://schemas.microsoft.com/office/drawing/2014/main" id="{83A4E7E5-B314-347E-4872-5F407AF30152}"/>
              </a:ext>
            </a:extLst>
          </p:cNvPr>
          <p:cNvSpPr/>
          <p:nvPr/>
        </p:nvSpPr>
        <p:spPr>
          <a:xfrm>
            <a:off x="579438" y="2201016"/>
            <a:ext cx="9199562" cy="33488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11201" y="2370251"/>
            <a:ext cx="10464800" cy="3000821"/>
          </a:xfrm>
          <a:prstGeom prst="rect">
            <a:avLst/>
          </a:prstGeom>
          <a:noFill/>
        </p:spPr>
        <p:txBody>
          <a:bodyPr wrap="square" rtlCol="0">
            <a:spAutoFit/>
          </a:bodyPr>
          <a:lstStyle/>
          <a:p>
            <a:pPr marL="342900" indent="-342900" algn="l">
              <a:spcBef>
                <a:spcPts val="600"/>
              </a:spcBef>
              <a:spcAft>
                <a:spcPts val="600"/>
              </a:spcAft>
              <a:buFont typeface="+mj-lt"/>
              <a:buAutoNum type="arabicPeriod"/>
            </a:pPr>
            <a:r>
              <a:rPr lang="en-US" sz="1600" b="0" i="0" dirty="0">
                <a:effectLst/>
                <a:latin typeface="Quattrocento Sans" panose="020B0502050000020003" pitchFamily="34" charset="0"/>
              </a:rPr>
              <a:t>Navigate to Organization Settings → Actions → Policies.</a:t>
            </a:r>
          </a:p>
          <a:p>
            <a:pPr marL="342900" indent="-342900" algn="l">
              <a:spcBef>
                <a:spcPts val="600"/>
              </a:spcBef>
              <a:spcAft>
                <a:spcPts val="600"/>
              </a:spcAft>
              <a:buFont typeface="+mj-lt"/>
              <a:buAutoNum type="arabicPeriod"/>
            </a:pPr>
            <a:r>
              <a:rPr lang="en-US" sz="1600" b="0" i="0" dirty="0">
                <a:effectLst/>
                <a:latin typeface="Quattrocento Sans" panose="020B0502050000020003" pitchFamily="34" charset="0"/>
              </a:rPr>
              <a:t>Under "Allowed Actions and Reusable Workflows", choose one of the following:</a:t>
            </a:r>
          </a:p>
          <a:p>
            <a:pPr marL="742950" lvl="1" indent="-285750" algn="l">
              <a:buFont typeface="Arial" panose="020B0604020202020204" pitchFamily="34" charset="0"/>
              <a:buChar char="•"/>
            </a:pPr>
            <a:r>
              <a:rPr lang="en-US" sz="1600" b="0" i="0" dirty="0">
                <a:effectLst/>
                <a:latin typeface="Quattrocento Sans" panose="020B0502050000020003" pitchFamily="34" charset="0"/>
              </a:rPr>
              <a:t>Allow all actions and reusable workflows (default, least restrictive).</a:t>
            </a:r>
          </a:p>
          <a:p>
            <a:pPr marL="742950" lvl="1" indent="-285750" algn="l">
              <a:buFont typeface="Arial" panose="020B0604020202020204" pitchFamily="34" charset="0"/>
              <a:buChar char="•"/>
            </a:pPr>
            <a:r>
              <a:rPr lang="en-US" sz="1600" b="0" i="0" dirty="0">
                <a:effectLst/>
                <a:latin typeface="Quattrocento Sans" panose="020B0502050000020003" pitchFamily="34" charset="0"/>
              </a:rPr>
              <a:t>Allow only actions created by GitHub (prevents third-party actions).</a:t>
            </a:r>
          </a:p>
          <a:p>
            <a:pPr marL="742950" lvl="1" indent="-285750" algn="l">
              <a:buFont typeface="Arial" panose="020B0604020202020204" pitchFamily="34" charset="0"/>
              <a:buChar char="•"/>
            </a:pPr>
            <a:r>
              <a:rPr lang="en-US" sz="1600" b="0" i="0" dirty="0">
                <a:effectLst/>
                <a:latin typeface="Quattrocento Sans" panose="020B0502050000020003" pitchFamily="34" charset="0"/>
              </a:rPr>
              <a:t>Allow only actions created within the organization (recommended for security).</a:t>
            </a:r>
          </a:p>
          <a:p>
            <a:pPr marL="742950" lvl="1" indent="-285750" algn="l">
              <a:buFont typeface="Arial" panose="020B0604020202020204" pitchFamily="34" charset="0"/>
              <a:buChar char="•"/>
            </a:pPr>
            <a:r>
              <a:rPr lang="en-US" sz="1600" b="0" i="0" dirty="0">
                <a:effectLst/>
                <a:latin typeface="Quattrocento Sans" panose="020B0502050000020003" pitchFamily="34" charset="0"/>
              </a:rPr>
              <a:t>Block all actions except those on an </a:t>
            </a:r>
            <a:r>
              <a:rPr lang="en-US" sz="1600" b="0" i="0" dirty="0" err="1">
                <a:effectLst/>
                <a:latin typeface="Quattrocento Sans" panose="020B0502050000020003" pitchFamily="34" charset="0"/>
              </a:rPr>
              <a:t>allowlist</a:t>
            </a:r>
            <a:r>
              <a:rPr lang="en-US" sz="1600" b="0" i="0" dirty="0">
                <a:effectLst/>
                <a:latin typeface="Quattrocento Sans" panose="020B0502050000020003" pitchFamily="34" charset="0"/>
              </a:rPr>
              <a:t> (strictest control).</a:t>
            </a:r>
          </a:p>
          <a:p>
            <a:pPr marL="342900" indent="-342900" algn="l">
              <a:spcBef>
                <a:spcPts val="600"/>
              </a:spcBef>
              <a:spcAft>
                <a:spcPts val="600"/>
              </a:spcAft>
              <a:buFont typeface="+mj-lt"/>
              <a:buAutoNum type="arabicPeriod"/>
            </a:pPr>
            <a:r>
              <a:rPr lang="en-US" sz="1600" b="0" i="0" dirty="0">
                <a:effectLst/>
                <a:latin typeface="Quattrocento Sans" panose="020B0502050000020003" pitchFamily="34" charset="0"/>
              </a:rPr>
              <a:t>If using an </a:t>
            </a:r>
            <a:r>
              <a:rPr lang="en-US" sz="1600" b="0" i="0" dirty="0" err="1">
                <a:effectLst/>
                <a:latin typeface="Quattrocento Sans" panose="020B0502050000020003" pitchFamily="34" charset="0"/>
              </a:rPr>
              <a:t>allowlist</a:t>
            </a:r>
            <a:r>
              <a:rPr lang="en-US" sz="1600" b="0" i="0" dirty="0">
                <a:effectLst/>
                <a:latin typeface="Quattrocento Sans" panose="020B0502050000020003" pitchFamily="34" charset="0"/>
              </a:rPr>
              <a:t>, specify the external actions that are permitted:</a:t>
            </a:r>
          </a:p>
          <a:p>
            <a:pPr marL="342900" indent="-342900" algn="l">
              <a:spcBef>
                <a:spcPts val="600"/>
              </a:spcBef>
              <a:spcAft>
                <a:spcPts val="600"/>
              </a:spcAft>
              <a:buFont typeface="+mj-lt"/>
              <a:buAutoNum type="arabicPeriod"/>
            </a:pPr>
            <a:endParaRPr lang="en-US" sz="1600" dirty="0">
              <a:latin typeface="Quattrocento Sans" panose="020B0502050000020003" pitchFamily="34" charset="0"/>
            </a:endParaRPr>
          </a:p>
          <a:p>
            <a:pPr marL="342900" indent="-342900" algn="l">
              <a:spcBef>
                <a:spcPts val="1200"/>
              </a:spcBef>
              <a:spcAft>
                <a:spcPts val="600"/>
              </a:spcAft>
              <a:buFont typeface="+mj-lt"/>
              <a:buAutoNum type="arabicPeriod"/>
            </a:pPr>
            <a:r>
              <a:rPr lang="en-US" sz="1600" b="0" i="0" dirty="0">
                <a:effectLst/>
                <a:latin typeface="Quattrocento Sans" panose="020B0502050000020003" pitchFamily="34" charset="0"/>
              </a:rPr>
              <a:t>Save settings</a:t>
            </a:r>
          </a:p>
        </p:txBody>
      </p:sp>
      <p:sp>
        <p:nvSpPr>
          <p:cNvPr id="5" name="Rectangle 4">
            <a:extLst>
              <a:ext uri="{FF2B5EF4-FFF2-40B4-BE49-F238E27FC236}">
                <a16:creationId xmlns:a16="http://schemas.microsoft.com/office/drawing/2014/main" id="{801A900D-ED15-19B2-1A51-9DA7B1B1708D}"/>
              </a:ext>
            </a:extLst>
          </p:cNvPr>
          <p:cNvSpPr/>
          <p:nvPr/>
        </p:nvSpPr>
        <p:spPr>
          <a:xfrm>
            <a:off x="1172828" y="4511087"/>
            <a:ext cx="4458035" cy="416514"/>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accent2">
                    <a:lumMod val="60000"/>
                    <a:lumOff val="40000"/>
                  </a:schemeClr>
                </a:solidFill>
                <a:latin typeface="Roboto Mono" pitchFamily="49" charset="0"/>
                <a:ea typeface="Roboto Mono" pitchFamily="49" charset="0"/>
              </a:rPr>
              <a:t>- actions/checkout@v4</a:t>
            </a:r>
          </a:p>
          <a:p>
            <a:r>
              <a:rPr lang="en-US" sz="1050" dirty="0">
                <a:solidFill>
                  <a:schemeClr val="accent2">
                    <a:lumMod val="60000"/>
                    <a:lumOff val="40000"/>
                  </a:schemeClr>
                </a:solidFill>
                <a:latin typeface="Roboto Mono" pitchFamily="49" charset="0"/>
                <a:ea typeface="Roboto Mono" pitchFamily="49" charset="0"/>
              </a:rPr>
              <a:t>- actions/setup-node@v3</a:t>
            </a:r>
          </a:p>
        </p:txBody>
      </p:sp>
    </p:spTree>
    <p:extLst>
      <p:ext uri="{BB962C8B-B14F-4D97-AF65-F5344CB8AC3E}">
        <p14:creationId xmlns:p14="http://schemas.microsoft.com/office/powerpoint/2010/main" val="315384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Configure Organizational Use Policies for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542794"/>
            <a:ext cx="10102851"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Configuring Workflow Permissions and Security Policies</a:t>
            </a:r>
          </a:p>
        </p:txBody>
      </p:sp>
      <p:sp>
        <p:nvSpPr>
          <p:cNvPr id="6" name="Rectangle 5">
            <a:extLst>
              <a:ext uri="{FF2B5EF4-FFF2-40B4-BE49-F238E27FC236}">
                <a16:creationId xmlns:a16="http://schemas.microsoft.com/office/drawing/2014/main" id="{83A4E7E5-B314-347E-4872-5F407AF30152}"/>
              </a:ext>
            </a:extLst>
          </p:cNvPr>
          <p:cNvSpPr/>
          <p:nvPr/>
        </p:nvSpPr>
        <p:spPr>
          <a:xfrm>
            <a:off x="673101" y="2496900"/>
            <a:ext cx="6515099" cy="3430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863600" y="2633733"/>
            <a:ext cx="7658099" cy="3293209"/>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Configuring Default Workflow Permissions</a:t>
            </a:r>
          </a:p>
          <a:p>
            <a:pPr algn="l"/>
            <a:r>
              <a:rPr lang="en-US" sz="1400" b="0" i="0" dirty="0">
                <a:effectLst/>
                <a:latin typeface="Quattrocento Sans" panose="020B0502050000020003" pitchFamily="34" charset="0"/>
              </a:rPr>
              <a:t>GitHub provides two options:</a:t>
            </a:r>
          </a:p>
          <a:p>
            <a:pPr marL="342900" indent="-342900" algn="l">
              <a:buFont typeface="+mj-lt"/>
              <a:buAutoNum type="arabicPeriod"/>
            </a:pPr>
            <a:r>
              <a:rPr lang="en-US" sz="1400" b="1" i="0" dirty="0">
                <a:effectLst/>
                <a:latin typeface="Quattrocento Sans" panose="020B0502050000020003" pitchFamily="34" charset="0"/>
              </a:rPr>
              <a:t>Read-only (Recommended for Security)</a:t>
            </a:r>
            <a:endParaRPr lang="en-US" sz="1400" b="0" i="0" dirty="0">
              <a:effectLst/>
              <a:latin typeface="Quattrocento Sans" panose="020B0502050000020003" pitchFamily="34" charset="0"/>
            </a:endParaRPr>
          </a:p>
          <a:p>
            <a:pPr marL="800100" lvl="1" indent="-342900" algn="l">
              <a:buFont typeface="Arial" panose="020B0604020202020204" pitchFamily="34" charset="0"/>
              <a:buChar char="•"/>
            </a:pPr>
            <a:r>
              <a:rPr lang="en-US" sz="1200" b="0" i="0" dirty="0">
                <a:effectLst/>
                <a:latin typeface="Quattrocento Sans" panose="020B0502050000020003" pitchFamily="34" charset="0"/>
              </a:rPr>
              <a:t>Workflows can </a:t>
            </a:r>
            <a:r>
              <a:rPr lang="en-US" sz="1200" b="1" i="0" dirty="0">
                <a:effectLst/>
                <a:latin typeface="Quattrocento Sans" panose="020B0502050000020003" pitchFamily="34" charset="0"/>
              </a:rPr>
              <a:t>read</a:t>
            </a:r>
            <a:r>
              <a:rPr lang="en-US" sz="1200" b="0" i="0" dirty="0">
                <a:effectLst/>
                <a:latin typeface="Quattrocento Sans" panose="020B0502050000020003" pitchFamily="34" charset="0"/>
              </a:rPr>
              <a:t> repository content but </a:t>
            </a:r>
            <a:r>
              <a:rPr lang="en-US" sz="1200" b="1" i="0" dirty="0">
                <a:effectLst/>
                <a:latin typeface="Quattrocento Sans" panose="020B0502050000020003" pitchFamily="34" charset="0"/>
              </a:rPr>
              <a:t>cannot make changes</a:t>
            </a:r>
            <a:r>
              <a:rPr lang="en-US" sz="1200" b="0" i="0" dirty="0">
                <a:effectLst/>
                <a:latin typeface="Quattrocento Sans" panose="020B0502050000020003" pitchFamily="34" charset="0"/>
              </a:rPr>
              <a:t>.</a:t>
            </a:r>
          </a:p>
          <a:p>
            <a:pPr marL="800100" lvl="1" indent="-342900" algn="l">
              <a:buFont typeface="Arial" panose="020B0604020202020204" pitchFamily="34" charset="0"/>
              <a:buChar char="•"/>
            </a:pPr>
            <a:r>
              <a:rPr lang="en-US" sz="1200" b="0" i="0" dirty="0">
                <a:effectLst/>
                <a:latin typeface="Quattrocento Sans" panose="020B0502050000020003" pitchFamily="34" charset="0"/>
              </a:rPr>
              <a:t>Prevents actions from </a:t>
            </a:r>
            <a:r>
              <a:rPr lang="en-US" sz="1200" b="1" i="0" dirty="0">
                <a:effectLst/>
                <a:latin typeface="Quattrocento Sans" panose="020B0502050000020003" pitchFamily="34" charset="0"/>
              </a:rPr>
              <a:t>accidentally or maliciously modifying code</a:t>
            </a:r>
            <a:r>
              <a:rPr lang="en-US" sz="1400" b="0" i="0" dirty="0">
                <a:effectLst/>
                <a:latin typeface="Quattrocento Sans" panose="020B0502050000020003" pitchFamily="34" charset="0"/>
              </a:rPr>
              <a:t>.</a:t>
            </a:r>
          </a:p>
          <a:p>
            <a:pPr marL="342900" indent="-342900" algn="l">
              <a:buFont typeface="+mj-lt"/>
              <a:buAutoNum type="arabicPeriod"/>
            </a:pPr>
            <a:r>
              <a:rPr lang="en-US" sz="1400" b="1" i="0" dirty="0">
                <a:effectLst/>
                <a:latin typeface="Quattrocento Sans" panose="020B0502050000020003" pitchFamily="34" charset="0"/>
              </a:rPr>
              <a:t>Read and Write (Higher Risk)</a:t>
            </a:r>
            <a:endParaRPr lang="en-US" sz="1400" b="0" i="0" dirty="0">
              <a:effectLst/>
              <a:latin typeface="Quattrocento Sans" panose="020B0502050000020003" pitchFamily="34" charset="0"/>
            </a:endParaRPr>
          </a:p>
          <a:p>
            <a:pPr marL="800100" lvl="1" indent="-342900" algn="l">
              <a:buFont typeface="Arial" panose="020B0604020202020204" pitchFamily="34" charset="0"/>
              <a:buChar char="•"/>
            </a:pPr>
            <a:r>
              <a:rPr lang="en-US" sz="1200" b="0" i="0" dirty="0">
                <a:effectLst/>
                <a:latin typeface="Quattrocento Sans" panose="020B0502050000020003" pitchFamily="34" charset="0"/>
              </a:rPr>
              <a:t>Workflows </a:t>
            </a:r>
            <a:r>
              <a:rPr lang="en-US" sz="1200" b="1" i="0" dirty="0">
                <a:effectLst/>
                <a:latin typeface="Quattrocento Sans" panose="020B0502050000020003" pitchFamily="34" charset="0"/>
              </a:rPr>
              <a:t>can push commits, create issues, and modify settings</a:t>
            </a:r>
            <a:r>
              <a:rPr lang="en-US" sz="1200" b="0" i="0" dirty="0">
                <a:effectLst/>
                <a:latin typeface="Quattrocento Sans" panose="020B0502050000020003" pitchFamily="34" charset="0"/>
              </a:rPr>
              <a:t>.</a:t>
            </a:r>
          </a:p>
          <a:p>
            <a:pPr marL="800100" lvl="1" indent="-342900" algn="l">
              <a:spcAft>
                <a:spcPts val="1200"/>
              </a:spcAft>
              <a:buFont typeface="Arial" panose="020B0604020202020204" pitchFamily="34" charset="0"/>
              <a:buChar char="•"/>
            </a:pPr>
            <a:r>
              <a:rPr lang="en-US" sz="1200" b="0" i="0" dirty="0">
                <a:effectLst/>
                <a:latin typeface="Quattrocento Sans" panose="020B0502050000020003" pitchFamily="34" charset="0"/>
              </a:rPr>
              <a:t>Should only be enabled for </a:t>
            </a:r>
            <a:r>
              <a:rPr lang="en-US" sz="1200" b="1" i="0" dirty="0">
                <a:effectLst/>
                <a:latin typeface="Quattrocento Sans" panose="020B0502050000020003" pitchFamily="34" charset="0"/>
              </a:rPr>
              <a:t>trusted workflows</a:t>
            </a:r>
            <a:r>
              <a:rPr lang="en-US" sz="1200" b="0" i="0" dirty="0">
                <a:effectLst/>
                <a:latin typeface="Quattrocento Sans" panose="020B0502050000020003" pitchFamily="34" charset="0"/>
              </a:rPr>
              <a:t>.</a:t>
            </a:r>
          </a:p>
          <a:p>
            <a:pPr algn="l">
              <a:spcAft>
                <a:spcPts val="600"/>
              </a:spcAft>
            </a:pPr>
            <a:r>
              <a:rPr lang="en-US" sz="1400" b="1" i="0" dirty="0">
                <a:effectLst/>
                <a:latin typeface="Quattrocento Sans" panose="020B0502050000020003" pitchFamily="34" charset="0"/>
              </a:rPr>
              <a:t>Steps to Configure Default Workflow Permissions</a:t>
            </a:r>
          </a:p>
          <a:p>
            <a:pPr marL="342900" indent="-342900" algn="l">
              <a:buFont typeface="+mj-lt"/>
              <a:buAutoNum type="arabicPeriod"/>
            </a:pPr>
            <a:r>
              <a:rPr lang="en-US" sz="1400" b="1" i="0" dirty="0">
                <a:effectLst/>
                <a:latin typeface="Quattrocento Sans" panose="020B0502050000020003" pitchFamily="34" charset="0"/>
              </a:rPr>
              <a:t>Navigate to Organization Settings → Actions → General</a:t>
            </a:r>
            <a:r>
              <a:rPr lang="en-US" sz="1400" b="0" i="0" dirty="0">
                <a:effectLst/>
                <a:latin typeface="Quattrocento Sans" panose="020B0502050000020003" pitchFamily="34" charset="0"/>
              </a:rPr>
              <a:t>.</a:t>
            </a:r>
          </a:p>
          <a:p>
            <a:pPr marL="342900" indent="-342900" algn="l">
              <a:buFont typeface="+mj-lt"/>
              <a:buAutoNum type="arabicPeriod"/>
            </a:pPr>
            <a:r>
              <a:rPr lang="en-US" sz="1400" b="1" i="0" dirty="0">
                <a:effectLst/>
                <a:latin typeface="Quattrocento Sans" panose="020B0502050000020003" pitchFamily="34" charset="0"/>
              </a:rPr>
              <a:t>Under "Workflow Permissions"</a:t>
            </a:r>
            <a:r>
              <a:rPr lang="en-US" sz="1400" b="0" i="0" dirty="0">
                <a:effectLst/>
                <a:latin typeface="Quattrocento Sans" panose="020B0502050000020003" pitchFamily="34" charset="0"/>
              </a:rPr>
              <a:t>, choose:</a:t>
            </a:r>
          </a:p>
          <a:p>
            <a:pPr marL="800100" lvl="1" indent="-342900" algn="l">
              <a:buFont typeface="Arial" panose="020B0604020202020204" pitchFamily="34" charset="0"/>
              <a:buChar char="•"/>
            </a:pPr>
            <a:r>
              <a:rPr lang="en-US" sz="1200" b="1" i="0" dirty="0">
                <a:effectLst/>
                <a:latin typeface="Quattrocento Sans" panose="020B0502050000020003" pitchFamily="34" charset="0"/>
              </a:rPr>
              <a:t>Read-only</a:t>
            </a:r>
            <a:r>
              <a:rPr lang="en-US" sz="1200" b="0" i="0" dirty="0">
                <a:effectLst/>
                <a:latin typeface="Quattrocento Sans" panose="020B0502050000020003" pitchFamily="34" charset="0"/>
              </a:rPr>
              <a:t> (Recommended).</a:t>
            </a:r>
          </a:p>
          <a:p>
            <a:pPr marL="800100" lvl="1" indent="-342900" algn="l">
              <a:buFont typeface="Arial" panose="020B0604020202020204" pitchFamily="34" charset="0"/>
              <a:buChar char="•"/>
            </a:pPr>
            <a:r>
              <a:rPr lang="en-US" sz="1200" b="1" i="0" dirty="0">
                <a:effectLst/>
                <a:latin typeface="Quattrocento Sans" panose="020B0502050000020003" pitchFamily="34" charset="0"/>
              </a:rPr>
              <a:t>Read and write</a:t>
            </a:r>
            <a:r>
              <a:rPr lang="en-US" sz="1200" b="0" i="0" dirty="0">
                <a:effectLst/>
                <a:latin typeface="Quattrocento Sans" panose="020B0502050000020003" pitchFamily="34" charset="0"/>
              </a:rPr>
              <a:t> (Only for specific cases).</a:t>
            </a:r>
          </a:p>
          <a:p>
            <a:pPr marL="342900" indent="-342900" algn="l">
              <a:buFont typeface="+mj-lt"/>
              <a:buAutoNum type="arabicPeriod"/>
            </a:pPr>
            <a:r>
              <a:rPr lang="en-US" sz="1400" b="1" i="0" dirty="0">
                <a:effectLst/>
                <a:latin typeface="Quattrocento Sans" panose="020B0502050000020003" pitchFamily="34" charset="0"/>
              </a:rPr>
              <a:t>Save the settings</a:t>
            </a:r>
            <a:r>
              <a:rPr lang="en-US" sz="1400" b="0" i="0" dirty="0">
                <a:effectLst/>
                <a:latin typeface="Quattrocento Sans" panose="020B0502050000020003" pitchFamily="34" charset="0"/>
              </a:rPr>
              <a:t>.</a:t>
            </a:r>
          </a:p>
        </p:txBody>
      </p:sp>
      <p:sp>
        <p:nvSpPr>
          <p:cNvPr id="2" name="TextBox 1">
            <a:extLst>
              <a:ext uri="{FF2B5EF4-FFF2-40B4-BE49-F238E27FC236}">
                <a16:creationId xmlns:a16="http://schemas.microsoft.com/office/drawing/2014/main" id="{2EFF8F2A-54A3-ED7E-1A26-AB1E2A6DE445}"/>
              </a:ext>
            </a:extLst>
          </p:cNvPr>
          <p:cNvSpPr txBox="1"/>
          <p:nvPr/>
        </p:nvSpPr>
        <p:spPr>
          <a:xfrm>
            <a:off x="579438" y="1912126"/>
            <a:ext cx="9199562" cy="584775"/>
          </a:xfrm>
          <a:prstGeom prst="rect">
            <a:avLst/>
          </a:prstGeom>
          <a:noFill/>
        </p:spPr>
        <p:txBody>
          <a:bodyPr wrap="square" rtlCol="0">
            <a:spAutoFit/>
          </a:bodyPr>
          <a:lstStyle/>
          <a:p>
            <a:pPr algn="just">
              <a:spcBef>
                <a:spcPts val="600"/>
              </a:spcBef>
              <a:spcAft>
                <a:spcPts val="600"/>
              </a:spcAft>
            </a:pPr>
            <a:r>
              <a:rPr lang="en-US" sz="1600" b="0" i="0" dirty="0">
                <a:effectLst/>
                <a:latin typeface="Quattrocento Sans" panose="020B0502050000020003" pitchFamily="34" charset="0"/>
              </a:rPr>
              <a:t>Workflow permissions define what access levels GitHub Actions workflows have in repositories. These settings determine whether workflows can modify repository content or only read repository data.</a:t>
            </a:r>
          </a:p>
        </p:txBody>
      </p:sp>
    </p:spTree>
    <p:extLst>
      <p:ext uri="{BB962C8B-B14F-4D97-AF65-F5344CB8AC3E}">
        <p14:creationId xmlns:p14="http://schemas.microsoft.com/office/powerpoint/2010/main" val="298420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Configure Organizational Use Policies for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542794"/>
            <a:ext cx="10102851"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Enforcing Approval for Workflow Runs</a:t>
            </a:r>
          </a:p>
        </p:txBody>
      </p:sp>
      <p:sp>
        <p:nvSpPr>
          <p:cNvPr id="6" name="Rectangle 5">
            <a:extLst>
              <a:ext uri="{FF2B5EF4-FFF2-40B4-BE49-F238E27FC236}">
                <a16:creationId xmlns:a16="http://schemas.microsoft.com/office/drawing/2014/main" id="{83A4E7E5-B314-347E-4872-5F407AF30152}"/>
              </a:ext>
            </a:extLst>
          </p:cNvPr>
          <p:cNvSpPr/>
          <p:nvPr/>
        </p:nvSpPr>
        <p:spPr>
          <a:xfrm>
            <a:off x="4457702" y="2050656"/>
            <a:ext cx="6515099" cy="3430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4648202" y="2187489"/>
            <a:ext cx="6146800" cy="3000821"/>
          </a:xfrm>
          <a:prstGeom prst="rect">
            <a:avLst/>
          </a:prstGeom>
          <a:noFill/>
        </p:spPr>
        <p:txBody>
          <a:bodyPr wrap="square" rtlCol="0">
            <a:spAutoFit/>
          </a:bodyPr>
          <a:lstStyle/>
          <a:p>
            <a:pPr algn="l">
              <a:spcAft>
                <a:spcPts val="1200"/>
              </a:spcAft>
            </a:pPr>
            <a:r>
              <a:rPr lang="en-US" sz="1600" b="1" i="0" dirty="0">
                <a:effectLst/>
                <a:latin typeface="Quattrocento Sans" panose="020B0502050000020003" pitchFamily="34" charset="0"/>
              </a:rPr>
              <a:t>Steps to Require Approval for External Contributions</a:t>
            </a:r>
          </a:p>
          <a:p>
            <a:pPr algn="l">
              <a:spcBef>
                <a:spcPts val="600"/>
              </a:spcBef>
              <a:spcAft>
                <a:spcPts val="600"/>
              </a:spcAft>
              <a:buFont typeface="+mj-lt"/>
              <a:buAutoNum type="arabicPeriod"/>
            </a:pPr>
            <a:r>
              <a:rPr lang="en-US" sz="1600" b="1" i="0" dirty="0">
                <a:effectLst/>
                <a:latin typeface="Quattrocento Sans" panose="020B0502050000020003" pitchFamily="34" charset="0"/>
              </a:rPr>
              <a:t>Navigate to Organization Settings → Actions → Policies</a:t>
            </a:r>
            <a:r>
              <a:rPr lang="en-US" sz="1600" b="0" i="0" dirty="0">
                <a:effectLst/>
                <a:latin typeface="Quattrocento Sans" panose="020B0502050000020003" pitchFamily="34" charset="0"/>
              </a:rPr>
              <a:t>.</a:t>
            </a:r>
          </a:p>
          <a:p>
            <a:pPr algn="l">
              <a:spcBef>
                <a:spcPts val="600"/>
              </a:spcBef>
              <a:spcAft>
                <a:spcPts val="600"/>
              </a:spcAft>
              <a:buFont typeface="+mj-lt"/>
              <a:buAutoNum type="arabicPeriod"/>
            </a:pPr>
            <a:r>
              <a:rPr lang="en-US" sz="1600" b="1" i="0" dirty="0">
                <a:effectLst/>
                <a:latin typeface="Quattrocento Sans" panose="020B0502050000020003" pitchFamily="34" charset="0"/>
              </a:rPr>
              <a:t>Under "Fork Pull Request Workflows"</a:t>
            </a:r>
            <a:r>
              <a:rPr lang="en-US" sz="1600" b="0" i="0" dirty="0">
                <a:effectLst/>
                <a:latin typeface="Quattrocento Sans" panose="020B0502050000020003" pitchFamily="34" charset="0"/>
              </a:rPr>
              <a:t>, select:</a:t>
            </a:r>
          </a:p>
          <a:p>
            <a:pPr marL="742950" lvl="1" indent="-285750" algn="l">
              <a:buFont typeface="Arial" panose="020B0604020202020204" pitchFamily="34" charset="0"/>
              <a:buChar char="•"/>
            </a:pPr>
            <a:r>
              <a:rPr lang="en-US" sz="1600" b="0" i="0" dirty="0">
                <a:effectLst/>
                <a:latin typeface="Quattrocento Sans" panose="020B0502050000020003" pitchFamily="34" charset="0"/>
              </a:rPr>
              <a:t>Require approval for workflows running from forks.</a:t>
            </a:r>
          </a:p>
          <a:p>
            <a:pPr marL="742950" lvl="1" indent="-285750" algn="l">
              <a:buFont typeface="Arial" panose="020B0604020202020204" pitchFamily="34" charset="0"/>
              <a:buChar char="•"/>
            </a:pPr>
            <a:r>
              <a:rPr lang="en-US" sz="1600" b="0" i="0" dirty="0">
                <a:effectLst/>
                <a:latin typeface="Quattrocento Sans" panose="020B0502050000020003" pitchFamily="34" charset="0"/>
              </a:rPr>
              <a:t>Allow automatic execution of forked workflows (not recommended).</a:t>
            </a:r>
          </a:p>
          <a:p>
            <a:pPr algn="l">
              <a:spcBef>
                <a:spcPts val="600"/>
              </a:spcBef>
              <a:spcAft>
                <a:spcPts val="600"/>
              </a:spcAft>
              <a:buFont typeface="+mj-lt"/>
              <a:buAutoNum type="arabicPeriod"/>
            </a:pPr>
            <a:r>
              <a:rPr lang="en-US" sz="1600" b="1" i="0" dirty="0">
                <a:effectLst/>
                <a:latin typeface="Quattrocento Sans" panose="020B0502050000020003" pitchFamily="34" charset="0"/>
              </a:rPr>
              <a:t>Save the settings</a:t>
            </a:r>
            <a:r>
              <a:rPr lang="en-US" sz="1600" b="0" i="0" dirty="0">
                <a:effectLst/>
                <a:latin typeface="Quattrocento Sans" panose="020B0502050000020003" pitchFamily="34" charset="0"/>
              </a:rPr>
              <a:t>.</a:t>
            </a:r>
          </a:p>
          <a:p>
            <a:pPr algn="l">
              <a:spcBef>
                <a:spcPts val="600"/>
              </a:spcBef>
              <a:spcAft>
                <a:spcPts val="600"/>
              </a:spcAft>
            </a:pPr>
            <a:r>
              <a:rPr lang="en-US" sz="1600" b="0" i="0" dirty="0">
                <a:effectLst/>
                <a:latin typeface="Quattrocento Sans" panose="020B0502050000020003" pitchFamily="34" charset="0"/>
              </a:rPr>
              <a:t>This policy </a:t>
            </a:r>
            <a:r>
              <a:rPr lang="en-US" sz="1600" b="1" i="0" dirty="0">
                <a:effectLst/>
                <a:latin typeface="Quattrocento Sans" panose="020B0502050000020003" pitchFamily="34" charset="0"/>
              </a:rPr>
              <a:t>prevents security risks</a:t>
            </a:r>
            <a:r>
              <a:rPr lang="en-US" sz="1600" b="0" i="0" dirty="0">
                <a:effectLst/>
                <a:latin typeface="Quattrocento Sans" panose="020B0502050000020003" pitchFamily="34" charset="0"/>
              </a:rPr>
              <a:t> associated with running workflows from </a:t>
            </a:r>
            <a:r>
              <a:rPr lang="en-US" sz="1600" b="1" i="0" dirty="0">
                <a:effectLst/>
                <a:latin typeface="Quattrocento Sans" panose="020B0502050000020003" pitchFamily="34" charset="0"/>
              </a:rPr>
              <a:t>untrusted forks</a:t>
            </a:r>
            <a:r>
              <a:rPr lang="en-US" sz="1600" b="0" i="0" dirty="0">
                <a:effectLst/>
                <a:latin typeface="Quattrocento Sans" panose="020B0502050000020003" pitchFamily="34" charset="0"/>
              </a:rPr>
              <a:t>.</a:t>
            </a:r>
          </a:p>
        </p:txBody>
      </p:sp>
      <p:sp>
        <p:nvSpPr>
          <p:cNvPr id="2" name="TextBox 1">
            <a:extLst>
              <a:ext uri="{FF2B5EF4-FFF2-40B4-BE49-F238E27FC236}">
                <a16:creationId xmlns:a16="http://schemas.microsoft.com/office/drawing/2014/main" id="{2EFF8F2A-54A3-ED7E-1A26-AB1E2A6DE445}"/>
              </a:ext>
            </a:extLst>
          </p:cNvPr>
          <p:cNvSpPr txBox="1"/>
          <p:nvPr/>
        </p:nvSpPr>
        <p:spPr>
          <a:xfrm>
            <a:off x="579438" y="2050656"/>
            <a:ext cx="3421062" cy="1077218"/>
          </a:xfrm>
          <a:prstGeom prst="rect">
            <a:avLst/>
          </a:prstGeom>
          <a:noFill/>
        </p:spPr>
        <p:txBody>
          <a:bodyPr wrap="square" rtlCol="0">
            <a:spAutoFit/>
          </a:bodyPr>
          <a:lstStyle/>
          <a:p>
            <a:pPr>
              <a:spcBef>
                <a:spcPts val="600"/>
              </a:spcBef>
              <a:spcAft>
                <a:spcPts val="600"/>
              </a:spcAft>
            </a:pPr>
            <a:r>
              <a:rPr lang="en-US" sz="1600" b="0" i="0" dirty="0">
                <a:effectLst/>
                <a:latin typeface="Quattrocento Sans" panose="020B0502050000020003" pitchFamily="34" charset="0"/>
              </a:rPr>
              <a:t>To </a:t>
            </a:r>
            <a:r>
              <a:rPr lang="en-US" sz="1600" b="1" i="0" dirty="0">
                <a:effectLst/>
                <a:latin typeface="Quattrocento Sans" panose="020B0502050000020003" pitchFamily="34" charset="0"/>
              </a:rPr>
              <a:t>prevent unauthorized workflow executions</a:t>
            </a:r>
            <a:r>
              <a:rPr lang="en-US" sz="1600" b="0" i="0" dirty="0">
                <a:effectLst/>
                <a:latin typeface="Quattrocento Sans" panose="020B0502050000020003" pitchFamily="34" charset="0"/>
              </a:rPr>
              <a:t>, administrators can </a:t>
            </a:r>
            <a:r>
              <a:rPr lang="en-US" sz="1600" b="1" i="0" dirty="0">
                <a:effectLst/>
                <a:latin typeface="Quattrocento Sans" panose="020B0502050000020003" pitchFamily="34" charset="0"/>
              </a:rPr>
              <a:t>require manual approval</a:t>
            </a:r>
            <a:r>
              <a:rPr lang="en-US" sz="1600" b="0" i="0" dirty="0">
                <a:effectLst/>
                <a:latin typeface="Quattrocento Sans" panose="020B0502050000020003" pitchFamily="34" charset="0"/>
              </a:rPr>
              <a:t> before workflows run in </a:t>
            </a:r>
            <a:r>
              <a:rPr lang="en-US" sz="1600" b="1" i="0" dirty="0">
                <a:effectLst/>
                <a:latin typeface="Quattrocento Sans" panose="020B0502050000020003" pitchFamily="34" charset="0"/>
              </a:rPr>
              <a:t>forked repositories</a:t>
            </a:r>
            <a:r>
              <a:rPr lang="en-US" sz="1600" b="0" i="0" dirty="0">
                <a:effectLst/>
                <a:latin typeface="Quattrocento Sans" panose="020B0502050000020003" pitchFamily="34" charset="0"/>
              </a:rPr>
              <a:t>.</a:t>
            </a:r>
          </a:p>
        </p:txBody>
      </p:sp>
    </p:spTree>
    <p:extLst>
      <p:ext uri="{BB962C8B-B14F-4D97-AF65-F5344CB8AC3E}">
        <p14:creationId xmlns:p14="http://schemas.microsoft.com/office/powerpoint/2010/main" val="16292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Configure Organizational Use Policies for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542794"/>
            <a:ext cx="10102851"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Self-Hosted Runner Restrictions</a:t>
            </a:r>
          </a:p>
        </p:txBody>
      </p:sp>
      <p:sp>
        <p:nvSpPr>
          <p:cNvPr id="6" name="Rectangle 5">
            <a:extLst>
              <a:ext uri="{FF2B5EF4-FFF2-40B4-BE49-F238E27FC236}">
                <a16:creationId xmlns:a16="http://schemas.microsoft.com/office/drawing/2014/main" id="{83A4E7E5-B314-347E-4872-5F407AF30152}"/>
              </a:ext>
            </a:extLst>
          </p:cNvPr>
          <p:cNvSpPr/>
          <p:nvPr/>
        </p:nvSpPr>
        <p:spPr>
          <a:xfrm>
            <a:off x="685802" y="2094960"/>
            <a:ext cx="6515099" cy="2282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876302" y="2231793"/>
            <a:ext cx="6146800" cy="1723549"/>
          </a:xfrm>
          <a:prstGeom prst="rect">
            <a:avLst/>
          </a:prstGeom>
          <a:noFill/>
        </p:spPr>
        <p:txBody>
          <a:bodyPr wrap="square" rtlCol="0">
            <a:spAutoFit/>
          </a:bodyPr>
          <a:lstStyle/>
          <a:p>
            <a:pPr algn="l">
              <a:spcBef>
                <a:spcPts val="1200"/>
              </a:spcBef>
            </a:pPr>
            <a:r>
              <a:rPr lang="en-US" sz="1600" b="0" i="0" dirty="0">
                <a:effectLst/>
                <a:latin typeface="Quattrocento Sans" panose="020B0502050000020003" pitchFamily="34" charset="0"/>
              </a:rPr>
              <a:t>Self-hosted runners provide more control over CI/CD execution but </a:t>
            </a:r>
            <a:r>
              <a:rPr lang="en-US" sz="1600" b="1" i="0" dirty="0">
                <a:effectLst/>
                <a:latin typeface="Quattrocento Sans" panose="020B0502050000020003" pitchFamily="34" charset="0"/>
              </a:rPr>
              <a:t>introduce security risks</a:t>
            </a:r>
            <a:r>
              <a:rPr lang="en-US" sz="1600" b="0" i="0" dirty="0">
                <a:effectLst/>
                <a:latin typeface="Quattrocento Sans" panose="020B0502050000020003" pitchFamily="34" charset="0"/>
              </a:rPr>
              <a:t> if not properly configured. </a:t>
            </a:r>
          </a:p>
          <a:p>
            <a:pPr algn="l">
              <a:spcBef>
                <a:spcPts val="1200"/>
              </a:spcBef>
            </a:pPr>
            <a:r>
              <a:rPr lang="en-US" sz="1600" b="0" i="0" dirty="0">
                <a:effectLst/>
                <a:latin typeface="Quattrocento Sans" panose="020B0502050000020003" pitchFamily="34" charset="0"/>
              </a:rPr>
              <a:t>Organizations should enforce policies to:</a:t>
            </a:r>
          </a:p>
          <a:p>
            <a:pPr marL="285750" indent="-285750" algn="l">
              <a:buFont typeface="Arial" panose="020B0604020202020204" pitchFamily="34" charset="0"/>
              <a:buChar char="•"/>
            </a:pPr>
            <a:r>
              <a:rPr lang="en-US" sz="1600" b="1" i="0" dirty="0">
                <a:effectLst/>
                <a:latin typeface="Quattrocento Sans" panose="020B0502050000020003" pitchFamily="34" charset="0"/>
              </a:rPr>
              <a:t>Restrict which repositories can use self-hosted runners</a:t>
            </a:r>
            <a:r>
              <a:rPr lang="en-US" sz="1600" b="0" i="0" dirty="0">
                <a:effectLst/>
                <a:latin typeface="Quattrocento Sans" panose="020B0502050000020003" pitchFamily="34" charset="0"/>
              </a:rPr>
              <a:t>.</a:t>
            </a:r>
          </a:p>
          <a:p>
            <a:pPr marL="285750" indent="-285750" algn="l">
              <a:buFont typeface="Arial" panose="020B0604020202020204" pitchFamily="34" charset="0"/>
              <a:buChar char="•"/>
            </a:pPr>
            <a:r>
              <a:rPr lang="en-US" sz="1600" b="1" i="0" dirty="0">
                <a:effectLst/>
                <a:latin typeface="Quattrocento Sans" panose="020B0502050000020003" pitchFamily="34" charset="0"/>
              </a:rPr>
              <a:t>Limit access to specific teams</a:t>
            </a:r>
            <a:r>
              <a:rPr lang="en-US" sz="1600" b="0" i="0" dirty="0">
                <a:effectLst/>
                <a:latin typeface="Quattrocento Sans" panose="020B0502050000020003" pitchFamily="34" charset="0"/>
              </a:rPr>
              <a:t>.</a:t>
            </a:r>
          </a:p>
          <a:p>
            <a:pPr marL="285750" indent="-285750" algn="l">
              <a:buFont typeface="Arial" panose="020B0604020202020204" pitchFamily="34" charset="0"/>
              <a:buChar char="•"/>
            </a:pPr>
            <a:r>
              <a:rPr lang="en-US" sz="1600" b="1" i="0" dirty="0">
                <a:effectLst/>
                <a:latin typeface="Quattrocento Sans" panose="020B0502050000020003" pitchFamily="34" charset="0"/>
              </a:rPr>
              <a:t>Use ephemeral (temporary) runners</a:t>
            </a:r>
            <a:r>
              <a:rPr lang="en-US" sz="1600" b="0" i="0" dirty="0">
                <a:effectLst/>
                <a:latin typeface="Quattrocento Sans" panose="020B0502050000020003" pitchFamily="34" charset="0"/>
              </a:rPr>
              <a:t> for security.</a:t>
            </a:r>
          </a:p>
        </p:txBody>
      </p:sp>
    </p:spTree>
    <p:extLst>
      <p:ext uri="{BB962C8B-B14F-4D97-AF65-F5344CB8AC3E}">
        <p14:creationId xmlns:p14="http://schemas.microsoft.com/office/powerpoint/2010/main" val="25931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Configure Organizational Use Policies for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542794"/>
            <a:ext cx="10102851"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Configuring Runner Access</a:t>
            </a:r>
          </a:p>
        </p:txBody>
      </p:sp>
      <p:sp>
        <p:nvSpPr>
          <p:cNvPr id="6" name="Rectangle 5">
            <a:extLst>
              <a:ext uri="{FF2B5EF4-FFF2-40B4-BE49-F238E27FC236}">
                <a16:creationId xmlns:a16="http://schemas.microsoft.com/office/drawing/2014/main" id="{83A4E7E5-B314-347E-4872-5F407AF30152}"/>
              </a:ext>
            </a:extLst>
          </p:cNvPr>
          <p:cNvSpPr/>
          <p:nvPr/>
        </p:nvSpPr>
        <p:spPr>
          <a:xfrm>
            <a:off x="685802" y="2094960"/>
            <a:ext cx="6515099" cy="3391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876302" y="2231793"/>
            <a:ext cx="6146800" cy="3000821"/>
          </a:xfrm>
          <a:prstGeom prst="rect">
            <a:avLst/>
          </a:prstGeom>
          <a:noFill/>
        </p:spPr>
        <p:txBody>
          <a:bodyPr wrap="square" rtlCol="0">
            <a:spAutoFit/>
          </a:bodyPr>
          <a:lstStyle/>
          <a:p>
            <a:pPr algn="l"/>
            <a:r>
              <a:rPr lang="en-US" sz="1600" b="0" i="0" dirty="0">
                <a:effectLst/>
                <a:latin typeface="Quattrocento Sans" panose="020B0502050000020003" pitchFamily="34" charset="0"/>
              </a:rPr>
              <a:t>Administrators can </a:t>
            </a:r>
            <a:r>
              <a:rPr lang="en-US" sz="1600" b="1" i="0" dirty="0">
                <a:effectLst/>
                <a:latin typeface="Quattrocento Sans" panose="020B0502050000020003" pitchFamily="34" charset="0"/>
              </a:rPr>
              <a:t>limit which repositories</a:t>
            </a:r>
            <a:r>
              <a:rPr lang="en-US" sz="1600" b="0" i="0" dirty="0">
                <a:effectLst/>
                <a:latin typeface="Quattrocento Sans" panose="020B0502050000020003" pitchFamily="34" charset="0"/>
              </a:rPr>
              <a:t> have access to self-hosted runners.</a:t>
            </a:r>
          </a:p>
          <a:p>
            <a:pPr algn="l">
              <a:spcBef>
                <a:spcPts val="600"/>
              </a:spcBef>
              <a:spcAft>
                <a:spcPts val="600"/>
              </a:spcAft>
            </a:pPr>
            <a:r>
              <a:rPr lang="en-US" sz="1600" b="1" i="0" dirty="0">
                <a:effectLst/>
                <a:latin typeface="Quattrocento Sans" panose="020B0502050000020003" pitchFamily="34" charset="0"/>
              </a:rPr>
              <a:t>Steps to Restrict Self-Hosted Runner Usage</a:t>
            </a:r>
          </a:p>
          <a:p>
            <a:pPr marL="342900" indent="-342900" algn="l">
              <a:spcBef>
                <a:spcPts val="600"/>
              </a:spcBef>
              <a:spcAft>
                <a:spcPts val="600"/>
              </a:spcAft>
              <a:buFont typeface="+mj-lt"/>
              <a:buAutoNum type="arabicPeriod"/>
            </a:pPr>
            <a:r>
              <a:rPr lang="en-US" sz="1600" b="1" i="0" dirty="0">
                <a:effectLst/>
                <a:latin typeface="Quattrocento Sans" panose="020B0502050000020003" pitchFamily="34" charset="0"/>
              </a:rPr>
              <a:t>Navigate to Organization Settings → Actions → Runners</a:t>
            </a:r>
            <a:r>
              <a:rPr lang="en-US" sz="1600" b="0" i="0" dirty="0">
                <a:effectLst/>
                <a:latin typeface="Quattrocento Sans" panose="020B0502050000020003" pitchFamily="34" charset="0"/>
              </a:rPr>
              <a:t>.</a:t>
            </a:r>
          </a:p>
          <a:p>
            <a:pPr marL="342900" indent="-342900" algn="l">
              <a:spcBef>
                <a:spcPts val="600"/>
              </a:spcBef>
              <a:spcAft>
                <a:spcPts val="600"/>
              </a:spcAft>
              <a:buFont typeface="+mj-lt"/>
              <a:buAutoNum type="arabicPeriod"/>
            </a:pPr>
            <a:r>
              <a:rPr lang="en-US" sz="1600" b="1" i="0" dirty="0">
                <a:effectLst/>
                <a:latin typeface="Quattrocento Sans" panose="020B0502050000020003" pitchFamily="34" charset="0"/>
              </a:rPr>
              <a:t>Select the Runner Group</a:t>
            </a:r>
            <a:r>
              <a:rPr lang="en-US" sz="1600" b="0" i="0" dirty="0">
                <a:effectLst/>
                <a:latin typeface="Quattrocento Sans" panose="020B0502050000020003" pitchFamily="34" charset="0"/>
              </a:rPr>
              <a:t>.</a:t>
            </a:r>
          </a:p>
          <a:p>
            <a:pPr marL="342900" indent="-342900" algn="l">
              <a:spcBef>
                <a:spcPts val="600"/>
              </a:spcBef>
              <a:spcAft>
                <a:spcPts val="600"/>
              </a:spcAft>
              <a:buFont typeface="+mj-lt"/>
              <a:buAutoNum type="arabicPeriod"/>
            </a:pPr>
            <a:r>
              <a:rPr lang="en-US" sz="1600" b="1" i="0" dirty="0">
                <a:effectLst/>
                <a:latin typeface="Quattrocento Sans" panose="020B0502050000020003" pitchFamily="34" charset="0"/>
              </a:rPr>
              <a:t>Set the access level</a:t>
            </a:r>
            <a:r>
              <a:rPr lang="en-US" sz="1600" b="0" i="0" dirty="0">
                <a:effectLst/>
                <a:latin typeface="Quattrocento Sans" panose="020B0502050000020003" pitchFamily="34" charset="0"/>
              </a:rPr>
              <a:t>:</a:t>
            </a:r>
          </a:p>
          <a:p>
            <a:pPr marL="742950" lvl="1" indent="-285750" algn="l">
              <a:buFont typeface="Arial" panose="020B0604020202020204" pitchFamily="34" charset="0"/>
              <a:buChar char="•"/>
            </a:pPr>
            <a:r>
              <a:rPr lang="en-US" sz="1600" b="0" i="0" dirty="0">
                <a:effectLst/>
                <a:latin typeface="Quattrocento Sans" panose="020B0502050000020003" pitchFamily="34" charset="0"/>
              </a:rPr>
              <a:t>Allow only selected repositories to use self-hosted runners.</a:t>
            </a:r>
          </a:p>
          <a:p>
            <a:pPr marL="742950" lvl="1" indent="-285750" algn="l">
              <a:buFont typeface="Arial" panose="020B0604020202020204" pitchFamily="34" charset="0"/>
              <a:buChar char="•"/>
            </a:pPr>
            <a:r>
              <a:rPr lang="en-US" sz="1600" b="0" i="0" dirty="0">
                <a:effectLst/>
                <a:latin typeface="Quattrocento Sans" panose="020B0502050000020003" pitchFamily="34" charset="0"/>
              </a:rPr>
              <a:t>Do not allow public repositories to use enterprise runners.</a:t>
            </a:r>
          </a:p>
          <a:p>
            <a:pPr marL="342900" indent="-342900" algn="l">
              <a:spcBef>
                <a:spcPts val="600"/>
              </a:spcBef>
              <a:spcAft>
                <a:spcPts val="600"/>
              </a:spcAft>
              <a:buFont typeface="+mj-lt"/>
              <a:buAutoNum type="arabicPeriod"/>
            </a:pPr>
            <a:r>
              <a:rPr lang="en-US" sz="1600" b="1" i="0" dirty="0">
                <a:effectLst/>
                <a:latin typeface="Quattrocento Sans" panose="020B0502050000020003" pitchFamily="34" charset="0"/>
              </a:rPr>
              <a:t>Save the settings</a:t>
            </a:r>
            <a:r>
              <a:rPr lang="en-US" sz="1600" b="0" i="0" dirty="0">
                <a:effectLst/>
                <a:latin typeface="Quattrocento Sans" panose="020B0502050000020003" pitchFamily="34" charset="0"/>
              </a:rPr>
              <a:t>.</a:t>
            </a:r>
          </a:p>
        </p:txBody>
      </p:sp>
    </p:spTree>
    <p:extLst>
      <p:ext uri="{BB962C8B-B14F-4D97-AF65-F5344CB8AC3E}">
        <p14:creationId xmlns:p14="http://schemas.microsoft.com/office/powerpoint/2010/main" val="30119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Configure Organizational Use Policies for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542794"/>
            <a:ext cx="10102851"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Managing Secrets and Access Control</a:t>
            </a:r>
          </a:p>
        </p:txBody>
      </p:sp>
      <p:sp>
        <p:nvSpPr>
          <p:cNvPr id="6" name="Rectangle 5">
            <a:extLst>
              <a:ext uri="{FF2B5EF4-FFF2-40B4-BE49-F238E27FC236}">
                <a16:creationId xmlns:a16="http://schemas.microsoft.com/office/drawing/2014/main" id="{83A4E7E5-B314-347E-4872-5F407AF30152}"/>
              </a:ext>
            </a:extLst>
          </p:cNvPr>
          <p:cNvSpPr/>
          <p:nvPr/>
        </p:nvSpPr>
        <p:spPr>
          <a:xfrm>
            <a:off x="685801" y="2623900"/>
            <a:ext cx="10393362" cy="28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876300" y="2760733"/>
            <a:ext cx="7658099" cy="338554"/>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Organizational Secrets vs. Repository Secrets</a:t>
            </a:r>
          </a:p>
        </p:txBody>
      </p:sp>
      <p:sp>
        <p:nvSpPr>
          <p:cNvPr id="2" name="TextBox 1">
            <a:extLst>
              <a:ext uri="{FF2B5EF4-FFF2-40B4-BE49-F238E27FC236}">
                <a16:creationId xmlns:a16="http://schemas.microsoft.com/office/drawing/2014/main" id="{2EFF8F2A-54A3-ED7E-1A26-AB1E2A6DE445}"/>
              </a:ext>
            </a:extLst>
          </p:cNvPr>
          <p:cNvSpPr txBox="1"/>
          <p:nvPr/>
        </p:nvSpPr>
        <p:spPr>
          <a:xfrm>
            <a:off x="579438" y="1912126"/>
            <a:ext cx="9199562" cy="584775"/>
          </a:xfrm>
          <a:prstGeom prst="rect">
            <a:avLst/>
          </a:prstGeom>
          <a:noFill/>
        </p:spPr>
        <p:txBody>
          <a:bodyPr wrap="square" rtlCol="0">
            <a:spAutoFit/>
          </a:bodyPr>
          <a:lstStyle/>
          <a:p>
            <a:pPr algn="just">
              <a:spcBef>
                <a:spcPts val="600"/>
              </a:spcBef>
              <a:spcAft>
                <a:spcPts val="600"/>
              </a:spcAft>
            </a:pPr>
            <a:r>
              <a:rPr lang="en-US" sz="1600" b="0" i="0" dirty="0">
                <a:effectLst/>
                <a:latin typeface="Quattrocento Sans" panose="020B0502050000020003" pitchFamily="34" charset="0"/>
              </a:rPr>
              <a:t>GitHub Actions often require </a:t>
            </a:r>
            <a:r>
              <a:rPr lang="en-US" sz="1600" b="1" i="0" dirty="0">
                <a:effectLst/>
                <a:latin typeface="Quattrocento Sans" panose="020B0502050000020003" pitchFamily="34" charset="0"/>
              </a:rPr>
              <a:t>API keys, credentials, and environment variables</a:t>
            </a:r>
            <a:r>
              <a:rPr lang="en-US" sz="1600" b="0" i="0" dirty="0">
                <a:effectLst/>
                <a:latin typeface="Quattrocento Sans" panose="020B0502050000020003" pitchFamily="34" charset="0"/>
              </a:rPr>
              <a:t>. These should be </a:t>
            </a:r>
            <a:r>
              <a:rPr lang="en-US" sz="1600" b="1" i="0" dirty="0">
                <a:effectLst/>
                <a:latin typeface="Quattrocento Sans" panose="020B0502050000020003" pitchFamily="34" charset="0"/>
              </a:rPr>
              <a:t>securely stored using GitHub Secrets Management</a:t>
            </a:r>
            <a:r>
              <a:rPr lang="en-US" sz="1600" b="0" i="0" dirty="0">
                <a:effectLst/>
                <a:latin typeface="Quattrocento Sans" panose="020B0502050000020003" pitchFamily="34" charset="0"/>
              </a:rPr>
              <a:t>.</a:t>
            </a:r>
          </a:p>
        </p:txBody>
      </p:sp>
      <p:graphicFrame>
        <p:nvGraphicFramePr>
          <p:cNvPr id="8" name="Table 7">
            <a:extLst>
              <a:ext uri="{FF2B5EF4-FFF2-40B4-BE49-F238E27FC236}">
                <a16:creationId xmlns:a16="http://schemas.microsoft.com/office/drawing/2014/main" id="{D7034674-86CE-1EF8-61D2-77192A78F963}"/>
              </a:ext>
            </a:extLst>
          </p:cNvPr>
          <p:cNvGraphicFramePr>
            <a:graphicFrameLocks noGrp="1"/>
          </p:cNvGraphicFramePr>
          <p:nvPr/>
        </p:nvGraphicFramePr>
        <p:xfrm>
          <a:off x="876300" y="3290519"/>
          <a:ext cx="10021889" cy="1983790"/>
        </p:xfrm>
        <a:graphic>
          <a:graphicData uri="http://schemas.openxmlformats.org/drawingml/2006/table">
            <a:tbl>
              <a:tblPr firstRow="1" bandRow="1">
                <a:tableStyleId>{5C22544A-7EE6-4342-B048-85BDC9FD1C3A}</a:tableStyleId>
              </a:tblPr>
              <a:tblGrid>
                <a:gridCol w="3027100">
                  <a:extLst>
                    <a:ext uri="{9D8B030D-6E8A-4147-A177-3AD203B41FA5}">
                      <a16:colId xmlns:a16="http://schemas.microsoft.com/office/drawing/2014/main" val="3013815114"/>
                    </a:ext>
                  </a:extLst>
                </a:gridCol>
                <a:gridCol w="3161786">
                  <a:extLst>
                    <a:ext uri="{9D8B030D-6E8A-4147-A177-3AD203B41FA5}">
                      <a16:colId xmlns:a16="http://schemas.microsoft.com/office/drawing/2014/main" val="1179228108"/>
                    </a:ext>
                  </a:extLst>
                </a:gridCol>
                <a:gridCol w="3833003">
                  <a:extLst>
                    <a:ext uri="{9D8B030D-6E8A-4147-A177-3AD203B41FA5}">
                      <a16:colId xmlns:a16="http://schemas.microsoft.com/office/drawing/2014/main" val="2833707873"/>
                    </a:ext>
                  </a:extLst>
                </a:gridCol>
              </a:tblGrid>
              <a:tr h="572012">
                <a:tc>
                  <a:txBody>
                    <a:bodyPr/>
                    <a:lstStyle/>
                    <a:p>
                      <a:pPr algn="l"/>
                      <a:r>
                        <a:rPr lang="en-US" b="1">
                          <a:solidFill>
                            <a:schemeClr val="bg2">
                              <a:lumMod val="25000"/>
                            </a:schemeClr>
                          </a:solidFill>
                          <a:effectLst/>
                        </a:rPr>
                        <a:t>Type</a:t>
                      </a:r>
                      <a:endParaRPr lang="en-US">
                        <a:solidFill>
                          <a:schemeClr val="bg2">
                            <a:lumMod val="25000"/>
                          </a:schemeClr>
                        </a:solidFill>
                        <a:effectLst/>
                      </a:endParaRPr>
                    </a:p>
                  </a:txBody>
                  <a:tcPr marL="95250" marR="95250" marT="47625" marB="47625" anchor="ctr">
                    <a:solidFill>
                      <a:schemeClr val="bg1">
                        <a:lumMod val="75000"/>
                      </a:schemeClr>
                    </a:solidFill>
                  </a:tcPr>
                </a:tc>
                <a:tc>
                  <a:txBody>
                    <a:bodyPr/>
                    <a:lstStyle/>
                    <a:p>
                      <a:pPr algn="l"/>
                      <a:r>
                        <a:rPr lang="en-US" b="1">
                          <a:solidFill>
                            <a:schemeClr val="bg2">
                              <a:lumMod val="25000"/>
                            </a:schemeClr>
                          </a:solidFill>
                          <a:effectLst/>
                        </a:rPr>
                        <a:t>Scope</a:t>
                      </a:r>
                      <a:endParaRPr lang="en-US">
                        <a:solidFill>
                          <a:schemeClr val="bg2">
                            <a:lumMod val="25000"/>
                          </a:schemeClr>
                        </a:solidFill>
                        <a:effectLst/>
                      </a:endParaRPr>
                    </a:p>
                  </a:txBody>
                  <a:tcPr marL="95250" marR="95250" marT="47625" marB="47625" anchor="ctr">
                    <a:solidFill>
                      <a:schemeClr val="bg1">
                        <a:lumMod val="75000"/>
                      </a:schemeClr>
                    </a:solidFill>
                  </a:tcPr>
                </a:tc>
                <a:tc>
                  <a:txBody>
                    <a:bodyPr/>
                    <a:lstStyle/>
                    <a:p>
                      <a:pPr algn="l"/>
                      <a:r>
                        <a:rPr lang="en-US" b="1" dirty="0">
                          <a:solidFill>
                            <a:schemeClr val="bg2">
                              <a:lumMod val="25000"/>
                            </a:schemeClr>
                          </a:solidFill>
                          <a:effectLst/>
                        </a:rPr>
                        <a:t>Best Use Case</a:t>
                      </a:r>
                      <a:endParaRPr lang="en-US" dirty="0">
                        <a:solidFill>
                          <a:schemeClr val="bg2">
                            <a:lumMod val="25000"/>
                          </a:schemeClr>
                        </a:solidFill>
                        <a:effectLst/>
                      </a:endParaRP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705889">
                <a:tc>
                  <a:txBody>
                    <a:bodyPr/>
                    <a:lstStyle/>
                    <a:p>
                      <a:r>
                        <a:rPr lang="en-US" sz="1600" b="1">
                          <a:effectLst/>
                        </a:rPr>
                        <a:t>Repository Secrets</a:t>
                      </a:r>
                      <a:endParaRPr lang="en-US" sz="1600">
                        <a:effectLst/>
                      </a:endParaRPr>
                    </a:p>
                  </a:txBody>
                  <a:tcPr marL="95250" marR="95250" marT="47625" marB="47625" anchor="ctr">
                    <a:noFill/>
                  </a:tcPr>
                </a:tc>
                <a:tc>
                  <a:txBody>
                    <a:bodyPr/>
                    <a:lstStyle/>
                    <a:p>
                      <a:r>
                        <a:rPr lang="en-US" sz="1600" dirty="0">
                          <a:effectLst/>
                        </a:rPr>
                        <a:t>Specific to one repository.</a:t>
                      </a:r>
                    </a:p>
                  </a:txBody>
                  <a:tcPr marL="95250" marR="95250" marT="47625" marB="47625" anchor="ctr">
                    <a:noFill/>
                  </a:tcPr>
                </a:tc>
                <a:tc>
                  <a:txBody>
                    <a:bodyPr/>
                    <a:lstStyle/>
                    <a:p>
                      <a:r>
                        <a:rPr lang="en-US" sz="1600">
                          <a:effectLst/>
                        </a:rPr>
                        <a:t>For repository-specific credentials.</a:t>
                      </a:r>
                    </a:p>
                  </a:txBody>
                  <a:tcPr marL="95250" marR="95250" marT="47625" marB="47625" anchor="ctr">
                    <a:noFill/>
                  </a:tcPr>
                </a:tc>
                <a:extLst>
                  <a:ext uri="{0D108BD9-81ED-4DB2-BD59-A6C34878D82A}">
                    <a16:rowId xmlns:a16="http://schemas.microsoft.com/office/drawing/2014/main" val="3252987585"/>
                  </a:ext>
                </a:extLst>
              </a:tr>
              <a:tr h="705889">
                <a:tc>
                  <a:txBody>
                    <a:bodyPr/>
                    <a:lstStyle/>
                    <a:p>
                      <a:r>
                        <a:rPr lang="en-US" sz="1600" b="1">
                          <a:effectLst/>
                        </a:rPr>
                        <a:t>Organization Secrets</a:t>
                      </a:r>
                      <a:endParaRPr lang="en-US" sz="1600">
                        <a:effectLst/>
                      </a:endParaRPr>
                    </a:p>
                  </a:txBody>
                  <a:tcPr marL="95250" marR="95250" marT="47625" marB="47625" anchor="ctr">
                    <a:noFill/>
                  </a:tcPr>
                </a:tc>
                <a:tc>
                  <a:txBody>
                    <a:bodyPr/>
                    <a:lstStyle/>
                    <a:p>
                      <a:r>
                        <a:rPr lang="en-US" sz="1600">
                          <a:effectLst/>
                        </a:rPr>
                        <a:t>Available to multiple repositories.</a:t>
                      </a:r>
                    </a:p>
                  </a:txBody>
                  <a:tcPr marL="95250" marR="95250" marT="47625" marB="47625" anchor="ctr">
                    <a:noFill/>
                  </a:tcPr>
                </a:tc>
                <a:tc>
                  <a:txBody>
                    <a:bodyPr/>
                    <a:lstStyle/>
                    <a:p>
                      <a:r>
                        <a:rPr lang="en-US" sz="1600" dirty="0">
                          <a:effectLst/>
                        </a:rPr>
                        <a:t>For shared enterprise credentials.</a:t>
                      </a:r>
                    </a:p>
                  </a:txBody>
                  <a:tcPr marL="95250" marR="95250" marT="47625" marB="47625" anchor="ctr">
                    <a:noFill/>
                  </a:tcPr>
                </a:tc>
                <a:extLst>
                  <a:ext uri="{0D108BD9-81ED-4DB2-BD59-A6C34878D82A}">
                    <a16:rowId xmlns:a16="http://schemas.microsoft.com/office/drawing/2014/main" val="3359250752"/>
                  </a:ext>
                </a:extLst>
              </a:tr>
            </a:tbl>
          </a:graphicData>
        </a:graphic>
      </p:graphicFrame>
    </p:spTree>
    <p:extLst>
      <p:ext uri="{BB962C8B-B14F-4D97-AF65-F5344CB8AC3E}">
        <p14:creationId xmlns:p14="http://schemas.microsoft.com/office/powerpoint/2010/main" val="375203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Configure Organizational Use Policies for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9" y="1542794"/>
            <a:ext cx="415131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Configuring Organizational Secrets</a:t>
            </a:r>
          </a:p>
        </p:txBody>
      </p:sp>
      <p:sp>
        <p:nvSpPr>
          <p:cNvPr id="6" name="Rectangle 5">
            <a:extLst>
              <a:ext uri="{FF2B5EF4-FFF2-40B4-BE49-F238E27FC236}">
                <a16:creationId xmlns:a16="http://schemas.microsoft.com/office/drawing/2014/main" id="{83A4E7E5-B314-347E-4872-5F407AF30152}"/>
              </a:ext>
            </a:extLst>
          </p:cNvPr>
          <p:cNvSpPr/>
          <p:nvPr/>
        </p:nvSpPr>
        <p:spPr>
          <a:xfrm>
            <a:off x="685803" y="2094960"/>
            <a:ext cx="4851398" cy="3391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876302" y="2231793"/>
            <a:ext cx="4851398" cy="2923877"/>
          </a:xfrm>
          <a:prstGeom prst="rect">
            <a:avLst/>
          </a:prstGeom>
          <a:noFill/>
        </p:spPr>
        <p:txBody>
          <a:bodyPr wrap="square" rtlCol="0">
            <a:spAutoFit/>
          </a:bodyPr>
          <a:lstStyle/>
          <a:p>
            <a:pPr marL="342900" indent="-342900" algn="l">
              <a:spcBef>
                <a:spcPts val="600"/>
              </a:spcBef>
              <a:spcAft>
                <a:spcPts val="600"/>
              </a:spcAft>
              <a:buFont typeface="+mj-lt"/>
              <a:buAutoNum type="arabicPeriod"/>
            </a:pPr>
            <a:r>
              <a:rPr lang="en-US" b="1" i="0" dirty="0">
                <a:effectLst/>
                <a:latin typeface="Quattrocento Sans" panose="020B0502050000020003" pitchFamily="34" charset="0"/>
              </a:rPr>
              <a:t>Navigate to Organization Settings → Secrets and Variables → Actions</a:t>
            </a:r>
            <a:r>
              <a:rPr lang="en-US" b="0" i="0" dirty="0">
                <a:effectLst/>
                <a:latin typeface="Quattrocento Sans" panose="020B0502050000020003" pitchFamily="34" charset="0"/>
              </a:rPr>
              <a:t>.</a:t>
            </a:r>
          </a:p>
          <a:p>
            <a:pPr marL="342900" indent="-342900" algn="l">
              <a:spcBef>
                <a:spcPts val="600"/>
              </a:spcBef>
              <a:spcAft>
                <a:spcPts val="600"/>
              </a:spcAft>
              <a:buFont typeface="+mj-lt"/>
              <a:buAutoNum type="arabicPeriod"/>
            </a:pPr>
            <a:r>
              <a:rPr lang="en-US" b="1" i="0" dirty="0">
                <a:effectLst/>
                <a:latin typeface="Quattrocento Sans" panose="020B0502050000020003" pitchFamily="34" charset="0"/>
              </a:rPr>
              <a:t>Click "New Secret"</a:t>
            </a:r>
            <a:r>
              <a:rPr lang="en-US" b="0" i="0" dirty="0">
                <a:effectLst/>
                <a:latin typeface="Quattrocento Sans" panose="020B0502050000020003" pitchFamily="34" charset="0"/>
              </a:rPr>
              <a:t>.</a:t>
            </a:r>
          </a:p>
          <a:p>
            <a:pPr marL="342900" indent="-342900" algn="l">
              <a:spcBef>
                <a:spcPts val="600"/>
              </a:spcBef>
              <a:spcAft>
                <a:spcPts val="600"/>
              </a:spcAft>
              <a:buFont typeface="+mj-lt"/>
              <a:buAutoNum type="arabicPeriod"/>
            </a:pPr>
            <a:r>
              <a:rPr lang="en-US" b="1" i="0" dirty="0">
                <a:effectLst/>
                <a:latin typeface="Quattrocento Sans" panose="020B0502050000020003" pitchFamily="34" charset="0"/>
              </a:rPr>
              <a:t>Enter a Secret Name and Value</a:t>
            </a:r>
            <a:r>
              <a:rPr lang="en-US" b="0" i="0" dirty="0">
                <a:effectLst/>
                <a:latin typeface="Quattrocento Sans" panose="020B0502050000020003" pitchFamily="34" charset="0"/>
              </a:rPr>
              <a:t>.</a:t>
            </a:r>
          </a:p>
          <a:p>
            <a:pPr marL="342900" indent="-342900" algn="l">
              <a:spcBef>
                <a:spcPts val="600"/>
              </a:spcBef>
              <a:spcAft>
                <a:spcPts val="600"/>
              </a:spcAft>
              <a:buFont typeface="+mj-lt"/>
              <a:buAutoNum type="arabicPeriod"/>
            </a:pPr>
            <a:r>
              <a:rPr lang="en-US" b="1" i="0" dirty="0">
                <a:effectLst/>
                <a:latin typeface="Quattrocento Sans" panose="020B0502050000020003" pitchFamily="34" charset="0"/>
              </a:rPr>
              <a:t>Choose Repository Access</a:t>
            </a:r>
            <a:r>
              <a:rPr lang="en-US" b="0" i="0" dirty="0">
                <a:effectLst/>
                <a:latin typeface="Quattrocento Sans" panose="020B0502050000020003" pitchFamily="34" charset="0"/>
              </a:rPr>
              <a:t>:</a:t>
            </a:r>
          </a:p>
          <a:p>
            <a:pPr marL="800100" lvl="1" indent="-342900" algn="l">
              <a:buFont typeface="Arial" panose="020B0604020202020204" pitchFamily="34" charset="0"/>
              <a:buChar char="•"/>
            </a:pPr>
            <a:r>
              <a:rPr lang="en-US" b="0" i="0" dirty="0">
                <a:effectLst/>
                <a:latin typeface="Quattrocento Sans" panose="020B0502050000020003" pitchFamily="34" charset="0"/>
              </a:rPr>
              <a:t>All repositories.</a:t>
            </a:r>
          </a:p>
          <a:p>
            <a:pPr marL="800100" lvl="1" indent="-342900" algn="l">
              <a:buFont typeface="Arial" panose="020B0604020202020204" pitchFamily="34" charset="0"/>
              <a:buChar char="•"/>
            </a:pPr>
            <a:r>
              <a:rPr lang="en-US" b="0" i="0" dirty="0">
                <a:effectLst/>
                <a:latin typeface="Quattrocento Sans" panose="020B0502050000020003" pitchFamily="34" charset="0"/>
              </a:rPr>
              <a:t>Selected repositories.</a:t>
            </a:r>
          </a:p>
          <a:p>
            <a:pPr marL="342900" indent="-342900" algn="l">
              <a:spcBef>
                <a:spcPts val="600"/>
              </a:spcBef>
              <a:spcAft>
                <a:spcPts val="600"/>
              </a:spcAft>
              <a:buFont typeface="+mj-lt"/>
              <a:buAutoNum type="arabicPeriod"/>
            </a:pPr>
            <a:r>
              <a:rPr lang="en-US" b="1" i="0" dirty="0">
                <a:effectLst/>
                <a:latin typeface="Quattrocento Sans" panose="020B0502050000020003" pitchFamily="34" charset="0"/>
              </a:rPr>
              <a:t>Save the secret</a:t>
            </a:r>
            <a:endParaRPr lang="en-US" b="0" i="0" dirty="0">
              <a:effectLst/>
              <a:latin typeface="Quattrocento Sans" panose="020B0502050000020003" pitchFamily="34" charset="0"/>
            </a:endParaRPr>
          </a:p>
        </p:txBody>
      </p:sp>
      <p:sp>
        <p:nvSpPr>
          <p:cNvPr id="2" name="TextBox 1">
            <a:extLst>
              <a:ext uri="{FF2B5EF4-FFF2-40B4-BE49-F238E27FC236}">
                <a16:creationId xmlns:a16="http://schemas.microsoft.com/office/drawing/2014/main" id="{EAF82ADA-089B-5E58-D5B2-65C31BF3D036}"/>
              </a:ext>
            </a:extLst>
          </p:cNvPr>
          <p:cNvSpPr txBox="1"/>
          <p:nvPr/>
        </p:nvSpPr>
        <p:spPr>
          <a:xfrm>
            <a:off x="6096000" y="1542794"/>
            <a:ext cx="415131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Best Practices for Managing Secrets</a:t>
            </a:r>
          </a:p>
        </p:txBody>
      </p:sp>
      <p:sp>
        <p:nvSpPr>
          <p:cNvPr id="5" name="Rectangle 4">
            <a:extLst>
              <a:ext uri="{FF2B5EF4-FFF2-40B4-BE49-F238E27FC236}">
                <a16:creationId xmlns:a16="http://schemas.microsoft.com/office/drawing/2014/main" id="{4079BAE5-8337-823D-C8B3-3BEBB071B829}"/>
              </a:ext>
            </a:extLst>
          </p:cNvPr>
          <p:cNvSpPr/>
          <p:nvPr/>
        </p:nvSpPr>
        <p:spPr>
          <a:xfrm>
            <a:off x="6202364" y="2094960"/>
            <a:ext cx="4851398" cy="3391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B7FA938-3E59-1A23-649C-9C4658AA7BBC}"/>
              </a:ext>
            </a:extLst>
          </p:cNvPr>
          <p:cNvSpPr txBox="1"/>
          <p:nvPr/>
        </p:nvSpPr>
        <p:spPr>
          <a:xfrm>
            <a:off x="6392863" y="2231793"/>
            <a:ext cx="4503733" cy="2339102"/>
          </a:xfrm>
          <a:prstGeom prst="rect">
            <a:avLst/>
          </a:prstGeom>
          <a:noFill/>
        </p:spPr>
        <p:txBody>
          <a:bodyPr wrap="square" rtlCol="0">
            <a:spAutoFit/>
          </a:bodyPr>
          <a:lstStyle/>
          <a:p>
            <a:pPr marL="285750" indent="-285750" algn="l">
              <a:spcBef>
                <a:spcPts val="600"/>
              </a:spcBef>
              <a:spcAft>
                <a:spcPts val="600"/>
              </a:spcAft>
              <a:buFont typeface="Arial" panose="020B0604020202020204" pitchFamily="34" charset="0"/>
              <a:buChar char="•"/>
            </a:pPr>
            <a:r>
              <a:rPr lang="en-US" b="1" i="0" dirty="0">
                <a:effectLst/>
                <a:latin typeface="Quattrocento Sans" panose="020B0502050000020003" pitchFamily="34" charset="0"/>
              </a:rPr>
              <a:t>Use environment variables carefully</a:t>
            </a:r>
            <a:r>
              <a:rPr lang="en-US" b="0" i="0" dirty="0">
                <a:effectLst/>
                <a:latin typeface="Quattrocento Sans" panose="020B0502050000020003" pitchFamily="34" charset="0"/>
              </a:rPr>
              <a:t> to prevent secret exposure.</a:t>
            </a:r>
          </a:p>
          <a:p>
            <a:pPr marL="285750" indent="-285750" algn="l">
              <a:spcBef>
                <a:spcPts val="600"/>
              </a:spcBef>
              <a:spcAft>
                <a:spcPts val="600"/>
              </a:spcAft>
              <a:buFont typeface="Arial" panose="020B0604020202020204" pitchFamily="34" charset="0"/>
              <a:buChar char="•"/>
            </a:pPr>
            <a:r>
              <a:rPr lang="en-US" b="1" i="0" dirty="0">
                <a:effectLst/>
                <a:latin typeface="Quattrocento Sans" panose="020B0502050000020003" pitchFamily="34" charset="0"/>
              </a:rPr>
              <a:t>Rotate secrets regularly</a:t>
            </a:r>
            <a:r>
              <a:rPr lang="en-US" b="0" i="0" dirty="0">
                <a:effectLst/>
                <a:latin typeface="Quattrocento Sans" panose="020B0502050000020003" pitchFamily="34" charset="0"/>
              </a:rPr>
              <a:t> to enhance security.</a:t>
            </a:r>
          </a:p>
          <a:p>
            <a:pPr marL="285750" indent="-285750" algn="l">
              <a:spcBef>
                <a:spcPts val="600"/>
              </a:spcBef>
              <a:spcAft>
                <a:spcPts val="600"/>
              </a:spcAft>
              <a:buFont typeface="Arial" panose="020B0604020202020204" pitchFamily="34" charset="0"/>
              <a:buChar char="•"/>
            </a:pPr>
            <a:r>
              <a:rPr lang="en-US" b="1" i="0" dirty="0">
                <a:effectLst/>
                <a:latin typeface="Quattrocento Sans" panose="020B0502050000020003" pitchFamily="34" charset="0"/>
              </a:rPr>
              <a:t>Use third-party secret managers</a:t>
            </a:r>
            <a:r>
              <a:rPr lang="en-US" b="0" i="0" dirty="0">
                <a:effectLst/>
                <a:latin typeface="Quattrocento Sans" panose="020B0502050000020003" pitchFamily="34" charset="0"/>
              </a:rPr>
              <a:t> (e.g., AWS Secrets Manager, </a:t>
            </a:r>
            <a:r>
              <a:rPr lang="en-US" b="0" i="0" dirty="0" err="1">
                <a:effectLst/>
                <a:latin typeface="Quattrocento Sans" panose="020B0502050000020003" pitchFamily="34" charset="0"/>
              </a:rPr>
              <a:t>HashiCorp</a:t>
            </a:r>
            <a:r>
              <a:rPr lang="en-US" b="0" i="0" dirty="0">
                <a:effectLst/>
                <a:latin typeface="Quattrocento Sans" panose="020B0502050000020003" pitchFamily="34" charset="0"/>
              </a:rPr>
              <a:t> Vault).</a:t>
            </a:r>
          </a:p>
        </p:txBody>
      </p:sp>
    </p:spTree>
    <p:extLst>
      <p:ext uri="{BB962C8B-B14F-4D97-AF65-F5344CB8AC3E}">
        <p14:creationId xmlns:p14="http://schemas.microsoft.com/office/powerpoint/2010/main" val="35054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Configure Organizational Use Policies for GitHub Actions</a:t>
            </a:r>
            <a:br>
              <a:rPr lang="en-US" sz="3200" dirty="0">
                <a:latin typeface="Quattrocento Sans" panose="020B0502050000020003" pitchFamily="34" charset="0"/>
              </a:rPr>
            </a:br>
            <a:r>
              <a:rPr lang="en-US" sz="3200" dirty="0">
                <a:latin typeface="Quattrocento Sans" panose="020B0502050000020003" pitchFamily="34" charset="0"/>
              </a:rPr>
              <a:t>(continued)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9" y="1416220"/>
            <a:ext cx="9072562" cy="646331"/>
          </a:xfrm>
          <a:prstGeom prst="rect">
            <a:avLst/>
          </a:prstGeom>
          <a:noFill/>
        </p:spPr>
        <p:txBody>
          <a:bodyPr wrap="square" rtlCol="0">
            <a:spAutoFit/>
          </a:bodyPr>
          <a:lstStyle/>
          <a:p>
            <a:pPr algn="just">
              <a:spcBef>
                <a:spcPts val="600"/>
              </a:spcBef>
              <a:spcAft>
                <a:spcPts val="600"/>
              </a:spcAft>
            </a:pPr>
            <a:r>
              <a:rPr lang="en-US" b="0" i="0" dirty="0">
                <a:effectLst/>
                <a:latin typeface="Quattrocento Sans" panose="020B0502050000020003" pitchFamily="34" charset="0"/>
              </a:rPr>
              <a:t>Organizations must </a:t>
            </a:r>
            <a:r>
              <a:rPr lang="en-US" b="1" i="0" dirty="0">
                <a:effectLst/>
                <a:latin typeface="Quattrocento Sans" panose="020B0502050000020003" pitchFamily="34" charset="0"/>
              </a:rPr>
              <a:t>monitor</a:t>
            </a:r>
            <a:r>
              <a:rPr lang="en-US" b="0" i="0" dirty="0">
                <a:effectLst/>
                <a:latin typeface="Quattrocento Sans" panose="020B0502050000020003" pitchFamily="34" charset="0"/>
              </a:rPr>
              <a:t> the usage of GitHub Actions to ensure compliance and detect unauthorized activity.</a:t>
            </a:r>
          </a:p>
        </p:txBody>
      </p:sp>
      <p:sp>
        <p:nvSpPr>
          <p:cNvPr id="6" name="Rectangle 5">
            <a:extLst>
              <a:ext uri="{FF2B5EF4-FFF2-40B4-BE49-F238E27FC236}">
                <a16:creationId xmlns:a16="http://schemas.microsoft.com/office/drawing/2014/main" id="{83A4E7E5-B314-347E-4872-5F407AF30152}"/>
              </a:ext>
            </a:extLst>
          </p:cNvPr>
          <p:cNvSpPr/>
          <p:nvPr/>
        </p:nvSpPr>
        <p:spPr>
          <a:xfrm>
            <a:off x="579438" y="2159000"/>
            <a:ext cx="4270816" cy="35478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45685" y="2727430"/>
            <a:ext cx="4270816" cy="2462213"/>
          </a:xfrm>
          <a:prstGeom prst="rect">
            <a:avLst/>
          </a:prstGeom>
          <a:noFill/>
        </p:spPr>
        <p:txBody>
          <a:bodyPr wrap="square" rtlCol="0">
            <a:spAutoFit/>
          </a:bodyPr>
          <a:lstStyle/>
          <a:p>
            <a:pPr algn="l"/>
            <a:r>
              <a:rPr lang="en-US" sz="1600" b="0" i="0" dirty="0">
                <a:effectLst/>
                <a:latin typeface="Quattrocento Sans" panose="020B0502050000020003" pitchFamily="34" charset="0"/>
              </a:rPr>
              <a:t>Audit logs provide insights into:</a:t>
            </a:r>
          </a:p>
          <a:p>
            <a:pPr marL="285750" indent="-285750" algn="l">
              <a:buFont typeface="Arial" panose="020B0604020202020204" pitchFamily="34" charset="0"/>
              <a:buChar char="•"/>
            </a:pPr>
            <a:r>
              <a:rPr lang="en-US" sz="1600" b="0" i="0" dirty="0">
                <a:effectLst/>
                <a:latin typeface="Quattrocento Sans" panose="020B0502050000020003" pitchFamily="34" charset="0"/>
              </a:rPr>
              <a:t>Who ran workflows.</a:t>
            </a:r>
          </a:p>
          <a:p>
            <a:pPr marL="285750" indent="-285750" algn="l">
              <a:buFont typeface="Arial" panose="020B0604020202020204" pitchFamily="34" charset="0"/>
              <a:buChar char="•"/>
            </a:pPr>
            <a:r>
              <a:rPr lang="en-US" sz="1600" b="0" i="0" dirty="0">
                <a:effectLst/>
                <a:latin typeface="Quattrocento Sans" panose="020B0502050000020003" pitchFamily="34" charset="0"/>
              </a:rPr>
              <a:t>Which actions were executed.</a:t>
            </a:r>
          </a:p>
          <a:p>
            <a:pPr marL="285750" indent="-285750" algn="l">
              <a:buFont typeface="Arial" panose="020B0604020202020204" pitchFamily="34" charset="0"/>
              <a:buChar char="•"/>
            </a:pPr>
            <a:r>
              <a:rPr lang="en-US" sz="1600" b="0" i="0" dirty="0">
                <a:effectLst/>
                <a:latin typeface="Quattrocento Sans" panose="020B0502050000020003" pitchFamily="34" charset="0"/>
              </a:rPr>
              <a:t>What permissions workflows used.</a:t>
            </a:r>
          </a:p>
          <a:p>
            <a:pPr algn="l">
              <a:spcBef>
                <a:spcPts val="1200"/>
              </a:spcBef>
            </a:pPr>
            <a:r>
              <a:rPr lang="en-US" sz="1600" b="1" i="0" dirty="0">
                <a:effectLst/>
                <a:latin typeface="Quattrocento Sans" panose="020B0502050000020003" pitchFamily="34" charset="0"/>
              </a:rPr>
              <a:t>Steps to Enable Audit Logs</a:t>
            </a:r>
          </a:p>
          <a:p>
            <a:pPr marL="342900" indent="-342900" algn="l">
              <a:buFont typeface="+mj-lt"/>
              <a:buAutoNum type="arabicPeriod"/>
            </a:pPr>
            <a:r>
              <a:rPr lang="en-US" sz="1600" b="0" i="0" dirty="0">
                <a:effectLst/>
                <a:latin typeface="Quattrocento Sans" panose="020B0502050000020003" pitchFamily="34" charset="0"/>
              </a:rPr>
              <a:t>Navigate to Organization Settings → Security → Audit Log.</a:t>
            </a:r>
          </a:p>
          <a:p>
            <a:pPr marL="342900" indent="-342900" algn="l">
              <a:buFont typeface="+mj-lt"/>
              <a:buAutoNum type="arabicPeriod"/>
            </a:pPr>
            <a:r>
              <a:rPr lang="en-US" sz="1600" b="0" i="0" dirty="0">
                <a:effectLst/>
                <a:latin typeface="Quattrocento Sans" panose="020B0502050000020003" pitchFamily="34" charset="0"/>
              </a:rPr>
              <a:t>Filter logs by "actions" to see workflow execution history.</a:t>
            </a:r>
          </a:p>
        </p:txBody>
      </p:sp>
      <p:sp>
        <p:nvSpPr>
          <p:cNvPr id="2" name="TextBox 1">
            <a:extLst>
              <a:ext uri="{FF2B5EF4-FFF2-40B4-BE49-F238E27FC236}">
                <a16:creationId xmlns:a16="http://schemas.microsoft.com/office/drawing/2014/main" id="{EED6DD39-9E87-73B2-1FB7-4C7CD1803C72}"/>
              </a:ext>
            </a:extLst>
          </p:cNvPr>
          <p:cNvSpPr txBox="1"/>
          <p:nvPr/>
        </p:nvSpPr>
        <p:spPr>
          <a:xfrm>
            <a:off x="745685" y="2309874"/>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Enabling Audit Logs for GitHub Actions</a:t>
            </a:r>
          </a:p>
        </p:txBody>
      </p:sp>
      <p:sp>
        <p:nvSpPr>
          <p:cNvPr id="5" name="Rectangle 4">
            <a:extLst>
              <a:ext uri="{FF2B5EF4-FFF2-40B4-BE49-F238E27FC236}">
                <a16:creationId xmlns:a16="http://schemas.microsoft.com/office/drawing/2014/main" id="{99DD4744-1191-479F-5AEC-293872C6EEAB}"/>
              </a:ext>
            </a:extLst>
          </p:cNvPr>
          <p:cNvSpPr/>
          <p:nvPr/>
        </p:nvSpPr>
        <p:spPr>
          <a:xfrm>
            <a:off x="5016501" y="2159000"/>
            <a:ext cx="6145566" cy="36923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9C1B926-B04C-74D9-E194-0A3C2F8FA673}"/>
              </a:ext>
            </a:extLst>
          </p:cNvPr>
          <p:cNvSpPr txBox="1"/>
          <p:nvPr/>
        </p:nvSpPr>
        <p:spPr>
          <a:xfrm>
            <a:off x="5182748" y="2727430"/>
            <a:ext cx="5764652" cy="3123932"/>
          </a:xfrm>
          <a:prstGeom prst="rect">
            <a:avLst/>
          </a:prstGeom>
          <a:noFill/>
        </p:spPr>
        <p:txBody>
          <a:bodyPr wrap="square" rtlCol="0">
            <a:spAutoFit/>
          </a:bodyPr>
          <a:lstStyle/>
          <a:p>
            <a:pPr algn="l"/>
            <a:r>
              <a:rPr lang="en-US" sz="1600" b="0" i="0" dirty="0">
                <a:effectLst/>
                <a:latin typeface="Quattrocento Sans" panose="020B0502050000020003" pitchFamily="34" charset="0"/>
              </a:rPr>
              <a:t>Enterprises should configure </a:t>
            </a:r>
            <a:r>
              <a:rPr lang="en-US" sz="1600" b="1" i="0" dirty="0">
                <a:effectLst/>
                <a:latin typeface="Quattrocento Sans" panose="020B0502050000020003" pitchFamily="34" charset="0"/>
              </a:rPr>
              <a:t>log retention</a:t>
            </a:r>
            <a:r>
              <a:rPr lang="en-US" sz="1600" b="0" i="0" dirty="0">
                <a:effectLst/>
                <a:latin typeface="Quattrocento Sans" panose="020B0502050000020003" pitchFamily="34" charset="0"/>
              </a:rPr>
              <a:t> to comply with security policies. Retaining logs ensures that organizations can review historical workflow executions, detect suspicious activities, and comply with industry regulations.</a:t>
            </a:r>
          </a:p>
          <a:p>
            <a:pPr algn="l">
              <a:spcBef>
                <a:spcPts val="600"/>
              </a:spcBef>
              <a:spcAft>
                <a:spcPts val="600"/>
              </a:spcAft>
            </a:pPr>
            <a:r>
              <a:rPr lang="en-US" sz="1600" b="1" i="0" dirty="0">
                <a:effectLst/>
                <a:latin typeface="Quattrocento Sans" panose="020B0502050000020003" pitchFamily="34" charset="0"/>
              </a:rPr>
              <a:t>Steps to Configure Log Retention Policies</a:t>
            </a:r>
          </a:p>
          <a:p>
            <a:pPr marL="342900" indent="-342900" algn="l">
              <a:buFont typeface="+mj-lt"/>
              <a:buAutoNum type="arabicPeriod"/>
            </a:pPr>
            <a:r>
              <a:rPr lang="en-US" sz="1400" b="0" i="0" dirty="0">
                <a:effectLst/>
                <a:latin typeface="Quattrocento Sans" panose="020B0502050000020003" pitchFamily="34" charset="0"/>
              </a:rPr>
              <a:t>Navigate to Organization Settings → Security → Audit Log.</a:t>
            </a:r>
          </a:p>
          <a:p>
            <a:pPr marL="342900" indent="-342900" algn="l">
              <a:buFont typeface="+mj-lt"/>
              <a:buAutoNum type="arabicPeriod"/>
            </a:pPr>
            <a:r>
              <a:rPr lang="en-US" sz="1400" b="0" i="0" dirty="0">
                <a:effectLst/>
                <a:latin typeface="Quattrocento Sans" panose="020B0502050000020003" pitchFamily="34" charset="0"/>
              </a:rPr>
              <a:t>Set the log retention period to match compliance requirements:</a:t>
            </a:r>
          </a:p>
          <a:p>
            <a:pPr marL="742950" lvl="1" indent="-285750" algn="l">
              <a:buFont typeface="Arial" panose="020B0604020202020204" pitchFamily="34" charset="0"/>
              <a:buChar char="•"/>
            </a:pPr>
            <a:r>
              <a:rPr lang="en-US" sz="1400" b="1" i="0" dirty="0">
                <a:effectLst/>
                <a:latin typeface="Quattrocento Sans" panose="020B0502050000020003" pitchFamily="34" charset="0"/>
              </a:rPr>
              <a:t>30</a:t>
            </a:r>
            <a:r>
              <a:rPr lang="en-US" sz="1400" b="0" i="0" dirty="0">
                <a:effectLst/>
                <a:latin typeface="Quattrocento Sans" panose="020B0502050000020003" pitchFamily="34" charset="0"/>
              </a:rPr>
              <a:t> days (default).</a:t>
            </a:r>
          </a:p>
          <a:p>
            <a:pPr marL="742950" lvl="1" indent="-285750" algn="l">
              <a:buFont typeface="Arial" panose="020B0604020202020204" pitchFamily="34" charset="0"/>
              <a:buChar char="•"/>
            </a:pPr>
            <a:r>
              <a:rPr lang="en-US" sz="1400" b="1" i="0" dirty="0">
                <a:effectLst/>
                <a:latin typeface="Quattrocento Sans" panose="020B0502050000020003" pitchFamily="34" charset="0"/>
              </a:rPr>
              <a:t>90</a:t>
            </a:r>
            <a:r>
              <a:rPr lang="en-US" sz="1400" b="0" i="0" dirty="0">
                <a:effectLst/>
                <a:latin typeface="Quattrocento Sans" panose="020B0502050000020003" pitchFamily="34" charset="0"/>
              </a:rPr>
              <a:t> days (recommended for security-conscious organizations).</a:t>
            </a:r>
          </a:p>
          <a:p>
            <a:pPr marL="742950" lvl="1" indent="-285750" algn="l">
              <a:buFont typeface="Arial" panose="020B0604020202020204" pitchFamily="34" charset="0"/>
              <a:buChar char="•"/>
            </a:pPr>
            <a:r>
              <a:rPr lang="en-US" sz="1400" b="0" i="0" dirty="0">
                <a:effectLst/>
                <a:latin typeface="Quattrocento Sans" panose="020B0502050000020003" pitchFamily="34" charset="0"/>
              </a:rPr>
              <a:t>Custom period (as per legal and compliance needs).</a:t>
            </a:r>
          </a:p>
          <a:p>
            <a:pPr marL="342900" indent="-342900" algn="l">
              <a:buFont typeface="+mj-lt"/>
              <a:buAutoNum type="arabicPeriod"/>
            </a:pPr>
            <a:r>
              <a:rPr lang="en-US" sz="1400" b="0" i="0" dirty="0">
                <a:effectLst/>
                <a:latin typeface="Quattrocento Sans" panose="020B0502050000020003" pitchFamily="34" charset="0"/>
              </a:rPr>
              <a:t>Save the settings.</a:t>
            </a:r>
          </a:p>
          <a:p>
            <a:pPr algn="l">
              <a:spcBef>
                <a:spcPts val="600"/>
              </a:spcBef>
            </a:pPr>
            <a:r>
              <a:rPr lang="en-US" sz="1600" b="0" i="0" dirty="0">
                <a:effectLst/>
                <a:latin typeface="Quattrocento Sans" panose="020B0502050000020003" pitchFamily="34" charset="0"/>
              </a:rPr>
              <a:t>Alternatively, use GitHub’s API to set the log retention period.</a:t>
            </a:r>
          </a:p>
        </p:txBody>
      </p:sp>
      <p:sp>
        <p:nvSpPr>
          <p:cNvPr id="9" name="TextBox 8">
            <a:extLst>
              <a:ext uri="{FF2B5EF4-FFF2-40B4-BE49-F238E27FC236}">
                <a16:creationId xmlns:a16="http://schemas.microsoft.com/office/drawing/2014/main" id="{140791CB-4450-C4DA-CFA8-B4B598897D09}"/>
              </a:ext>
            </a:extLst>
          </p:cNvPr>
          <p:cNvSpPr txBox="1"/>
          <p:nvPr/>
        </p:nvSpPr>
        <p:spPr>
          <a:xfrm>
            <a:off x="5076871" y="2309874"/>
            <a:ext cx="6085196"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Enforcing Log Retention Policies</a:t>
            </a:r>
          </a:p>
        </p:txBody>
      </p:sp>
    </p:spTree>
    <p:extLst>
      <p:ext uri="{BB962C8B-B14F-4D97-AF65-F5344CB8AC3E}">
        <p14:creationId xmlns:p14="http://schemas.microsoft.com/office/powerpoint/2010/main" val="94934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Managing and leveraging reusable components in GitHub Actions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415414"/>
            <a:ext cx="10102851" cy="830997"/>
          </a:xfrm>
          <a:prstGeom prst="rect">
            <a:avLst/>
          </a:prstGeom>
          <a:noFill/>
        </p:spPr>
        <p:txBody>
          <a:bodyPr wrap="square" rtlCol="0">
            <a:spAutoFit/>
          </a:bodyPr>
          <a:lstStyle/>
          <a:p>
            <a:pPr algn="just">
              <a:spcBef>
                <a:spcPts val="600"/>
              </a:spcBef>
              <a:spcAft>
                <a:spcPts val="600"/>
              </a:spcAft>
            </a:pPr>
            <a:r>
              <a:rPr lang="en-US" sz="1600" b="0" i="0" dirty="0">
                <a:solidFill>
                  <a:schemeClr val="bg2">
                    <a:lumMod val="25000"/>
                  </a:schemeClr>
                </a:solidFill>
                <a:effectLst/>
                <a:latin typeface="Quattrocento Sans" panose="020B0502050000020003" pitchFamily="34" charset="0"/>
              </a:rPr>
              <a:t>Reusable components in GitHub Actions refer to </a:t>
            </a:r>
            <a:r>
              <a:rPr lang="en-US" sz="1600" b="1" i="0" dirty="0">
                <a:solidFill>
                  <a:schemeClr val="bg2">
                    <a:lumMod val="25000"/>
                  </a:schemeClr>
                </a:solidFill>
                <a:effectLst/>
                <a:latin typeface="Quattrocento Sans" panose="020B0502050000020003" pitchFamily="34" charset="0"/>
              </a:rPr>
              <a:t>workflows, actions, and scripts</a:t>
            </a:r>
            <a:r>
              <a:rPr lang="en-US" sz="1600" b="0" i="0" dirty="0">
                <a:solidFill>
                  <a:schemeClr val="bg2">
                    <a:lumMod val="25000"/>
                  </a:schemeClr>
                </a:solidFill>
                <a:effectLst/>
                <a:latin typeface="Quattrocento Sans" panose="020B0502050000020003" pitchFamily="34" charset="0"/>
              </a:rPr>
              <a:t> that are used across multiple repositories to streamline development and automation. They help standardize CI/CD pipelines, improve maintainability, and reduce redundant configuration efforts.</a:t>
            </a:r>
          </a:p>
        </p:txBody>
      </p:sp>
      <p:sp>
        <p:nvSpPr>
          <p:cNvPr id="2" name="TextBox 1">
            <a:extLst>
              <a:ext uri="{FF2B5EF4-FFF2-40B4-BE49-F238E27FC236}">
                <a16:creationId xmlns:a16="http://schemas.microsoft.com/office/drawing/2014/main" id="{AD09B5B6-4D87-5016-EBFE-E977F68AEA8B}"/>
              </a:ext>
            </a:extLst>
          </p:cNvPr>
          <p:cNvSpPr txBox="1"/>
          <p:nvPr/>
        </p:nvSpPr>
        <p:spPr>
          <a:xfrm>
            <a:off x="579438" y="2438698"/>
            <a:ext cx="3370262" cy="369332"/>
          </a:xfrm>
          <a:prstGeom prst="rect">
            <a:avLst/>
          </a:prstGeom>
          <a:noFill/>
        </p:spPr>
        <p:txBody>
          <a:bodyPr wrap="square" rtlCol="0">
            <a:spAutoFit/>
          </a:bodyPr>
          <a:lstStyle/>
          <a:p>
            <a:r>
              <a:rPr lang="en-US" b="1" dirty="0">
                <a:latin typeface="Quattrocento Sans" panose="020B0502050000020003" pitchFamily="34" charset="0"/>
                <a:cs typeface="Segoe UI"/>
              </a:rPr>
              <a:t>Types of Reusable Components</a:t>
            </a:r>
          </a:p>
        </p:txBody>
      </p:sp>
      <p:sp>
        <p:nvSpPr>
          <p:cNvPr id="6" name="Rectangle 5">
            <a:extLst>
              <a:ext uri="{FF2B5EF4-FFF2-40B4-BE49-F238E27FC236}">
                <a16:creationId xmlns:a16="http://schemas.microsoft.com/office/drawing/2014/main" id="{83A4E7E5-B314-347E-4872-5F407AF30152}"/>
              </a:ext>
            </a:extLst>
          </p:cNvPr>
          <p:cNvSpPr/>
          <p:nvPr/>
        </p:nvSpPr>
        <p:spPr>
          <a:xfrm>
            <a:off x="673100" y="2897197"/>
            <a:ext cx="7670800" cy="29622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40569" y="3043317"/>
            <a:ext cx="7603331" cy="2739211"/>
          </a:xfrm>
          <a:prstGeom prst="rect">
            <a:avLst/>
          </a:prstGeom>
          <a:noFill/>
        </p:spPr>
        <p:txBody>
          <a:bodyPr wrap="square" rtlCol="0">
            <a:spAutoFit/>
          </a:bodyPr>
          <a:lstStyle/>
          <a:p>
            <a:pPr marL="342900" indent="-342900" algn="just">
              <a:spcBef>
                <a:spcPts val="600"/>
              </a:spcBef>
              <a:buFont typeface="+mj-lt"/>
              <a:buAutoNum type="arabicPeriod"/>
            </a:pPr>
            <a:r>
              <a:rPr lang="en-US" sz="1600" b="0" i="0" dirty="0">
                <a:solidFill>
                  <a:schemeClr val="bg2">
                    <a:lumMod val="25000"/>
                  </a:schemeClr>
                </a:solidFill>
                <a:effectLst/>
                <a:latin typeface="Quattrocento Sans" panose="020B0502050000020003" pitchFamily="34" charset="0"/>
              </a:rPr>
              <a:t>Reusable Workflows</a:t>
            </a:r>
          </a:p>
          <a:p>
            <a:pPr marL="742950" lvl="1" indent="-285750" algn="just">
              <a:spcBef>
                <a:spcPts val="600"/>
              </a:spcBef>
              <a:buFont typeface="Arial" panose="020B0604020202020204" pitchFamily="34" charset="0"/>
              <a:buChar char="•"/>
            </a:pPr>
            <a:r>
              <a:rPr lang="en-US" sz="1400" b="0" i="0" dirty="0">
                <a:solidFill>
                  <a:schemeClr val="bg2">
                    <a:lumMod val="25000"/>
                  </a:schemeClr>
                </a:solidFill>
                <a:effectLst/>
                <a:latin typeface="Quattrocento Sans" panose="020B0502050000020003" pitchFamily="34" charset="0"/>
              </a:rPr>
              <a:t>Defined once and referenced in multiple repositories.</a:t>
            </a:r>
          </a:p>
          <a:p>
            <a:pPr marL="742950" lvl="1" indent="-285750" algn="just">
              <a:spcBef>
                <a:spcPts val="600"/>
              </a:spcBef>
              <a:buFont typeface="Arial" panose="020B0604020202020204" pitchFamily="34" charset="0"/>
              <a:buChar char="•"/>
            </a:pPr>
            <a:r>
              <a:rPr lang="en-US" sz="1400" b="0" i="0" dirty="0">
                <a:solidFill>
                  <a:schemeClr val="bg2">
                    <a:lumMod val="25000"/>
                  </a:schemeClr>
                </a:solidFill>
                <a:effectLst/>
                <a:latin typeface="Quattrocento Sans" panose="020B0502050000020003" pitchFamily="34" charset="0"/>
              </a:rPr>
              <a:t>Example: A standard build-and-deploy workflow for all projects in an enterprise.</a:t>
            </a:r>
          </a:p>
          <a:p>
            <a:pPr marL="342900" indent="-342900" algn="just">
              <a:spcBef>
                <a:spcPts val="600"/>
              </a:spcBef>
              <a:buFont typeface="+mj-lt"/>
              <a:buAutoNum type="arabicPeriod"/>
            </a:pPr>
            <a:r>
              <a:rPr lang="en-US" sz="1600" b="0" i="0" dirty="0">
                <a:solidFill>
                  <a:schemeClr val="bg2">
                    <a:lumMod val="25000"/>
                  </a:schemeClr>
                </a:solidFill>
                <a:effectLst/>
                <a:latin typeface="Quattrocento Sans" panose="020B0502050000020003" pitchFamily="34" charset="0"/>
              </a:rPr>
              <a:t>Custom GitHub Actions</a:t>
            </a:r>
          </a:p>
          <a:p>
            <a:pPr marL="742950" lvl="1" indent="-285750" algn="just">
              <a:spcBef>
                <a:spcPts val="600"/>
              </a:spcBef>
              <a:buFont typeface="Arial" panose="020B0604020202020204" pitchFamily="34" charset="0"/>
              <a:buChar char="•"/>
            </a:pPr>
            <a:r>
              <a:rPr lang="en-US" sz="1400" b="0" i="0" dirty="0">
                <a:solidFill>
                  <a:schemeClr val="bg2">
                    <a:lumMod val="25000"/>
                  </a:schemeClr>
                </a:solidFill>
                <a:effectLst/>
                <a:latin typeface="Quattrocento Sans" panose="020B0502050000020003" pitchFamily="34" charset="0"/>
              </a:rPr>
              <a:t>Created for repeated tasks (e.g., setting up dependencies, running security checks).</a:t>
            </a:r>
          </a:p>
          <a:p>
            <a:pPr marL="742950" lvl="1" indent="-285750" algn="just">
              <a:spcBef>
                <a:spcPts val="600"/>
              </a:spcBef>
              <a:buFont typeface="Arial" panose="020B0604020202020204" pitchFamily="34" charset="0"/>
              <a:buChar char="•"/>
            </a:pPr>
            <a:r>
              <a:rPr lang="en-US" sz="1400" b="0" i="0" dirty="0">
                <a:solidFill>
                  <a:schemeClr val="bg2">
                    <a:lumMod val="25000"/>
                  </a:schemeClr>
                </a:solidFill>
                <a:effectLst/>
                <a:latin typeface="Quattrocento Sans" panose="020B0502050000020003" pitchFamily="34" charset="0"/>
              </a:rPr>
              <a:t>Example: A company-wide action for enforcing code linting.</a:t>
            </a:r>
          </a:p>
          <a:p>
            <a:pPr marL="342900" indent="-342900" algn="just">
              <a:spcBef>
                <a:spcPts val="600"/>
              </a:spcBef>
              <a:buFont typeface="+mj-lt"/>
              <a:buAutoNum type="arabicPeriod"/>
            </a:pPr>
            <a:r>
              <a:rPr lang="en-US" sz="1600" b="0" i="0" dirty="0">
                <a:solidFill>
                  <a:schemeClr val="bg2">
                    <a:lumMod val="25000"/>
                  </a:schemeClr>
                </a:solidFill>
                <a:effectLst/>
                <a:latin typeface="Quattrocento Sans" panose="020B0502050000020003" pitchFamily="34" charset="0"/>
              </a:rPr>
              <a:t>Shared Scripts</a:t>
            </a:r>
          </a:p>
          <a:p>
            <a:pPr marL="742950" lvl="1" indent="-285750" algn="just">
              <a:spcBef>
                <a:spcPts val="600"/>
              </a:spcBef>
              <a:buFont typeface="Arial" panose="020B0604020202020204" pitchFamily="34" charset="0"/>
              <a:buChar char="•"/>
            </a:pPr>
            <a:r>
              <a:rPr lang="en-US" sz="1400" b="0" i="0" dirty="0">
                <a:solidFill>
                  <a:schemeClr val="bg2">
                    <a:lumMod val="25000"/>
                  </a:schemeClr>
                </a:solidFill>
                <a:effectLst/>
                <a:latin typeface="Quattrocento Sans" panose="020B0502050000020003" pitchFamily="34" charset="0"/>
              </a:rPr>
              <a:t>Bash, PowerShell, or Python scripts used in workflows to automate tasks.</a:t>
            </a:r>
          </a:p>
          <a:p>
            <a:pPr marL="742950" lvl="1" indent="-285750" algn="just">
              <a:spcBef>
                <a:spcPts val="600"/>
              </a:spcBef>
              <a:buFont typeface="Arial" panose="020B0604020202020204" pitchFamily="34" charset="0"/>
              <a:buChar char="•"/>
            </a:pPr>
            <a:r>
              <a:rPr lang="en-US" sz="1400" b="0" i="0" dirty="0">
                <a:solidFill>
                  <a:schemeClr val="bg2">
                    <a:lumMod val="25000"/>
                  </a:schemeClr>
                </a:solidFill>
                <a:effectLst/>
                <a:latin typeface="Quattrocento Sans" panose="020B0502050000020003" pitchFamily="34" charset="0"/>
              </a:rPr>
              <a:t>Example: A script to generate compliance reports for code repositories.</a:t>
            </a:r>
          </a:p>
        </p:txBody>
      </p:sp>
    </p:spTree>
    <p:extLst>
      <p:ext uri="{BB962C8B-B14F-4D97-AF65-F5344CB8AC3E}">
        <p14:creationId xmlns:p14="http://schemas.microsoft.com/office/powerpoint/2010/main" val="219774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Understanding GitHub enterprise models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686595" y="1491939"/>
            <a:ext cx="4787105" cy="2708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878404" y="1620713"/>
            <a:ext cx="4403486" cy="3200876"/>
          </a:xfrm>
          <a:prstGeom prst="rect">
            <a:avLst/>
          </a:prstGeom>
          <a:noFill/>
        </p:spPr>
        <p:txBody>
          <a:bodyPr wrap="square" rtlCol="0">
            <a:spAutoFit/>
          </a:bodyPr>
          <a:lstStyle/>
          <a:p>
            <a:pPr algn="l">
              <a:spcBef>
                <a:spcPts val="600"/>
              </a:spcBef>
              <a:spcAft>
                <a:spcPts val="1200"/>
              </a:spcAft>
            </a:pPr>
            <a:r>
              <a:rPr lang="en-US" sz="1600" i="0" dirty="0">
                <a:effectLst/>
                <a:latin typeface="Quattrocento Sans" panose="020B0502050000020003" pitchFamily="34" charset="0"/>
              </a:rPr>
              <a:t>GitHub Enterprise Cloud (GHEC) is a cloud-based solution tailored for organizations that need the flexibility and scalability of GitHub's infrastructure while maintaining enterprise-grade security and compliance. It offers features such as centralized user management, data residency options, and integration with identity providers like SAML and SCIM for single sign-on and user provisioning.</a:t>
            </a:r>
          </a:p>
          <a:p>
            <a:pPr algn="l">
              <a:spcBef>
                <a:spcPts val="600"/>
              </a:spcBef>
              <a:spcAft>
                <a:spcPts val="1200"/>
              </a:spcAft>
            </a:pPr>
            <a:endParaRPr lang="en-US" sz="1400" i="0" dirty="0">
              <a:effectLst/>
              <a:latin typeface="Quattrocento Sans" panose="020B0502050000020003" pitchFamily="34" charset="0"/>
            </a:endParaRPr>
          </a:p>
          <a:p>
            <a:pPr algn="l">
              <a:spcBef>
                <a:spcPts val="600"/>
              </a:spcBef>
              <a:spcAft>
                <a:spcPts val="1200"/>
              </a:spcAft>
            </a:pPr>
            <a:endParaRPr lang="en-US" sz="1400"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8" name="Rectangle 7">
            <a:extLst>
              <a:ext uri="{FF2B5EF4-FFF2-40B4-BE49-F238E27FC236}">
                <a16:creationId xmlns:a16="http://schemas.microsoft.com/office/drawing/2014/main" id="{3921C306-4554-33AB-FC13-C2A0C6A682AA}"/>
              </a:ext>
            </a:extLst>
          </p:cNvPr>
          <p:cNvSpPr>
            <a:spLocks/>
          </p:cNvSpPr>
          <p:nvPr/>
        </p:nvSpPr>
        <p:spPr>
          <a:xfrm>
            <a:off x="6096000" y="1477569"/>
            <a:ext cx="4787105" cy="27228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0" name="TextBox 9">
            <a:extLst>
              <a:ext uri="{FF2B5EF4-FFF2-40B4-BE49-F238E27FC236}">
                <a16:creationId xmlns:a16="http://schemas.microsoft.com/office/drawing/2014/main" id="{4C457529-F027-3771-9FF9-0AA5BD88A102}"/>
              </a:ext>
            </a:extLst>
          </p:cNvPr>
          <p:cNvSpPr txBox="1"/>
          <p:nvPr/>
        </p:nvSpPr>
        <p:spPr>
          <a:xfrm>
            <a:off x="6287809" y="1620713"/>
            <a:ext cx="4403486" cy="2631490"/>
          </a:xfrm>
          <a:prstGeom prst="rect">
            <a:avLst/>
          </a:prstGeom>
          <a:noFill/>
        </p:spPr>
        <p:txBody>
          <a:bodyPr wrap="square" rtlCol="0">
            <a:spAutoFit/>
          </a:bodyPr>
          <a:lstStyle/>
          <a:p>
            <a:pPr algn="l">
              <a:spcAft>
                <a:spcPts val="600"/>
              </a:spcAft>
            </a:pPr>
            <a:r>
              <a:rPr lang="en-US" sz="1600" b="0" i="0" dirty="0">
                <a:effectLst/>
                <a:latin typeface="Quattrocento Sans" panose="020B0502050000020003" pitchFamily="34" charset="0"/>
              </a:rPr>
              <a:t>GHEC is ideal for globally distributed teams, as it ensures high availability, automated backups, and seamless access to GitHub’s robust collaboration tools. It supports regulatory compliance (e.g., GDPR) and provides detailed audit logs for governance. With GHEC, organizations can leverage GitHub’s advanced capabilities without managing on-premises infrastructure.</a:t>
            </a:r>
          </a:p>
          <a:p>
            <a:pPr algn="l">
              <a:spcAft>
                <a:spcPts val="600"/>
              </a:spcAft>
            </a:pPr>
            <a:endParaRPr lang="en-US" sz="1600" b="0" i="0" dirty="0">
              <a:effectLst/>
              <a:latin typeface="Quattrocento Sans" panose="020B0502050000020003" pitchFamily="34" charset="0"/>
            </a:endParaRPr>
          </a:p>
        </p:txBody>
      </p:sp>
    </p:spTree>
    <p:extLst>
      <p:ext uri="{BB962C8B-B14F-4D97-AF65-F5344CB8AC3E}">
        <p14:creationId xmlns:p14="http://schemas.microsoft.com/office/powerpoint/2010/main" val="351310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06157"/>
            <a:ext cx="11230679" cy="492443"/>
          </a:xfrm>
        </p:spPr>
        <p:txBody>
          <a:bodyPr>
            <a:normAutofit fontScale="90000"/>
          </a:bodyPr>
          <a:lstStyle/>
          <a:p>
            <a:r>
              <a:rPr lang="en-US" sz="3200" dirty="0">
                <a:latin typeface="Quattrocento Sans" panose="020B0502050000020003" pitchFamily="34" charset="0"/>
              </a:rPr>
              <a:t>Managing and leveraging reusable components in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8" y="1518546"/>
            <a:ext cx="9936161" cy="584775"/>
          </a:xfrm>
          <a:prstGeom prst="rect">
            <a:avLst/>
          </a:prstGeom>
          <a:noFill/>
        </p:spPr>
        <p:txBody>
          <a:bodyPr wrap="square" rtlCol="0">
            <a:spAutoFit/>
          </a:bodyPr>
          <a:lstStyle/>
          <a:p>
            <a:pPr algn="just">
              <a:spcBef>
                <a:spcPts val="600"/>
              </a:spcBef>
              <a:spcAft>
                <a:spcPts val="600"/>
              </a:spcAft>
            </a:pPr>
            <a:r>
              <a:rPr lang="en-US" sz="1600" i="0" dirty="0">
                <a:effectLst/>
                <a:latin typeface="Quattrocento Sans" panose="020B0502050000020003" pitchFamily="34" charset="0"/>
              </a:rPr>
              <a:t>A well-structured repository for reusable workflows and actions ensures easy access and standardization. Consider creating the following:</a:t>
            </a:r>
          </a:p>
        </p:txBody>
      </p:sp>
      <p:graphicFrame>
        <p:nvGraphicFramePr>
          <p:cNvPr id="5" name="Table 4">
            <a:extLst>
              <a:ext uri="{FF2B5EF4-FFF2-40B4-BE49-F238E27FC236}">
                <a16:creationId xmlns:a16="http://schemas.microsoft.com/office/drawing/2014/main" id="{ECF3E628-5241-F427-01B9-E5FFBE62E0B2}"/>
              </a:ext>
            </a:extLst>
          </p:cNvPr>
          <p:cNvGraphicFramePr>
            <a:graphicFrameLocks noGrp="1"/>
          </p:cNvGraphicFramePr>
          <p:nvPr/>
        </p:nvGraphicFramePr>
        <p:xfrm>
          <a:off x="673099" y="2192221"/>
          <a:ext cx="9842500" cy="1464865"/>
        </p:xfrm>
        <a:graphic>
          <a:graphicData uri="http://schemas.openxmlformats.org/drawingml/2006/table">
            <a:tbl>
              <a:tblPr firstRow="1" bandRow="1">
                <a:tableStyleId>{5C22544A-7EE6-4342-B048-85BDC9FD1C3A}</a:tableStyleId>
              </a:tblPr>
              <a:tblGrid>
                <a:gridCol w="2463801">
                  <a:extLst>
                    <a:ext uri="{9D8B030D-6E8A-4147-A177-3AD203B41FA5}">
                      <a16:colId xmlns:a16="http://schemas.microsoft.com/office/drawing/2014/main" val="3013815114"/>
                    </a:ext>
                  </a:extLst>
                </a:gridCol>
                <a:gridCol w="4267200">
                  <a:extLst>
                    <a:ext uri="{9D8B030D-6E8A-4147-A177-3AD203B41FA5}">
                      <a16:colId xmlns:a16="http://schemas.microsoft.com/office/drawing/2014/main" val="1179228108"/>
                    </a:ext>
                  </a:extLst>
                </a:gridCol>
                <a:gridCol w="3111499">
                  <a:extLst>
                    <a:ext uri="{9D8B030D-6E8A-4147-A177-3AD203B41FA5}">
                      <a16:colId xmlns:a16="http://schemas.microsoft.com/office/drawing/2014/main" val="3144491890"/>
                    </a:ext>
                  </a:extLst>
                </a:gridCol>
              </a:tblGrid>
              <a:tr h="370840">
                <a:tc>
                  <a:txBody>
                    <a:bodyPr/>
                    <a:lstStyle/>
                    <a:p>
                      <a:pPr algn="l"/>
                      <a:r>
                        <a:rPr lang="en-US" sz="1400" b="1">
                          <a:solidFill>
                            <a:schemeClr val="bg2">
                              <a:lumMod val="25000"/>
                            </a:schemeClr>
                          </a:solidFill>
                          <a:effectLst/>
                        </a:rPr>
                        <a:t>Repository Type</a:t>
                      </a:r>
                      <a:endParaRPr lang="en-US" sz="1400">
                        <a:solidFill>
                          <a:schemeClr val="bg2">
                            <a:lumMod val="25000"/>
                          </a:schemeClr>
                        </a:solidFill>
                        <a:effectLst/>
                      </a:endParaRPr>
                    </a:p>
                  </a:txBody>
                  <a:tcPr marL="95250" marR="95250" marT="47625" marB="47625" anchor="ctr">
                    <a:solidFill>
                      <a:schemeClr val="bg1">
                        <a:lumMod val="75000"/>
                      </a:schemeClr>
                    </a:solidFill>
                  </a:tcPr>
                </a:tc>
                <a:tc>
                  <a:txBody>
                    <a:bodyPr/>
                    <a:lstStyle/>
                    <a:p>
                      <a:pPr algn="l"/>
                      <a:r>
                        <a:rPr lang="en-US" sz="1400" b="1">
                          <a:solidFill>
                            <a:schemeClr val="bg2">
                              <a:lumMod val="25000"/>
                            </a:schemeClr>
                          </a:solidFill>
                          <a:effectLst/>
                        </a:rPr>
                        <a:t>Purpose</a:t>
                      </a:r>
                      <a:endParaRPr lang="en-US" sz="1400">
                        <a:solidFill>
                          <a:schemeClr val="bg2">
                            <a:lumMod val="25000"/>
                          </a:schemeClr>
                        </a:solidFill>
                        <a:effectLst/>
                      </a:endParaRPr>
                    </a:p>
                  </a:txBody>
                  <a:tcPr marL="95250" marR="95250" marT="47625" marB="47625" anchor="ctr">
                    <a:solidFill>
                      <a:schemeClr val="bg1">
                        <a:lumMod val="75000"/>
                      </a:schemeClr>
                    </a:solidFill>
                  </a:tcPr>
                </a:tc>
                <a:tc>
                  <a:txBody>
                    <a:bodyPr/>
                    <a:lstStyle/>
                    <a:p>
                      <a:pPr algn="l"/>
                      <a:r>
                        <a:rPr lang="en-US" sz="1400" b="1" dirty="0">
                          <a:solidFill>
                            <a:schemeClr val="bg2">
                              <a:lumMod val="25000"/>
                            </a:schemeClr>
                          </a:solidFill>
                          <a:effectLst/>
                        </a:rPr>
                        <a:t>Example Naming Convention</a:t>
                      </a:r>
                      <a:endParaRPr lang="en-US" sz="1400" dirty="0">
                        <a:solidFill>
                          <a:schemeClr val="bg2">
                            <a:lumMod val="25000"/>
                          </a:schemeClr>
                        </a:solidFill>
                        <a:effectLst/>
                      </a:endParaRP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370840">
                <a:tc>
                  <a:txBody>
                    <a:bodyPr/>
                    <a:lstStyle/>
                    <a:p>
                      <a:r>
                        <a:rPr lang="en-US" sz="1400" b="1" dirty="0">
                          <a:effectLst/>
                        </a:rPr>
                        <a:t>Actions Repository</a:t>
                      </a:r>
                      <a:endParaRPr lang="en-US" sz="1400" dirty="0">
                        <a:effectLst/>
                      </a:endParaRPr>
                    </a:p>
                  </a:txBody>
                  <a:tcPr marL="95250" marR="95250" marT="47625" marB="47625" anchor="ctr">
                    <a:noFill/>
                  </a:tcPr>
                </a:tc>
                <a:tc>
                  <a:txBody>
                    <a:bodyPr/>
                    <a:lstStyle/>
                    <a:p>
                      <a:r>
                        <a:rPr lang="en-US" sz="1400">
                          <a:effectLst/>
                        </a:rPr>
                        <a:t>Stores custom GitHub Actions used across projects.</a:t>
                      </a:r>
                    </a:p>
                  </a:txBody>
                  <a:tcPr marL="95250" marR="95250" marT="47625" marB="47625" anchor="ctr">
                    <a:noFill/>
                  </a:tcPr>
                </a:tc>
                <a:tc>
                  <a:txBody>
                    <a:bodyPr/>
                    <a:lstStyle/>
                    <a:p>
                      <a:r>
                        <a:rPr lang="en-US" sz="1400">
                          <a:effectLst/>
                        </a:rPr>
                        <a:t>org-actions-repo</a:t>
                      </a:r>
                    </a:p>
                  </a:txBody>
                  <a:tcPr marL="95250" marR="95250" marT="47625" marB="47625" anchor="ctr">
                    <a:noFill/>
                  </a:tcPr>
                </a:tc>
                <a:extLst>
                  <a:ext uri="{0D108BD9-81ED-4DB2-BD59-A6C34878D82A}">
                    <a16:rowId xmlns:a16="http://schemas.microsoft.com/office/drawing/2014/main" val="3252987585"/>
                  </a:ext>
                </a:extLst>
              </a:tr>
              <a:tr h="352345">
                <a:tc>
                  <a:txBody>
                    <a:bodyPr/>
                    <a:lstStyle/>
                    <a:p>
                      <a:r>
                        <a:rPr lang="en-US" sz="1400" b="1">
                          <a:effectLst/>
                        </a:rPr>
                        <a:t>Workflows Repository</a:t>
                      </a:r>
                      <a:endParaRPr lang="en-US" sz="1400">
                        <a:effectLst/>
                      </a:endParaRPr>
                    </a:p>
                  </a:txBody>
                  <a:tcPr marL="95250" marR="95250" marT="47625" marB="47625" anchor="ctr">
                    <a:noFill/>
                  </a:tcPr>
                </a:tc>
                <a:tc>
                  <a:txBody>
                    <a:bodyPr/>
                    <a:lstStyle/>
                    <a:p>
                      <a:r>
                        <a:rPr lang="en-US" sz="1400" dirty="0">
                          <a:effectLst/>
                        </a:rPr>
                        <a:t>Contains reusable workflows for CI/CD automation.</a:t>
                      </a:r>
                    </a:p>
                  </a:txBody>
                  <a:tcPr marL="95250" marR="95250" marT="47625" marB="47625" anchor="ctr">
                    <a:noFill/>
                  </a:tcPr>
                </a:tc>
                <a:tc>
                  <a:txBody>
                    <a:bodyPr/>
                    <a:lstStyle/>
                    <a:p>
                      <a:r>
                        <a:rPr lang="en-US" sz="1400">
                          <a:effectLst/>
                        </a:rPr>
                        <a:t>org-reusable-workflows</a:t>
                      </a:r>
                    </a:p>
                  </a:txBody>
                  <a:tcPr marL="95250" marR="95250" marT="47625" marB="47625" anchor="ctr">
                    <a:noFill/>
                  </a:tcPr>
                </a:tc>
                <a:extLst>
                  <a:ext uri="{0D108BD9-81ED-4DB2-BD59-A6C34878D82A}">
                    <a16:rowId xmlns:a16="http://schemas.microsoft.com/office/drawing/2014/main" val="3359250752"/>
                  </a:ext>
                </a:extLst>
              </a:tr>
              <a:tr h="370840">
                <a:tc>
                  <a:txBody>
                    <a:bodyPr/>
                    <a:lstStyle/>
                    <a:p>
                      <a:r>
                        <a:rPr lang="en-US" sz="1400" b="1">
                          <a:effectLst/>
                        </a:rPr>
                        <a:t>Scripts Repository</a:t>
                      </a:r>
                      <a:endParaRPr lang="en-US" sz="1400">
                        <a:effectLst/>
                      </a:endParaRPr>
                    </a:p>
                  </a:txBody>
                  <a:tcPr marL="95250" marR="95250" marT="47625" marB="47625" anchor="ctr">
                    <a:noFill/>
                  </a:tcPr>
                </a:tc>
                <a:tc>
                  <a:txBody>
                    <a:bodyPr/>
                    <a:lstStyle/>
                    <a:p>
                      <a:r>
                        <a:rPr lang="en-US" sz="1400" dirty="0">
                          <a:effectLst/>
                        </a:rPr>
                        <a:t>Maintains reusable scripts for automation.</a:t>
                      </a:r>
                    </a:p>
                  </a:txBody>
                  <a:tcPr marL="95250" marR="95250" marT="47625" marB="47625" anchor="ctr">
                    <a:noFill/>
                  </a:tcPr>
                </a:tc>
                <a:tc>
                  <a:txBody>
                    <a:bodyPr/>
                    <a:lstStyle/>
                    <a:p>
                      <a:r>
                        <a:rPr lang="en-US" sz="1400" dirty="0">
                          <a:effectLst/>
                        </a:rPr>
                        <a:t>org-scripts-library</a:t>
                      </a:r>
                    </a:p>
                  </a:txBody>
                  <a:tcPr marL="95250" marR="95250" marT="47625" marB="47625" anchor="ctr">
                    <a:noFill/>
                  </a:tcPr>
                </a:tc>
                <a:extLst>
                  <a:ext uri="{0D108BD9-81ED-4DB2-BD59-A6C34878D82A}">
                    <a16:rowId xmlns:a16="http://schemas.microsoft.com/office/drawing/2014/main" val="3211057736"/>
                  </a:ext>
                </a:extLst>
              </a:tr>
            </a:tbl>
          </a:graphicData>
        </a:graphic>
      </p:graphicFrame>
      <p:sp>
        <p:nvSpPr>
          <p:cNvPr id="2" name="TextBox 1">
            <a:extLst>
              <a:ext uri="{FF2B5EF4-FFF2-40B4-BE49-F238E27FC236}">
                <a16:creationId xmlns:a16="http://schemas.microsoft.com/office/drawing/2014/main" id="{B3662D38-5850-299E-6F2D-04E2AB90CC0F}"/>
              </a:ext>
            </a:extLst>
          </p:cNvPr>
          <p:cNvSpPr txBox="1"/>
          <p:nvPr/>
        </p:nvSpPr>
        <p:spPr>
          <a:xfrm>
            <a:off x="579437" y="3745986"/>
            <a:ext cx="9936161" cy="338554"/>
          </a:xfrm>
          <a:prstGeom prst="rect">
            <a:avLst/>
          </a:prstGeom>
          <a:noFill/>
        </p:spPr>
        <p:txBody>
          <a:bodyPr wrap="square" rtlCol="0">
            <a:spAutoFit/>
          </a:bodyPr>
          <a:lstStyle/>
          <a:p>
            <a:pPr algn="just">
              <a:spcBef>
                <a:spcPts val="600"/>
              </a:spcBef>
              <a:spcAft>
                <a:spcPts val="600"/>
              </a:spcAft>
            </a:pPr>
            <a:r>
              <a:rPr lang="en-US" sz="1600" b="1" i="0" dirty="0">
                <a:effectLst/>
                <a:latin typeface="Quattrocento Sans" panose="020B0502050000020003" pitchFamily="34" charset="0"/>
              </a:rPr>
              <a:t>Example Structure for an Actions Repository:</a:t>
            </a:r>
          </a:p>
        </p:txBody>
      </p:sp>
      <p:sp>
        <p:nvSpPr>
          <p:cNvPr id="6" name="Rectangle 5">
            <a:extLst>
              <a:ext uri="{FF2B5EF4-FFF2-40B4-BE49-F238E27FC236}">
                <a16:creationId xmlns:a16="http://schemas.microsoft.com/office/drawing/2014/main" id="{C4CF1F80-D5E3-11A5-470B-422A6A923F39}"/>
              </a:ext>
            </a:extLst>
          </p:cNvPr>
          <p:cNvSpPr/>
          <p:nvPr/>
        </p:nvSpPr>
        <p:spPr>
          <a:xfrm>
            <a:off x="673098" y="4084540"/>
            <a:ext cx="6413501" cy="2240060"/>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95000"/>
                  </a:schemeClr>
                </a:solidFill>
                <a:latin typeface="Roboto Mono" pitchFamily="49" charset="0"/>
                <a:ea typeface="Roboto Mono" pitchFamily="49" charset="0"/>
              </a:rPr>
              <a:t>org-actions-repo/</a:t>
            </a:r>
          </a:p>
          <a:p>
            <a:r>
              <a:rPr lang="en-US" sz="1050" dirty="0">
                <a:solidFill>
                  <a:schemeClr val="bg1">
                    <a:lumMod val="95000"/>
                  </a:schemeClr>
                </a:solidFill>
                <a:latin typeface="Roboto Mono" pitchFamily="49" charset="0"/>
                <a:ea typeface="Roboto Mono" pitchFamily="49" charset="0"/>
              </a:rPr>
              <a:t>│── setup-node/         # Custom GitHub Action for Node.js setup</a:t>
            </a:r>
          </a:p>
          <a:p>
            <a:r>
              <a:rPr lang="en-US" sz="1050" dirty="0">
                <a:solidFill>
                  <a:schemeClr val="bg1">
                    <a:lumMod val="95000"/>
                  </a:schemeClr>
                </a:solidFill>
                <a:latin typeface="Roboto Mono" pitchFamily="49" charset="0"/>
                <a:ea typeface="Roboto Mono" pitchFamily="49" charset="0"/>
              </a:rPr>
              <a:t>│   ├── </a:t>
            </a:r>
            <a:r>
              <a:rPr lang="en-US" sz="1050" dirty="0" err="1">
                <a:solidFill>
                  <a:schemeClr val="bg1">
                    <a:lumMod val="95000"/>
                  </a:schemeClr>
                </a:solidFill>
                <a:latin typeface="Roboto Mono" pitchFamily="49" charset="0"/>
                <a:ea typeface="Roboto Mono" pitchFamily="49" charset="0"/>
              </a:rPr>
              <a:t>action.yml</a:t>
            </a:r>
            <a:endParaRPr lang="en-US" sz="1050" dirty="0">
              <a:solidFill>
                <a:schemeClr val="bg1">
                  <a:lumMod val="95000"/>
                </a:schemeClr>
              </a:solidFill>
              <a:latin typeface="Roboto Mono" pitchFamily="49" charset="0"/>
              <a:ea typeface="Roboto Mono" pitchFamily="49" charset="0"/>
            </a:endParaRPr>
          </a:p>
          <a:p>
            <a:r>
              <a:rPr lang="en-US" sz="1050" dirty="0">
                <a:solidFill>
                  <a:schemeClr val="bg1">
                    <a:lumMod val="95000"/>
                  </a:schemeClr>
                </a:solidFill>
                <a:latin typeface="Roboto Mono" pitchFamily="49" charset="0"/>
                <a:ea typeface="Roboto Mono" pitchFamily="49" charset="0"/>
              </a:rPr>
              <a:t>│   ├── </a:t>
            </a:r>
            <a:r>
              <a:rPr lang="en-US" sz="1050" dirty="0" err="1">
                <a:solidFill>
                  <a:schemeClr val="bg1">
                    <a:lumMod val="95000"/>
                  </a:schemeClr>
                </a:solidFill>
                <a:latin typeface="Roboto Mono" pitchFamily="49" charset="0"/>
                <a:ea typeface="Roboto Mono" pitchFamily="49" charset="0"/>
              </a:rPr>
              <a:t>Dockerfile</a:t>
            </a:r>
            <a:endParaRPr lang="en-US" sz="1050" dirty="0">
              <a:solidFill>
                <a:schemeClr val="bg1">
                  <a:lumMod val="95000"/>
                </a:schemeClr>
              </a:solidFill>
              <a:latin typeface="Roboto Mono" pitchFamily="49" charset="0"/>
              <a:ea typeface="Roboto Mono" pitchFamily="49" charset="0"/>
            </a:endParaRPr>
          </a:p>
          <a:p>
            <a:r>
              <a:rPr lang="en-US" sz="1050" dirty="0">
                <a:solidFill>
                  <a:schemeClr val="bg1">
                    <a:lumMod val="95000"/>
                  </a:schemeClr>
                </a:solidFill>
                <a:latin typeface="Roboto Mono" pitchFamily="49" charset="0"/>
                <a:ea typeface="Roboto Mono" pitchFamily="49" charset="0"/>
              </a:rPr>
              <a:t>│   ├── </a:t>
            </a:r>
            <a:r>
              <a:rPr lang="en-US" sz="1050" dirty="0" err="1">
                <a:solidFill>
                  <a:schemeClr val="bg1">
                    <a:lumMod val="95000"/>
                  </a:schemeClr>
                </a:solidFill>
                <a:latin typeface="Roboto Mono" pitchFamily="49" charset="0"/>
                <a:ea typeface="Roboto Mono" pitchFamily="49" charset="0"/>
              </a:rPr>
              <a:t>README.md</a:t>
            </a:r>
            <a:endParaRPr lang="en-US" sz="1050" dirty="0">
              <a:solidFill>
                <a:schemeClr val="bg1">
                  <a:lumMod val="95000"/>
                </a:schemeClr>
              </a:solidFill>
              <a:latin typeface="Roboto Mono" pitchFamily="49" charset="0"/>
              <a:ea typeface="Roboto Mono" pitchFamily="49" charset="0"/>
            </a:endParaRPr>
          </a:p>
          <a:p>
            <a:r>
              <a:rPr lang="en-US" sz="1050" dirty="0">
                <a:solidFill>
                  <a:schemeClr val="bg1">
                    <a:lumMod val="95000"/>
                  </a:schemeClr>
                </a:solidFill>
                <a:latin typeface="Roboto Mono" pitchFamily="49" charset="0"/>
                <a:ea typeface="Roboto Mono" pitchFamily="49" charset="0"/>
              </a:rPr>
              <a:t>│── security-scan/      # Custom GitHub Action for security scanning</a:t>
            </a:r>
          </a:p>
          <a:p>
            <a:r>
              <a:rPr lang="en-US" sz="1050" dirty="0">
                <a:solidFill>
                  <a:schemeClr val="bg1">
                    <a:lumMod val="95000"/>
                  </a:schemeClr>
                </a:solidFill>
                <a:latin typeface="Roboto Mono" pitchFamily="49" charset="0"/>
                <a:ea typeface="Roboto Mono" pitchFamily="49" charset="0"/>
              </a:rPr>
              <a:t>│   ├── </a:t>
            </a:r>
            <a:r>
              <a:rPr lang="en-US" sz="1050" dirty="0" err="1">
                <a:solidFill>
                  <a:schemeClr val="bg1">
                    <a:lumMod val="95000"/>
                  </a:schemeClr>
                </a:solidFill>
                <a:latin typeface="Roboto Mono" pitchFamily="49" charset="0"/>
                <a:ea typeface="Roboto Mono" pitchFamily="49" charset="0"/>
              </a:rPr>
              <a:t>action.yml</a:t>
            </a:r>
            <a:endParaRPr lang="en-US" sz="1050" dirty="0">
              <a:solidFill>
                <a:schemeClr val="bg1">
                  <a:lumMod val="95000"/>
                </a:schemeClr>
              </a:solidFill>
              <a:latin typeface="Roboto Mono" pitchFamily="49" charset="0"/>
              <a:ea typeface="Roboto Mono" pitchFamily="49" charset="0"/>
            </a:endParaRPr>
          </a:p>
          <a:p>
            <a:r>
              <a:rPr lang="en-US" sz="1050" dirty="0">
                <a:solidFill>
                  <a:schemeClr val="bg1">
                    <a:lumMod val="95000"/>
                  </a:schemeClr>
                </a:solidFill>
                <a:latin typeface="Roboto Mono" pitchFamily="49" charset="0"/>
                <a:ea typeface="Roboto Mono" pitchFamily="49" charset="0"/>
              </a:rPr>
              <a:t>│   ├── </a:t>
            </a:r>
            <a:r>
              <a:rPr lang="en-US" sz="1050" dirty="0" err="1">
                <a:solidFill>
                  <a:schemeClr val="bg1">
                    <a:lumMod val="95000"/>
                  </a:schemeClr>
                </a:solidFill>
                <a:latin typeface="Roboto Mono" pitchFamily="49" charset="0"/>
                <a:ea typeface="Roboto Mono" pitchFamily="49" charset="0"/>
              </a:rPr>
              <a:t>scan.py</a:t>
            </a:r>
            <a:endParaRPr lang="en-US" sz="1050" dirty="0">
              <a:solidFill>
                <a:schemeClr val="bg1">
                  <a:lumMod val="95000"/>
                </a:schemeClr>
              </a:solidFill>
              <a:latin typeface="Roboto Mono" pitchFamily="49" charset="0"/>
              <a:ea typeface="Roboto Mono" pitchFamily="49" charset="0"/>
            </a:endParaRPr>
          </a:p>
          <a:p>
            <a:r>
              <a:rPr lang="en-US" sz="1050" dirty="0">
                <a:solidFill>
                  <a:schemeClr val="bg1">
                    <a:lumMod val="95000"/>
                  </a:schemeClr>
                </a:solidFill>
                <a:latin typeface="Roboto Mono" pitchFamily="49" charset="0"/>
                <a:ea typeface="Roboto Mono" pitchFamily="49" charset="0"/>
              </a:rPr>
              <a:t>│   ├── </a:t>
            </a:r>
            <a:r>
              <a:rPr lang="en-US" sz="1050" dirty="0" err="1">
                <a:solidFill>
                  <a:schemeClr val="bg1">
                    <a:lumMod val="95000"/>
                  </a:schemeClr>
                </a:solidFill>
                <a:latin typeface="Roboto Mono" pitchFamily="49" charset="0"/>
                <a:ea typeface="Roboto Mono" pitchFamily="49" charset="0"/>
              </a:rPr>
              <a:t>README.md</a:t>
            </a:r>
            <a:endParaRPr lang="en-US" sz="1050" dirty="0">
              <a:solidFill>
                <a:schemeClr val="bg1">
                  <a:lumMod val="95000"/>
                </a:schemeClr>
              </a:solidFill>
              <a:latin typeface="Roboto Mono" pitchFamily="49" charset="0"/>
              <a:ea typeface="Roboto Mono" pitchFamily="49" charset="0"/>
            </a:endParaRPr>
          </a:p>
          <a:p>
            <a:r>
              <a:rPr lang="en-US" sz="1050" dirty="0">
                <a:solidFill>
                  <a:schemeClr val="bg1">
                    <a:lumMod val="95000"/>
                  </a:schemeClr>
                </a:solidFill>
                <a:latin typeface="Roboto Mono" pitchFamily="49" charset="0"/>
                <a:ea typeface="Roboto Mono" pitchFamily="49" charset="0"/>
              </a:rPr>
              <a:t>│── LICENSE</a:t>
            </a:r>
          </a:p>
          <a:p>
            <a:r>
              <a:rPr lang="en-US" sz="1050" dirty="0">
                <a:solidFill>
                  <a:schemeClr val="bg1">
                    <a:lumMod val="95000"/>
                  </a:schemeClr>
                </a:solidFill>
                <a:latin typeface="Roboto Mono" pitchFamily="49" charset="0"/>
                <a:ea typeface="Roboto Mono" pitchFamily="49" charset="0"/>
              </a:rPr>
              <a:t>│── </a:t>
            </a:r>
            <a:r>
              <a:rPr lang="en-US" sz="1050" dirty="0" err="1">
                <a:solidFill>
                  <a:schemeClr val="bg1">
                    <a:lumMod val="95000"/>
                  </a:schemeClr>
                </a:solidFill>
                <a:latin typeface="Roboto Mono" pitchFamily="49" charset="0"/>
                <a:ea typeface="Roboto Mono" pitchFamily="49" charset="0"/>
              </a:rPr>
              <a:t>README.md</a:t>
            </a:r>
            <a:endParaRPr lang="en-US" sz="1050" dirty="0">
              <a:solidFill>
                <a:schemeClr val="bg1">
                  <a:lumMod val="95000"/>
                </a:schemeClr>
              </a:solidFill>
              <a:latin typeface="Roboto Mono" pitchFamily="49" charset="0"/>
              <a:ea typeface="Roboto Mono" pitchFamily="49" charset="0"/>
            </a:endParaRPr>
          </a:p>
        </p:txBody>
      </p:sp>
    </p:spTree>
    <p:extLst>
      <p:ext uri="{BB962C8B-B14F-4D97-AF65-F5344CB8AC3E}">
        <p14:creationId xmlns:p14="http://schemas.microsoft.com/office/powerpoint/2010/main" val="232592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06157"/>
            <a:ext cx="11230679" cy="492443"/>
          </a:xfrm>
        </p:spPr>
        <p:txBody>
          <a:bodyPr>
            <a:normAutofit fontScale="90000"/>
          </a:bodyPr>
          <a:lstStyle/>
          <a:p>
            <a:r>
              <a:rPr lang="en-US" sz="3200" dirty="0">
                <a:latin typeface="Quattrocento Sans" panose="020B0502050000020003" pitchFamily="34" charset="0"/>
              </a:rPr>
              <a:t>Managing and leveraging reusable components in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7" y="1488969"/>
            <a:ext cx="9936161"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Naming Conventions for Files and Folders</a:t>
            </a:r>
          </a:p>
        </p:txBody>
      </p:sp>
      <p:sp>
        <p:nvSpPr>
          <p:cNvPr id="2" name="TextBox 1">
            <a:extLst>
              <a:ext uri="{FF2B5EF4-FFF2-40B4-BE49-F238E27FC236}">
                <a16:creationId xmlns:a16="http://schemas.microsoft.com/office/drawing/2014/main" id="{B3662D38-5850-299E-6F2D-04E2AB90CC0F}"/>
              </a:ext>
            </a:extLst>
          </p:cNvPr>
          <p:cNvSpPr txBox="1"/>
          <p:nvPr/>
        </p:nvSpPr>
        <p:spPr>
          <a:xfrm>
            <a:off x="579437" y="1979393"/>
            <a:ext cx="9936161" cy="338554"/>
          </a:xfrm>
          <a:prstGeom prst="rect">
            <a:avLst/>
          </a:prstGeom>
          <a:noFill/>
        </p:spPr>
        <p:txBody>
          <a:bodyPr wrap="square" rtlCol="0">
            <a:spAutoFit/>
          </a:bodyPr>
          <a:lstStyle/>
          <a:p>
            <a:pPr algn="just">
              <a:spcBef>
                <a:spcPts val="600"/>
              </a:spcBef>
              <a:spcAft>
                <a:spcPts val="600"/>
              </a:spcAft>
            </a:pPr>
            <a:r>
              <a:rPr lang="en-US" sz="1600" b="0" i="0" dirty="0">
                <a:effectLst/>
                <a:latin typeface="Quattrocento Sans" panose="020B0502050000020003" pitchFamily="34" charset="0"/>
              </a:rPr>
              <a:t>To ensure maintainability and ease of use, follow </a:t>
            </a:r>
            <a:r>
              <a:rPr lang="en-US" sz="1600" b="1" i="0" dirty="0">
                <a:effectLst/>
                <a:latin typeface="Quattrocento Sans" panose="020B0502050000020003" pitchFamily="34" charset="0"/>
              </a:rPr>
              <a:t>consistent naming conventions</a:t>
            </a:r>
            <a:r>
              <a:rPr lang="en-US" sz="1600" b="0" i="0" dirty="0">
                <a:effectLst/>
                <a:latin typeface="Quattrocento Sans" panose="020B0502050000020003" pitchFamily="34" charset="0"/>
              </a:rPr>
              <a:t>.</a:t>
            </a:r>
            <a:endParaRPr lang="en-US" sz="1600" b="1" i="0" dirty="0">
              <a:effectLst/>
              <a:latin typeface="Quattrocento Sans" panose="020B0502050000020003" pitchFamily="34" charset="0"/>
            </a:endParaRPr>
          </a:p>
        </p:txBody>
      </p:sp>
      <p:sp>
        <p:nvSpPr>
          <p:cNvPr id="7" name="Rectangle 6">
            <a:extLst>
              <a:ext uri="{FF2B5EF4-FFF2-40B4-BE49-F238E27FC236}">
                <a16:creationId xmlns:a16="http://schemas.microsoft.com/office/drawing/2014/main" id="{935C2620-81D2-9C0B-4DC5-6101D902ACC6}"/>
              </a:ext>
            </a:extLst>
          </p:cNvPr>
          <p:cNvSpPr/>
          <p:nvPr/>
        </p:nvSpPr>
        <p:spPr>
          <a:xfrm>
            <a:off x="579437" y="2317947"/>
            <a:ext cx="3698865" cy="3957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39A7B95-0DE1-284A-ACE8-ED9451B07566}"/>
              </a:ext>
            </a:extLst>
          </p:cNvPr>
          <p:cNvSpPr txBox="1"/>
          <p:nvPr/>
        </p:nvSpPr>
        <p:spPr>
          <a:xfrm>
            <a:off x="646907" y="2464067"/>
            <a:ext cx="3544898" cy="2446824"/>
          </a:xfrm>
          <a:prstGeom prst="rect">
            <a:avLst/>
          </a:prstGeom>
          <a:noFill/>
        </p:spPr>
        <p:txBody>
          <a:bodyPr wrap="square" rtlCol="0">
            <a:spAutoFit/>
          </a:bodyPr>
          <a:lstStyle/>
          <a:p>
            <a:pPr algn="just">
              <a:spcBef>
                <a:spcPts val="600"/>
              </a:spcBef>
            </a:pPr>
            <a:r>
              <a:rPr lang="en-US" sz="1600" b="1" i="0" dirty="0">
                <a:solidFill>
                  <a:schemeClr val="bg2">
                    <a:lumMod val="25000"/>
                  </a:schemeClr>
                </a:solidFill>
                <a:effectLst/>
                <a:latin typeface="Quattrocento Sans" panose="020B0502050000020003" pitchFamily="34" charset="0"/>
              </a:rPr>
              <a:t>Repository Naming</a:t>
            </a:r>
          </a:p>
          <a:p>
            <a:pPr marL="285750" indent="-285750" algn="just">
              <a:spcBef>
                <a:spcPts val="600"/>
              </a:spcBef>
              <a:buFont typeface="Arial" panose="020B0604020202020204" pitchFamily="34" charset="0"/>
              <a:buChar char="•"/>
            </a:pPr>
            <a:r>
              <a:rPr lang="en-US" sz="1400" b="0" i="0" dirty="0">
                <a:solidFill>
                  <a:schemeClr val="bg2">
                    <a:lumMod val="25000"/>
                  </a:schemeClr>
                </a:solidFill>
                <a:effectLst/>
                <a:latin typeface="Quattrocento Sans" panose="020B0502050000020003" pitchFamily="34" charset="0"/>
              </a:rPr>
              <a:t>Use descriptive and consistent names for repositories:</a:t>
            </a:r>
          </a:p>
          <a:p>
            <a:pPr marL="742950" lvl="1" indent="-285750" algn="just">
              <a:spcBef>
                <a:spcPts val="600"/>
              </a:spcBef>
              <a:buFont typeface="Wingdings" pitchFamily="2" charset="2"/>
              <a:buChar char="§"/>
            </a:pPr>
            <a:r>
              <a:rPr lang="en-US" sz="1200" b="0" i="0" dirty="0">
                <a:solidFill>
                  <a:schemeClr val="bg2">
                    <a:lumMod val="25000"/>
                  </a:schemeClr>
                </a:solidFill>
                <a:effectLst/>
                <a:highlight>
                  <a:srgbClr val="C0C0C0"/>
                </a:highlight>
                <a:latin typeface="Roboto Mono" pitchFamily="49" charset="0"/>
                <a:ea typeface="Roboto Mono" pitchFamily="49" charset="0"/>
              </a:rPr>
              <a:t>org-actions-repo</a:t>
            </a:r>
          </a:p>
          <a:p>
            <a:pPr marL="742950" lvl="1" indent="-285750" algn="just">
              <a:spcBef>
                <a:spcPts val="600"/>
              </a:spcBef>
              <a:buFont typeface="Wingdings" pitchFamily="2" charset="2"/>
              <a:buChar char="§"/>
            </a:pPr>
            <a:r>
              <a:rPr lang="en-US" sz="1200" b="0" i="0" dirty="0">
                <a:solidFill>
                  <a:schemeClr val="bg2">
                    <a:lumMod val="25000"/>
                  </a:schemeClr>
                </a:solidFill>
                <a:effectLst/>
                <a:highlight>
                  <a:srgbClr val="C0C0C0"/>
                </a:highlight>
                <a:latin typeface="Roboto Mono" pitchFamily="49" charset="0"/>
                <a:ea typeface="Roboto Mono" pitchFamily="49" charset="0"/>
              </a:rPr>
              <a:t>org-reusable-workflows</a:t>
            </a:r>
          </a:p>
          <a:p>
            <a:pPr marL="742950" lvl="1" indent="-285750" algn="just">
              <a:spcBef>
                <a:spcPts val="600"/>
              </a:spcBef>
              <a:buFont typeface="Wingdings" pitchFamily="2" charset="2"/>
              <a:buChar char="§"/>
            </a:pPr>
            <a:r>
              <a:rPr lang="en-US" sz="1200" b="0" i="0" dirty="0">
                <a:solidFill>
                  <a:schemeClr val="bg2">
                    <a:lumMod val="25000"/>
                  </a:schemeClr>
                </a:solidFill>
                <a:effectLst/>
                <a:highlight>
                  <a:srgbClr val="C0C0C0"/>
                </a:highlight>
                <a:latin typeface="Roboto Mono" pitchFamily="49" charset="0"/>
                <a:ea typeface="Roboto Mono" pitchFamily="49" charset="0"/>
              </a:rPr>
              <a:t>my-random-actions</a:t>
            </a:r>
          </a:p>
          <a:p>
            <a:pPr marL="285750" indent="-285750" algn="just">
              <a:spcBef>
                <a:spcPts val="600"/>
              </a:spcBef>
              <a:buFont typeface="Arial" panose="020B0604020202020204" pitchFamily="34" charset="0"/>
              <a:buChar char="•"/>
            </a:pPr>
            <a:r>
              <a:rPr lang="en-US" sz="1400" b="0" i="0" dirty="0">
                <a:solidFill>
                  <a:schemeClr val="bg2">
                    <a:lumMod val="25000"/>
                  </a:schemeClr>
                </a:solidFill>
                <a:effectLst/>
                <a:latin typeface="Quattrocento Sans" panose="020B0502050000020003" pitchFamily="34" charset="0"/>
              </a:rPr>
              <a:t>Prefer hyphenated names for clarity:</a:t>
            </a:r>
          </a:p>
          <a:p>
            <a:pPr marL="742950" lvl="1" indent="-285750" algn="just">
              <a:spcBef>
                <a:spcPts val="600"/>
              </a:spcBef>
              <a:buFont typeface="Wingdings" pitchFamily="2" charset="2"/>
              <a:buChar char="§"/>
            </a:pPr>
            <a:r>
              <a:rPr lang="en-US" sz="1200" b="0" i="0" dirty="0">
                <a:solidFill>
                  <a:schemeClr val="bg2">
                    <a:lumMod val="25000"/>
                  </a:schemeClr>
                </a:solidFill>
                <a:effectLst/>
                <a:highlight>
                  <a:srgbClr val="C0C0C0"/>
                </a:highlight>
                <a:latin typeface="Roboto Mono" pitchFamily="49" charset="0"/>
                <a:ea typeface="Roboto Mono" pitchFamily="49" charset="0"/>
              </a:rPr>
              <a:t>ci-pipeline</a:t>
            </a:r>
          </a:p>
          <a:p>
            <a:pPr marL="742950" lvl="1" indent="-285750" algn="just">
              <a:spcBef>
                <a:spcPts val="600"/>
              </a:spcBef>
              <a:buFont typeface="Wingdings" pitchFamily="2" charset="2"/>
              <a:buChar char="§"/>
            </a:pPr>
            <a:r>
              <a:rPr lang="en-US" sz="1200" b="0" i="0" dirty="0" err="1">
                <a:solidFill>
                  <a:schemeClr val="bg2">
                    <a:lumMod val="25000"/>
                  </a:schemeClr>
                </a:solidFill>
                <a:effectLst/>
                <a:highlight>
                  <a:srgbClr val="C0C0C0"/>
                </a:highlight>
                <a:latin typeface="Roboto Mono" pitchFamily="49" charset="0"/>
                <a:ea typeface="Roboto Mono" pitchFamily="49" charset="0"/>
              </a:rPr>
              <a:t>CIPipeline</a:t>
            </a:r>
            <a:endParaRPr lang="en-US" sz="1200" b="0" i="0" dirty="0">
              <a:solidFill>
                <a:schemeClr val="bg2">
                  <a:lumMod val="25000"/>
                </a:schemeClr>
              </a:solidFill>
              <a:effectLst/>
              <a:highlight>
                <a:srgbClr val="C0C0C0"/>
              </a:highlight>
              <a:latin typeface="Roboto Mono" pitchFamily="49" charset="0"/>
              <a:ea typeface="Roboto Mono" pitchFamily="49" charset="0"/>
            </a:endParaRPr>
          </a:p>
        </p:txBody>
      </p:sp>
      <p:sp>
        <p:nvSpPr>
          <p:cNvPr id="9" name="Rectangle 8">
            <a:extLst>
              <a:ext uri="{FF2B5EF4-FFF2-40B4-BE49-F238E27FC236}">
                <a16:creationId xmlns:a16="http://schemas.microsoft.com/office/drawing/2014/main" id="{E8C91BE6-B331-F152-223D-E13D29D26806}"/>
              </a:ext>
            </a:extLst>
          </p:cNvPr>
          <p:cNvSpPr/>
          <p:nvPr/>
        </p:nvSpPr>
        <p:spPr>
          <a:xfrm>
            <a:off x="4452937" y="2317946"/>
            <a:ext cx="3698865" cy="4540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BF51A9D-0495-F5CD-7FCC-D2298C19F218}"/>
              </a:ext>
            </a:extLst>
          </p:cNvPr>
          <p:cNvSpPr txBox="1"/>
          <p:nvPr/>
        </p:nvSpPr>
        <p:spPr>
          <a:xfrm>
            <a:off x="4520407" y="2464067"/>
            <a:ext cx="3518693" cy="3062377"/>
          </a:xfrm>
          <a:prstGeom prst="rect">
            <a:avLst/>
          </a:prstGeom>
          <a:noFill/>
        </p:spPr>
        <p:txBody>
          <a:bodyPr wrap="square" rtlCol="0">
            <a:spAutoFit/>
          </a:bodyPr>
          <a:lstStyle/>
          <a:p>
            <a:pPr>
              <a:spcBef>
                <a:spcPts val="600"/>
              </a:spcBef>
            </a:pPr>
            <a:r>
              <a:rPr lang="en-US" sz="1600" b="1" i="0" dirty="0">
                <a:solidFill>
                  <a:schemeClr val="bg2">
                    <a:lumMod val="25000"/>
                  </a:schemeClr>
                </a:solidFill>
                <a:effectLst/>
                <a:latin typeface="Quattrocento Sans" panose="020B0502050000020003" pitchFamily="34" charset="0"/>
              </a:rPr>
              <a:t>Workflow and Action Naming</a:t>
            </a:r>
          </a:p>
          <a:p>
            <a:pPr marL="285750" indent="-285750">
              <a:spcBef>
                <a:spcPts val="600"/>
              </a:spcBef>
              <a:buFont typeface="Arial" panose="020B0604020202020204" pitchFamily="34" charset="0"/>
              <a:buChar char="•"/>
            </a:pPr>
            <a:r>
              <a:rPr lang="en-US" sz="1400" i="0" dirty="0">
                <a:solidFill>
                  <a:schemeClr val="bg2">
                    <a:lumMod val="25000"/>
                  </a:schemeClr>
                </a:solidFill>
                <a:effectLst/>
                <a:latin typeface="Quattrocento Sans" panose="020B0502050000020003" pitchFamily="34" charset="0"/>
              </a:rPr>
              <a:t>Follow a structured format:</a:t>
            </a:r>
          </a:p>
          <a:p>
            <a:pPr marL="742950" lvl="1" indent="-285750">
              <a:spcBef>
                <a:spcPts val="600"/>
              </a:spcBef>
              <a:buFont typeface="Wingdings" pitchFamily="2" charset="2"/>
              <a:buChar char="§"/>
            </a:pPr>
            <a:r>
              <a:rPr lang="en-US" sz="1400" i="0" dirty="0">
                <a:solidFill>
                  <a:schemeClr val="bg2">
                    <a:lumMod val="25000"/>
                  </a:schemeClr>
                </a:solidFill>
                <a:effectLst/>
                <a:latin typeface="Quattrocento Sans" panose="020B0502050000020003" pitchFamily="34" charset="0"/>
              </a:rPr>
              <a:t>[scope]-[purpose]</a:t>
            </a:r>
          </a:p>
          <a:p>
            <a:pPr marL="742950" lvl="1" indent="-285750">
              <a:spcBef>
                <a:spcPts val="600"/>
              </a:spcBef>
              <a:buFont typeface="Wingdings" pitchFamily="2" charset="2"/>
              <a:buChar char="§"/>
            </a:pPr>
            <a:r>
              <a:rPr lang="en-US" sz="1400" i="0" dirty="0">
                <a:solidFill>
                  <a:schemeClr val="bg2">
                    <a:lumMod val="25000"/>
                  </a:schemeClr>
                </a:solidFill>
                <a:effectLst/>
                <a:latin typeface="Quattrocento Sans" panose="020B0502050000020003" pitchFamily="34" charset="0"/>
              </a:rPr>
              <a:t>Examples:</a:t>
            </a:r>
          </a:p>
          <a:p>
            <a:pPr marL="1200150" lvl="2" indent="-285750">
              <a:spcBef>
                <a:spcPts val="600"/>
              </a:spcBef>
              <a:buFont typeface="Courier New" panose="02070309020205020404" pitchFamily="49" charset="0"/>
              <a:buChar char="o"/>
            </a:pPr>
            <a:r>
              <a:rPr lang="en-US" sz="1200" i="0" dirty="0">
                <a:solidFill>
                  <a:schemeClr val="bg2">
                    <a:lumMod val="25000"/>
                  </a:schemeClr>
                </a:solidFill>
                <a:effectLst/>
                <a:highlight>
                  <a:srgbClr val="C0C0C0"/>
                </a:highlight>
                <a:latin typeface="Roboto Mono" pitchFamily="49" charset="0"/>
                <a:ea typeface="Roboto Mono" pitchFamily="49" charset="0"/>
              </a:rPr>
              <a:t>ci-</a:t>
            </a:r>
            <a:r>
              <a:rPr lang="en-US" sz="1200" i="0" dirty="0" err="1">
                <a:solidFill>
                  <a:schemeClr val="bg2">
                    <a:lumMod val="25000"/>
                  </a:schemeClr>
                </a:solidFill>
                <a:effectLst/>
                <a:highlight>
                  <a:srgbClr val="C0C0C0"/>
                </a:highlight>
                <a:latin typeface="Roboto Mono" pitchFamily="49" charset="0"/>
                <a:ea typeface="Roboto Mono" pitchFamily="49" charset="0"/>
              </a:rPr>
              <a:t>test.yml</a:t>
            </a:r>
            <a:r>
              <a:rPr lang="en-US" sz="1200" i="0" dirty="0">
                <a:solidFill>
                  <a:schemeClr val="bg2">
                    <a:lumMod val="25000"/>
                  </a:schemeClr>
                </a:solidFill>
                <a:effectLst/>
                <a:highlight>
                  <a:srgbClr val="C0C0C0"/>
                </a:highlight>
                <a:latin typeface="Roboto Mono" pitchFamily="49" charset="0"/>
                <a:ea typeface="Roboto Mono" pitchFamily="49" charset="0"/>
              </a:rPr>
              <a:t> </a:t>
            </a:r>
            <a:r>
              <a:rPr lang="en-US" sz="1200" i="0" dirty="0">
                <a:solidFill>
                  <a:schemeClr val="bg2">
                    <a:lumMod val="25000"/>
                  </a:schemeClr>
                </a:solidFill>
                <a:effectLst/>
                <a:latin typeface="Quattrocento Sans" panose="020B0502050000020003" pitchFamily="34" charset="0"/>
              </a:rPr>
              <a:t>→ For Continuous Integration testing</a:t>
            </a:r>
          </a:p>
          <a:p>
            <a:pPr marL="1200150" lvl="2" indent="-285750">
              <a:spcBef>
                <a:spcPts val="600"/>
              </a:spcBef>
              <a:buFont typeface="Courier New" panose="02070309020205020404" pitchFamily="49" charset="0"/>
              <a:buChar char="o"/>
            </a:pPr>
            <a:r>
              <a:rPr lang="en-US" sz="1200" i="0" dirty="0">
                <a:solidFill>
                  <a:schemeClr val="bg2">
                    <a:lumMod val="25000"/>
                  </a:schemeClr>
                </a:solidFill>
                <a:effectLst/>
                <a:highlight>
                  <a:srgbClr val="C0C0C0"/>
                </a:highlight>
                <a:latin typeface="Roboto Mono" pitchFamily="49" charset="0"/>
                <a:ea typeface="Roboto Mono" pitchFamily="49" charset="0"/>
              </a:rPr>
              <a:t>deploy-</a:t>
            </a:r>
            <a:r>
              <a:rPr lang="en-US" sz="1200" i="0" dirty="0" err="1">
                <a:solidFill>
                  <a:schemeClr val="bg2">
                    <a:lumMod val="25000"/>
                  </a:schemeClr>
                </a:solidFill>
                <a:effectLst/>
                <a:highlight>
                  <a:srgbClr val="C0C0C0"/>
                </a:highlight>
                <a:latin typeface="Roboto Mono" pitchFamily="49" charset="0"/>
                <a:ea typeface="Roboto Mono" pitchFamily="49" charset="0"/>
              </a:rPr>
              <a:t>app.yml</a:t>
            </a:r>
            <a:r>
              <a:rPr lang="en-US" sz="1200" i="0" dirty="0">
                <a:solidFill>
                  <a:schemeClr val="bg2">
                    <a:lumMod val="25000"/>
                  </a:schemeClr>
                </a:solidFill>
                <a:effectLst/>
                <a:highlight>
                  <a:srgbClr val="C0C0C0"/>
                </a:highlight>
                <a:latin typeface="Roboto Mono" pitchFamily="49" charset="0"/>
                <a:ea typeface="Roboto Mono" pitchFamily="49" charset="0"/>
              </a:rPr>
              <a:t> </a:t>
            </a:r>
            <a:r>
              <a:rPr lang="en-US" sz="1200" i="0" dirty="0">
                <a:solidFill>
                  <a:schemeClr val="bg2">
                    <a:lumMod val="25000"/>
                  </a:schemeClr>
                </a:solidFill>
                <a:effectLst/>
                <a:latin typeface="Quattrocento Sans" panose="020B0502050000020003" pitchFamily="34" charset="0"/>
              </a:rPr>
              <a:t>→ Deployment workflow</a:t>
            </a:r>
          </a:p>
          <a:p>
            <a:pPr marL="1200150" lvl="2" indent="-285750">
              <a:spcBef>
                <a:spcPts val="600"/>
              </a:spcBef>
              <a:buFont typeface="Courier New" panose="02070309020205020404" pitchFamily="49" charset="0"/>
              <a:buChar char="o"/>
            </a:pPr>
            <a:r>
              <a:rPr lang="en-US" sz="1200" i="0" dirty="0">
                <a:solidFill>
                  <a:schemeClr val="bg2">
                    <a:lumMod val="25000"/>
                  </a:schemeClr>
                </a:solidFill>
                <a:effectLst/>
                <a:highlight>
                  <a:srgbClr val="C0C0C0"/>
                </a:highlight>
                <a:latin typeface="Roboto Mono" pitchFamily="49" charset="0"/>
                <a:ea typeface="Roboto Mono" pitchFamily="49" charset="0"/>
              </a:rPr>
              <a:t>build-</a:t>
            </a:r>
            <a:r>
              <a:rPr lang="en-US" sz="1200" i="0" dirty="0" err="1">
                <a:solidFill>
                  <a:schemeClr val="bg2">
                    <a:lumMod val="25000"/>
                  </a:schemeClr>
                </a:solidFill>
                <a:effectLst/>
                <a:highlight>
                  <a:srgbClr val="C0C0C0"/>
                </a:highlight>
                <a:latin typeface="Roboto Mono" pitchFamily="49" charset="0"/>
                <a:ea typeface="Roboto Mono" pitchFamily="49" charset="0"/>
              </a:rPr>
              <a:t>container.yml</a:t>
            </a:r>
            <a:r>
              <a:rPr lang="en-US" sz="1200" i="0" dirty="0">
                <a:solidFill>
                  <a:schemeClr val="bg2">
                    <a:lumMod val="25000"/>
                  </a:schemeClr>
                </a:solidFill>
                <a:effectLst/>
                <a:highlight>
                  <a:srgbClr val="C0C0C0"/>
                </a:highlight>
                <a:latin typeface="Roboto Mono" pitchFamily="49" charset="0"/>
                <a:ea typeface="Roboto Mono" pitchFamily="49" charset="0"/>
              </a:rPr>
              <a:t> </a:t>
            </a:r>
            <a:r>
              <a:rPr lang="en-US" sz="1200" i="0" dirty="0">
                <a:solidFill>
                  <a:schemeClr val="bg2">
                    <a:lumMod val="25000"/>
                  </a:schemeClr>
                </a:solidFill>
                <a:effectLst/>
                <a:latin typeface="Quattrocento Sans" panose="020B0502050000020003" pitchFamily="34" charset="0"/>
              </a:rPr>
              <a:t>→ Builds Docker containers</a:t>
            </a:r>
          </a:p>
          <a:p>
            <a:pPr marL="285750" indent="-285750">
              <a:spcBef>
                <a:spcPts val="600"/>
              </a:spcBef>
              <a:buFont typeface="Arial" panose="020B0604020202020204" pitchFamily="34" charset="0"/>
              <a:buChar char="•"/>
            </a:pPr>
            <a:r>
              <a:rPr lang="en-US" sz="1400" i="0" dirty="0">
                <a:solidFill>
                  <a:schemeClr val="bg2">
                    <a:lumMod val="25000"/>
                  </a:schemeClr>
                </a:solidFill>
                <a:effectLst/>
                <a:latin typeface="Quattrocento Sans" panose="020B0502050000020003" pitchFamily="34" charset="0"/>
              </a:rPr>
              <a:t>Use versioned directories for long-term maintainability:</a:t>
            </a:r>
            <a:endParaRPr lang="en-US" sz="1100" i="0" dirty="0">
              <a:solidFill>
                <a:schemeClr val="bg2">
                  <a:lumMod val="25000"/>
                </a:schemeClr>
              </a:solidFill>
              <a:effectLst/>
              <a:highlight>
                <a:srgbClr val="C0C0C0"/>
              </a:highlight>
              <a:latin typeface="Roboto Mono" pitchFamily="49" charset="0"/>
              <a:ea typeface="Roboto Mono" pitchFamily="49" charset="0"/>
            </a:endParaRPr>
          </a:p>
        </p:txBody>
      </p:sp>
      <p:sp>
        <p:nvSpPr>
          <p:cNvPr id="13" name="Rectangle 12">
            <a:extLst>
              <a:ext uri="{FF2B5EF4-FFF2-40B4-BE49-F238E27FC236}">
                <a16:creationId xmlns:a16="http://schemas.microsoft.com/office/drawing/2014/main" id="{0AA491DA-23BF-2DDC-7F3B-B94D75EFCC3D}"/>
              </a:ext>
            </a:extLst>
          </p:cNvPr>
          <p:cNvSpPr/>
          <p:nvPr/>
        </p:nvSpPr>
        <p:spPr>
          <a:xfrm>
            <a:off x="4905385" y="5518595"/>
            <a:ext cx="3133715" cy="126649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95000"/>
                  </a:schemeClr>
                </a:solidFill>
                <a:latin typeface="Roboto Mono" pitchFamily="49" charset="0"/>
                <a:ea typeface="Roboto Mono" pitchFamily="49" charset="0"/>
              </a:rPr>
              <a:t>reusable-workflows/</a:t>
            </a:r>
          </a:p>
          <a:p>
            <a:r>
              <a:rPr lang="en-US" sz="1050" dirty="0">
                <a:solidFill>
                  <a:schemeClr val="bg1">
                    <a:lumMod val="95000"/>
                  </a:schemeClr>
                </a:solidFill>
                <a:latin typeface="Roboto Mono" pitchFamily="49" charset="0"/>
                <a:ea typeface="Roboto Mono" pitchFamily="49" charset="0"/>
              </a:rPr>
              <a:t>├── v1/</a:t>
            </a:r>
          </a:p>
          <a:p>
            <a:r>
              <a:rPr lang="en-US" sz="1050" dirty="0">
                <a:solidFill>
                  <a:schemeClr val="bg1">
                    <a:lumMod val="95000"/>
                  </a:schemeClr>
                </a:solidFill>
                <a:latin typeface="Roboto Mono" pitchFamily="49" charset="0"/>
                <a:ea typeface="Roboto Mono" pitchFamily="49" charset="0"/>
              </a:rPr>
              <a:t>│   ├── ci-</a:t>
            </a:r>
            <a:r>
              <a:rPr lang="en-US" sz="1050" dirty="0" err="1">
                <a:solidFill>
                  <a:schemeClr val="bg1">
                    <a:lumMod val="95000"/>
                  </a:schemeClr>
                </a:solidFill>
                <a:latin typeface="Roboto Mono" pitchFamily="49" charset="0"/>
                <a:ea typeface="Roboto Mono" pitchFamily="49" charset="0"/>
              </a:rPr>
              <a:t>test.yml</a:t>
            </a:r>
            <a:endParaRPr lang="en-US" sz="1050" dirty="0">
              <a:solidFill>
                <a:schemeClr val="bg1">
                  <a:lumMod val="95000"/>
                </a:schemeClr>
              </a:solidFill>
              <a:latin typeface="Roboto Mono" pitchFamily="49" charset="0"/>
              <a:ea typeface="Roboto Mono" pitchFamily="49" charset="0"/>
            </a:endParaRPr>
          </a:p>
          <a:p>
            <a:r>
              <a:rPr lang="en-US" sz="1050" dirty="0">
                <a:solidFill>
                  <a:schemeClr val="bg1">
                    <a:lumMod val="95000"/>
                  </a:schemeClr>
                </a:solidFill>
                <a:latin typeface="Roboto Mono" pitchFamily="49" charset="0"/>
                <a:ea typeface="Roboto Mono" pitchFamily="49" charset="0"/>
              </a:rPr>
              <a:t>│   ├── deploy-</a:t>
            </a:r>
            <a:r>
              <a:rPr lang="en-US" sz="1050" dirty="0" err="1">
                <a:solidFill>
                  <a:schemeClr val="bg1">
                    <a:lumMod val="95000"/>
                  </a:schemeClr>
                </a:solidFill>
                <a:latin typeface="Roboto Mono" pitchFamily="49" charset="0"/>
                <a:ea typeface="Roboto Mono" pitchFamily="49" charset="0"/>
              </a:rPr>
              <a:t>app.yml</a:t>
            </a:r>
            <a:endParaRPr lang="en-US" sz="1050" dirty="0">
              <a:solidFill>
                <a:schemeClr val="bg1">
                  <a:lumMod val="95000"/>
                </a:schemeClr>
              </a:solidFill>
              <a:latin typeface="Roboto Mono" pitchFamily="49" charset="0"/>
              <a:ea typeface="Roboto Mono" pitchFamily="49" charset="0"/>
            </a:endParaRPr>
          </a:p>
          <a:p>
            <a:r>
              <a:rPr lang="en-US" sz="1050" dirty="0">
                <a:solidFill>
                  <a:schemeClr val="bg1">
                    <a:lumMod val="95000"/>
                  </a:schemeClr>
                </a:solidFill>
                <a:latin typeface="Roboto Mono" pitchFamily="49" charset="0"/>
                <a:ea typeface="Roboto Mono" pitchFamily="49" charset="0"/>
              </a:rPr>
              <a:t>├── v2/</a:t>
            </a:r>
          </a:p>
          <a:p>
            <a:r>
              <a:rPr lang="en-US" sz="1050" dirty="0">
                <a:solidFill>
                  <a:schemeClr val="bg1">
                    <a:lumMod val="95000"/>
                  </a:schemeClr>
                </a:solidFill>
                <a:latin typeface="Roboto Mono" pitchFamily="49" charset="0"/>
                <a:ea typeface="Roboto Mono" pitchFamily="49" charset="0"/>
              </a:rPr>
              <a:t>│   ├── ci-</a:t>
            </a:r>
            <a:r>
              <a:rPr lang="en-US" sz="1050" dirty="0" err="1">
                <a:solidFill>
                  <a:schemeClr val="bg1">
                    <a:lumMod val="95000"/>
                  </a:schemeClr>
                </a:solidFill>
                <a:latin typeface="Roboto Mono" pitchFamily="49" charset="0"/>
                <a:ea typeface="Roboto Mono" pitchFamily="49" charset="0"/>
              </a:rPr>
              <a:t>test.yml</a:t>
            </a:r>
            <a:endParaRPr lang="en-US" sz="1050" dirty="0">
              <a:solidFill>
                <a:schemeClr val="bg1">
                  <a:lumMod val="95000"/>
                </a:schemeClr>
              </a:solidFill>
              <a:latin typeface="Roboto Mono" pitchFamily="49" charset="0"/>
              <a:ea typeface="Roboto Mono" pitchFamily="49" charset="0"/>
            </a:endParaRPr>
          </a:p>
          <a:p>
            <a:r>
              <a:rPr lang="en-US" sz="1050" dirty="0">
                <a:solidFill>
                  <a:schemeClr val="bg1">
                    <a:lumMod val="95000"/>
                  </a:schemeClr>
                </a:solidFill>
                <a:latin typeface="Roboto Mono" pitchFamily="49" charset="0"/>
                <a:ea typeface="Roboto Mono" pitchFamily="49" charset="0"/>
              </a:rPr>
              <a:t>│   ├── deploy-</a:t>
            </a:r>
            <a:r>
              <a:rPr lang="en-US" sz="1050" dirty="0" err="1">
                <a:solidFill>
                  <a:schemeClr val="bg1">
                    <a:lumMod val="95000"/>
                  </a:schemeClr>
                </a:solidFill>
                <a:latin typeface="Roboto Mono" pitchFamily="49" charset="0"/>
                <a:ea typeface="Roboto Mono" pitchFamily="49" charset="0"/>
              </a:rPr>
              <a:t>app.yml</a:t>
            </a:r>
            <a:endParaRPr lang="en-US" sz="1050" dirty="0">
              <a:solidFill>
                <a:schemeClr val="bg1">
                  <a:lumMod val="95000"/>
                </a:schemeClr>
              </a:solidFill>
              <a:latin typeface="Roboto Mono" pitchFamily="49" charset="0"/>
              <a:ea typeface="Roboto Mono" pitchFamily="49" charset="0"/>
            </a:endParaRPr>
          </a:p>
        </p:txBody>
      </p:sp>
      <p:sp>
        <p:nvSpPr>
          <p:cNvPr id="14" name="Rectangle 13">
            <a:extLst>
              <a:ext uri="{FF2B5EF4-FFF2-40B4-BE49-F238E27FC236}">
                <a16:creationId xmlns:a16="http://schemas.microsoft.com/office/drawing/2014/main" id="{5A89C5DD-E68E-9CBC-0C6A-C8B5DBBAFB87}"/>
              </a:ext>
            </a:extLst>
          </p:cNvPr>
          <p:cNvSpPr/>
          <p:nvPr/>
        </p:nvSpPr>
        <p:spPr>
          <a:xfrm>
            <a:off x="8326437" y="2292918"/>
            <a:ext cx="3698865" cy="4540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14762C9-CE30-FC9C-56F5-AB732848902F}"/>
              </a:ext>
            </a:extLst>
          </p:cNvPr>
          <p:cNvSpPr txBox="1"/>
          <p:nvPr/>
        </p:nvSpPr>
        <p:spPr>
          <a:xfrm>
            <a:off x="8393907" y="2439039"/>
            <a:ext cx="3518693" cy="2231380"/>
          </a:xfrm>
          <a:prstGeom prst="rect">
            <a:avLst/>
          </a:prstGeom>
          <a:noFill/>
        </p:spPr>
        <p:txBody>
          <a:bodyPr wrap="square" rtlCol="0">
            <a:spAutoFit/>
          </a:bodyPr>
          <a:lstStyle/>
          <a:p>
            <a:pPr>
              <a:spcBef>
                <a:spcPts val="600"/>
              </a:spcBef>
            </a:pPr>
            <a:r>
              <a:rPr lang="en-US" sz="1600" b="1" i="0" dirty="0">
                <a:solidFill>
                  <a:schemeClr val="bg2">
                    <a:lumMod val="25000"/>
                  </a:schemeClr>
                </a:solidFill>
                <a:effectLst/>
                <a:latin typeface="Quattrocento Sans" panose="020B0502050000020003" pitchFamily="34" charset="0"/>
              </a:rPr>
              <a:t>Action Naming</a:t>
            </a:r>
          </a:p>
          <a:p>
            <a:pPr marL="285750" indent="-285750">
              <a:spcBef>
                <a:spcPts val="600"/>
              </a:spcBef>
              <a:buFont typeface="Arial" panose="020B0604020202020204" pitchFamily="34" charset="0"/>
              <a:buChar char="•"/>
            </a:pPr>
            <a:r>
              <a:rPr lang="en-US" sz="1400" b="1" i="0" dirty="0">
                <a:solidFill>
                  <a:schemeClr val="bg2">
                    <a:lumMod val="25000"/>
                  </a:schemeClr>
                </a:solidFill>
                <a:effectLst/>
                <a:latin typeface="Quattrocento Sans" panose="020B0502050000020003" pitchFamily="34" charset="0"/>
              </a:rPr>
              <a:t>Use </a:t>
            </a:r>
            <a:r>
              <a:rPr lang="en-US" sz="1400" b="1" i="0" dirty="0" err="1">
                <a:solidFill>
                  <a:schemeClr val="bg2">
                    <a:lumMod val="25000"/>
                  </a:schemeClr>
                </a:solidFill>
                <a:effectLst/>
                <a:latin typeface="Quattrocento Sans" panose="020B0502050000020003" pitchFamily="34" charset="0"/>
              </a:rPr>
              <a:t>PascalCase</a:t>
            </a:r>
            <a:r>
              <a:rPr lang="en-US" sz="1400" b="1" i="0" dirty="0">
                <a:solidFill>
                  <a:schemeClr val="bg2">
                    <a:lumMod val="25000"/>
                  </a:schemeClr>
                </a:solidFill>
                <a:effectLst/>
                <a:latin typeface="Quattrocento Sans" panose="020B0502050000020003" pitchFamily="34" charset="0"/>
              </a:rPr>
              <a:t> </a:t>
            </a:r>
            <a:r>
              <a:rPr lang="en-US" sz="1400" i="0" dirty="0">
                <a:solidFill>
                  <a:schemeClr val="bg2">
                    <a:lumMod val="25000"/>
                  </a:schemeClr>
                </a:solidFill>
                <a:effectLst/>
                <a:latin typeface="Quattrocento Sans" panose="020B0502050000020003" pitchFamily="34" charset="0"/>
              </a:rPr>
              <a:t>or kebab-case for action names:</a:t>
            </a:r>
          </a:p>
          <a:p>
            <a:pPr marL="742950" lvl="1" indent="-285750">
              <a:spcBef>
                <a:spcPts val="600"/>
              </a:spcBef>
              <a:buFont typeface="Courier New" panose="02070309020205020404" pitchFamily="49" charset="0"/>
              <a:buChar char="o"/>
            </a:pPr>
            <a:r>
              <a:rPr lang="en-US" sz="1400" i="0" dirty="0">
                <a:solidFill>
                  <a:schemeClr val="bg2">
                    <a:lumMod val="25000"/>
                  </a:schemeClr>
                </a:solidFill>
                <a:effectLst/>
                <a:latin typeface="Quattrocento Sans" panose="020B0502050000020003" pitchFamily="34" charset="0"/>
              </a:rPr>
              <a:t>Run-Linter</a:t>
            </a:r>
          </a:p>
          <a:p>
            <a:pPr marL="742950" lvl="1" indent="-285750">
              <a:spcBef>
                <a:spcPts val="600"/>
              </a:spcBef>
              <a:buFont typeface="Courier New" panose="02070309020205020404" pitchFamily="49" charset="0"/>
              <a:buChar char="o"/>
            </a:pPr>
            <a:r>
              <a:rPr lang="en-US" sz="1400" i="0" dirty="0">
                <a:solidFill>
                  <a:schemeClr val="bg2">
                    <a:lumMod val="25000"/>
                  </a:schemeClr>
                </a:solidFill>
                <a:effectLst/>
                <a:latin typeface="Quattrocento Sans" panose="020B0502050000020003" pitchFamily="34" charset="0"/>
              </a:rPr>
              <a:t>run-linter</a:t>
            </a:r>
          </a:p>
          <a:p>
            <a:pPr marL="742950" lvl="1" indent="-285750">
              <a:spcBef>
                <a:spcPts val="600"/>
              </a:spcBef>
              <a:buFont typeface="Courier New" panose="02070309020205020404" pitchFamily="49" charset="0"/>
              <a:buChar char="o"/>
            </a:pPr>
            <a:r>
              <a:rPr lang="en-US" sz="1400" i="0" dirty="0" err="1">
                <a:solidFill>
                  <a:schemeClr val="bg2">
                    <a:lumMod val="25000"/>
                  </a:schemeClr>
                </a:solidFill>
                <a:effectLst/>
                <a:latin typeface="Quattrocento Sans" panose="020B0502050000020003" pitchFamily="34" charset="0"/>
              </a:rPr>
              <a:t>Runlinter</a:t>
            </a:r>
            <a:endParaRPr lang="en-US" sz="1400" i="0" dirty="0">
              <a:solidFill>
                <a:schemeClr val="bg2">
                  <a:lumMod val="25000"/>
                </a:schemeClr>
              </a:solidFill>
              <a:effectLst/>
              <a:latin typeface="Quattrocento Sans" panose="020B0502050000020003" pitchFamily="34" charset="0"/>
            </a:endParaRPr>
          </a:p>
          <a:p>
            <a:pPr marL="285750" indent="-285750">
              <a:spcBef>
                <a:spcPts val="600"/>
              </a:spcBef>
              <a:buFont typeface="Arial" panose="020B0604020202020204" pitchFamily="34" charset="0"/>
              <a:buChar char="•"/>
            </a:pPr>
            <a:r>
              <a:rPr lang="en-US" sz="1400" b="1" i="0" dirty="0">
                <a:solidFill>
                  <a:schemeClr val="bg2">
                    <a:lumMod val="25000"/>
                  </a:schemeClr>
                </a:solidFill>
                <a:effectLst/>
                <a:latin typeface="Quattrocento Sans" panose="020B0502050000020003" pitchFamily="34" charset="0"/>
              </a:rPr>
              <a:t>Provide clear descriptions in </a:t>
            </a:r>
            <a:r>
              <a:rPr lang="en-US" sz="1200" i="0" dirty="0" err="1">
                <a:solidFill>
                  <a:schemeClr val="bg2">
                    <a:lumMod val="25000"/>
                  </a:schemeClr>
                </a:solidFill>
                <a:effectLst/>
                <a:highlight>
                  <a:srgbClr val="C0C0C0"/>
                </a:highlight>
                <a:latin typeface="Roboto Mono" pitchFamily="49" charset="0"/>
                <a:ea typeface="Roboto Mono" pitchFamily="49" charset="0"/>
              </a:rPr>
              <a:t>action.yml</a:t>
            </a:r>
            <a:r>
              <a:rPr lang="en-US" sz="1400" i="0" dirty="0">
                <a:solidFill>
                  <a:schemeClr val="bg2">
                    <a:lumMod val="25000"/>
                  </a:schemeClr>
                </a:solidFill>
                <a:effectLst/>
                <a:latin typeface="Quattrocento Sans" panose="020B0502050000020003" pitchFamily="34" charset="0"/>
              </a:rPr>
              <a:t>:</a:t>
            </a:r>
            <a:endParaRPr lang="en-US" sz="1100" i="0" dirty="0">
              <a:solidFill>
                <a:schemeClr val="bg2">
                  <a:lumMod val="25000"/>
                </a:schemeClr>
              </a:solidFill>
              <a:effectLst/>
              <a:highlight>
                <a:srgbClr val="C0C0C0"/>
              </a:highlight>
              <a:latin typeface="Roboto Mono" pitchFamily="49" charset="0"/>
              <a:ea typeface="Roboto Mono" pitchFamily="49" charset="0"/>
            </a:endParaRPr>
          </a:p>
        </p:txBody>
      </p:sp>
      <p:sp>
        <p:nvSpPr>
          <p:cNvPr id="16" name="Rectangle 15">
            <a:extLst>
              <a:ext uri="{FF2B5EF4-FFF2-40B4-BE49-F238E27FC236}">
                <a16:creationId xmlns:a16="http://schemas.microsoft.com/office/drawing/2014/main" id="{B0F9AB93-FD19-192D-C3CA-53139B1A7BE0}"/>
              </a:ext>
            </a:extLst>
          </p:cNvPr>
          <p:cNvSpPr/>
          <p:nvPr/>
        </p:nvSpPr>
        <p:spPr>
          <a:xfrm>
            <a:off x="8778885" y="4780755"/>
            <a:ext cx="3133715" cy="983982"/>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accent1">
                    <a:lumMod val="20000"/>
                    <a:lumOff val="80000"/>
                  </a:schemeClr>
                </a:solidFill>
                <a:latin typeface="Roboto Mono" pitchFamily="49" charset="0"/>
                <a:ea typeface="Roboto Mono" pitchFamily="49" charset="0"/>
              </a:rPr>
              <a:t>name: </a:t>
            </a:r>
            <a:r>
              <a:rPr lang="en-US" sz="1050" dirty="0">
                <a:solidFill>
                  <a:schemeClr val="accent2">
                    <a:lumMod val="40000"/>
                    <a:lumOff val="60000"/>
                  </a:schemeClr>
                </a:solidFill>
                <a:latin typeface="Roboto Mono" pitchFamily="49" charset="0"/>
                <a:ea typeface="Roboto Mono" pitchFamily="49" charset="0"/>
              </a:rPr>
              <a:t>"Run Linter"</a:t>
            </a:r>
          </a:p>
          <a:p>
            <a:r>
              <a:rPr lang="en-US" sz="1050" dirty="0">
                <a:solidFill>
                  <a:schemeClr val="accent1">
                    <a:lumMod val="20000"/>
                    <a:lumOff val="80000"/>
                  </a:schemeClr>
                </a:solidFill>
                <a:latin typeface="Roboto Mono" pitchFamily="49" charset="0"/>
                <a:ea typeface="Roboto Mono" pitchFamily="49" charset="0"/>
              </a:rPr>
              <a:t>description: "</a:t>
            </a:r>
            <a:r>
              <a:rPr lang="en-US" sz="1050" dirty="0">
                <a:solidFill>
                  <a:schemeClr val="accent2">
                    <a:lumMod val="40000"/>
                    <a:lumOff val="60000"/>
                  </a:schemeClr>
                </a:solidFill>
                <a:latin typeface="Roboto Mono" pitchFamily="49" charset="0"/>
                <a:ea typeface="Roboto Mono" pitchFamily="49" charset="0"/>
              </a:rPr>
              <a:t>A reusable action to run lint checks on JavaScript projects."</a:t>
            </a:r>
          </a:p>
        </p:txBody>
      </p:sp>
    </p:spTree>
    <p:extLst>
      <p:ext uri="{BB962C8B-B14F-4D97-AF65-F5344CB8AC3E}">
        <p14:creationId xmlns:p14="http://schemas.microsoft.com/office/powerpoint/2010/main" val="278815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06157"/>
            <a:ext cx="11230679" cy="492443"/>
          </a:xfrm>
        </p:spPr>
        <p:txBody>
          <a:bodyPr>
            <a:normAutofit fontScale="90000"/>
          </a:bodyPr>
          <a:lstStyle/>
          <a:p>
            <a:r>
              <a:rPr lang="en-US" sz="3200" dirty="0">
                <a:latin typeface="Quattrocento Sans" panose="020B0502050000020003" pitchFamily="34" charset="0"/>
              </a:rPr>
              <a:t>Managing and leveraging reusable components in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noRot="1" noMove="1" noResize="1" noEditPoints="1" noAdjustHandles="1" noChangeArrowheads="1" noChangeShapeType="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4" name="TextBox 3">
            <a:extLst>
              <a:ext uri="{FF2B5EF4-FFF2-40B4-BE49-F238E27FC236}">
                <a16:creationId xmlns:a16="http://schemas.microsoft.com/office/drawing/2014/main" id="{88A5A83A-ED31-FEF6-F63B-A148CD6E170B}"/>
              </a:ext>
            </a:extLst>
          </p:cNvPr>
          <p:cNvSpPr txBox="1"/>
          <p:nvPr/>
        </p:nvSpPr>
        <p:spPr>
          <a:xfrm>
            <a:off x="579437" y="1488969"/>
            <a:ext cx="9936161"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Plans for Ongoing Maintenance of Reusable Components</a:t>
            </a:r>
          </a:p>
        </p:txBody>
      </p:sp>
      <p:sp>
        <p:nvSpPr>
          <p:cNvPr id="7" name="Rectangle 6">
            <a:extLst>
              <a:ext uri="{FF2B5EF4-FFF2-40B4-BE49-F238E27FC236}">
                <a16:creationId xmlns:a16="http://schemas.microsoft.com/office/drawing/2014/main" id="{935C2620-81D2-9C0B-4DC5-6101D902ACC6}"/>
              </a:ext>
            </a:extLst>
          </p:cNvPr>
          <p:cNvSpPr/>
          <p:nvPr/>
        </p:nvSpPr>
        <p:spPr>
          <a:xfrm>
            <a:off x="579437" y="1972229"/>
            <a:ext cx="4703763" cy="44488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39A7B95-0DE1-284A-ACE8-ED9451B07566}"/>
              </a:ext>
            </a:extLst>
          </p:cNvPr>
          <p:cNvSpPr txBox="1"/>
          <p:nvPr/>
        </p:nvSpPr>
        <p:spPr>
          <a:xfrm>
            <a:off x="646906" y="2118350"/>
            <a:ext cx="4507967" cy="3708708"/>
          </a:xfrm>
          <a:prstGeom prst="rect">
            <a:avLst/>
          </a:prstGeom>
          <a:noFill/>
        </p:spPr>
        <p:txBody>
          <a:bodyPr wrap="square" rtlCol="0">
            <a:spAutoFit/>
          </a:bodyPr>
          <a:lstStyle/>
          <a:p>
            <a:pPr>
              <a:spcBef>
                <a:spcPts val="600"/>
              </a:spcBef>
            </a:pPr>
            <a:r>
              <a:rPr lang="en-US" sz="1600" b="1" i="0" dirty="0">
                <a:solidFill>
                  <a:schemeClr val="bg2">
                    <a:lumMod val="25000"/>
                  </a:schemeClr>
                </a:solidFill>
                <a:effectLst/>
                <a:latin typeface="Quattrocento Sans" panose="020B0502050000020003" pitchFamily="34" charset="0"/>
              </a:rPr>
              <a:t>Versioning and Dependency Management</a:t>
            </a:r>
          </a:p>
          <a:p>
            <a:pPr marL="285750" indent="-285750">
              <a:spcBef>
                <a:spcPts val="600"/>
              </a:spcBef>
              <a:buFont typeface="Arial" panose="020B0604020202020204" pitchFamily="34" charset="0"/>
              <a:buChar char="•"/>
            </a:pPr>
            <a:r>
              <a:rPr lang="en-US" sz="1400" b="0" i="0" dirty="0">
                <a:solidFill>
                  <a:schemeClr val="bg2">
                    <a:lumMod val="25000"/>
                  </a:schemeClr>
                </a:solidFill>
                <a:effectLst/>
                <a:latin typeface="Quattrocento Sans" panose="020B0502050000020003" pitchFamily="34" charset="0"/>
              </a:rPr>
              <a:t>Tag releases using GitHub releases (</a:t>
            </a:r>
            <a:r>
              <a:rPr lang="en-US" sz="1200" b="0" i="0" dirty="0">
                <a:solidFill>
                  <a:schemeClr val="bg2">
                    <a:lumMod val="25000"/>
                  </a:schemeClr>
                </a:solidFill>
                <a:effectLst/>
                <a:highlight>
                  <a:srgbClr val="C0C0C0"/>
                </a:highlight>
                <a:latin typeface="Roboto Mono" pitchFamily="49" charset="0"/>
                <a:ea typeface="Roboto Mono" pitchFamily="49" charset="0"/>
              </a:rPr>
              <a:t>v1.0.0</a:t>
            </a:r>
            <a:r>
              <a:rPr lang="en-US" sz="1400" b="0" i="0" dirty="0">
                <a:solidFill>
                  <a:schemeClr val="bg2">
                    <a:lumMod val="25000"/>
                  </a:schemeClr>
                </a:solidFill>
                <a:effectLst/>
                <a:latin typeface="Quattrocento Sans" panose="020B0502050000020003" pitchFamily="34" charset="0"/>
              </a:rPr>
              <a:t>, </a:t>
            </a:r>
            <a:r>
              <a:rPr lang="en-US" sz="1200" b="0" i="0" dirty="0">
                <a:solidFill>
                  <a:schemeClr val="bg2">
                    <a:lumMod val="25000"/>
                  </a:schemeClr>
                </a:solidFill>
                <a:effectLst/>
                <a:highlight>
                  <a:srgbClr val="C0C0C0"/>
                </a:highlight>
                <a:latin typeface="Roboto Mono" pitchFamily="49" charset="0"/>
                <a:ea typeface="Roboto Mono" pitchFamily="49" charset="0"/>
              </a:rPr>
              <a:t>v2.0.0</a:t>
            </a:r>
            <a:r>
              <a:rPr lang="en-US" sz="1400" b="0" i="0" dirty="0">
                <a:solidFill>
                  <a:schemeClr val="bg2">
                    <a:lumMod val="25000"/>
                  </a:schemeClr>
                </a:solidFill>
                <a:effectLst/>
                <a:latin typeface="Quattrocento Sans" panose="020B0502050000020003" pitchFamily="34" charset="0"/>
              </a:rPr>
              <a:t>).</a:t>
            </a:r>
          </a:p>
          <a:p>
            <a:pPr marL="285750" indent="-285750">
              <a:spcBef>
                <a:spcPts val="600"/>
              </a:spcBef>
              <a:buFont typeface="Arial" panose="020B0604020202020204" pitchFamily="34" charset="0"/>
              <a:buChar char="•"/>
            </a:pPr>
            <a:r>
              <a:rPr lang="en-US" sz="1400" b="0" i="0" dirty="0">
                <a:solidFill>
                  <a:schemeClr val="bg2">
                    <a:lumMod val="25000"/>
                  </a:schemeClr>
                </a:solidFill>
                <a:effectLst/>
                <a:latin typeface="Quattrocento Sans" panose="020B0502050000020003" pitchFamily="34" charset="0"/>
              </a:rPr>
              <a:t>Avoid using </a:t>
            </a:r>
            <a:r>
              <a:rPr lang="en-US" sz="1200" b="0" i="0" dirty="0">
                <a:solidFill>
                  <a:schemeClr val="bg2">
                    <a:lumMod val="25000"/>
                  </a:schemeClr>
                </a:solidFill>
                <a:effectLst/>
                <a:highlight>
                  <a:srgbClr val="C0C0C0"/>
                </a:highlight>
                <a:latin typeface="Roboto Mono" pitchFamily="49" charset="0"/>
                <a:ea typeface="Roboto Mono" pitchFamily="49" charset="0"/>
              </a:rPr>
              <a:t>latest</a:t>
            </a:r>
            <a:r>
              <a:rPr lang="en-US" sz="1400" b="0" i="0" dirty="0">
                <a:solidFill>
                  <a:schemeClr val="bg2">
                    <a:lumMod val="25000"/>
                  </a:schemeClr>
                </a:solidFill>
                <a:effectLst/>
                <a:latin typeface="Quattrocento Sans" panose="020B0502050000020003" pitchFamily="34" charset="0"/>
              </a:rPr>
              <a:t> tags in workflows to prevent unexpected breaking changes.</a:t>
            </a:r>
          </a:p>
          <a:p>
            <a:pPr marL="285750" indent="-285750">
              <a:spcBef>
                <a:spcPts val="600"/>
              </a:spcBef>
              <a:buFont typeface="Arial" panose="020B0604020202020204" pitchFamily="34" charset="0"/>
              <a:buChar char="•"/>
            </a:pPr>
            <a:r>
              <a:rPr lang="en-US" sz="1400" b="0" i="0" dirty="0">
                <a:solidFill>
                  <a:schemeClr val="bg2">
                    <a:lumMod val="25000"/>
                  </a:schemeClr>
                </a:solidFill>
                <a:effectLst/>
                <a:latin typeface="Quattrocento Sans" panose="020B0502050000020003" pitchFamily="34" charset="0"/>
              </a:rPr>
              <a:t>Use semantic versioning:</a:t>
            </a:r>
          </a:p>
          <a:p>
            <a:pPr marL="742950" lvl="1" indent="-285750">
              <a:buFont typeface="Courier New" panose="02070309020205020404" pitchFamily="49" charset="0"/>
              <a:buChar char="o"/>
            </a:pPr>
            <a:r>
              <a:rPr lang="en-US" sz="1200" b="0" i="0" dirty="0">
                <a:solidFill>
                  <a:schemeClr val="bg2">
                    <a:lumMod val="25000"/>
                  </a:schemeClr>
                </a:solidFill>
                <a:effectLst/>
                <a:latin typeface="Quattrocento Sans" panose="020B0502050000020003" pitchFamily="34" charset="0"/>
              </a:rPr>
              <a:t>Patch Updates: </a:t>
            </a:r>
            <a:r>
              <a:rPr lang="en-US" sz="1200" b="0" i="0" dirty="0">
                <a:solidFill>
                  <a:schemeClr val="bg2">
                    <a:lumMod val="25000"/>
                  </a:schemeClr>
                </a:solidFill>
                <a:effectLst/>
                <a:highlight>
                  <a:srgbClr val="C0C0C0"/>
                </a:highlight>
                <a:latin typeface="Roboto Mono" pitchFamily="49" charset="0"/>
                <a:ea typeface="Roboto Mono" pitchFamily="49" charset="0"/>
              </a:rPr>
              <a:t>v1.0.1</a:t>
            </a:r>
            <a:r>
              <a:rPr lang="en-US" sz="1200" b="0" i="0" dirty="0">
                <a:solidFill>
                  <a:schemeClr val="bg2">
                    <a:lumMod val="25000"/>
                  </a:schemeClr>
                </a:solidFill>
                <a:effectLst/>
                <a:latin typeface="Quattrocento Sans" panose="020B0502050000020003" pitchFamily="34" charset="0"/>
              </a:rPr>
              <a:t> → Fixes bugs, minor updates.</a:t>
            </a:r>
          </a:p>
          <a:p>
            <a:pPr marL="742950" lvl="1" indent="-285750">
              <a:buFont typeface="Courier New" panose="02070309020205020404" pitchFamily="49" charset="0"/>
              <a:buChar char="o"/>
            </a:pPr>
            <a:r>
              <a:rPr lang="en-US" sz="1200" b="0" i="0" dirty="0">
                <a:solidFill>
                  <a:schemeClr val="bg2">
                    <a:lumMod val="25000"/>
                  </a:schemeClr>
                </a:solidFill>
                <a:effectLst/>
                <a:latin typeface="Quattrocento Sans" panose="020B0502050000020003" pitchFamily="34" charset="0"/>
              </a:rPr>
              <a:t>Minor Updates: </a:t>
            </a:r>
            <a:r>
              <a:rPr lang="en-US" sz="1200" b="0" i="0" dirty="0">
                <a:solidFill>
                  <a:schemeClr val="bg2">
                    <a:lumMod val="25000"/>
                  </a:schemeClr>
                </a:solidFill>
                <a:effectLst/>
                <a:highlight>
                  <a:srgbClr val="C0C0C0"/>
                </a:highlight>
                <a:latin typeface="Roboto Mono" pitchFamily="49" charset="0"/>
                <a:ea typeface="Roboto Mono" pitchFamily="49" charset="0"/>
              </a:rPr>
              <a:t>v1.1.0</a:t>
            </a:r>
            <a:r>
              <a:rPr lang="en-US" sz="1200" b="0" i="0" dirty="0">
                <a:solidFill>
                  <a:schemeClr val="bg2">
                    <a:lumMod val="25000"/>
                  </a:schemeClr>
                </a:solidFill>
                <a:effectLst/>
                <a:latin typeface="Quattrocento Sans" panose="020B0502050000020003" pitchFamily="34" charset="0"/>
              </a:rPr>
              <a:t> → New features, backward-compatible.</a:t>
            </a:r>
          </a:p>
          <a:p>
            <a:pPr marL="742950" lvl="1" indent="-285750">
              <a:spcAft>
                <a:spcPts val="600"/>
              </a:spcAft>
              <a:buFont typeface="Courier New" panose="02070309020205020404" pitchFamily="49" charset="0"/>
              <a:buChar char="o"/>
            </a:pPr>
            <a:r>
              <a:rPr lang="en-US" sz="1200" b="0" i="0" dirty="0">
                <a:solidFill>
                  <a:schemeClr val="bg2">
                    <a:lumMod val="25000"/>
                  </a:schemeClr>
                </a:solidFill>
                <a:effectLst/>
                <a:latin typeface="Quattrocento Sans" panose="020B0502050000020003" pitchFamily="34" charset="0"/>
              </a:rPr>
              <a:t>Major Updates: </a:t>
            </a:r>
            <a:r>
              <a:rPr lang="en-US" sz="1200" b="0" i="0" dirty="0">
                <a:solidFill>
                  <a:schemeClr val="bg2">
                    <a:lumMod val="25000"/>
                  </a:schemeClr>
                </a:solidFill>
                <a:effectLst/>
                <a:highlight>
                  <a:srgbClr val="C0C0C0"/>
                </a:highlight>
                <a:latin typeface="Roboto Mono" pitchFamily="49" charset="0"/>
                <a:ea typeface="Roboto Mono" pitchFamily="49" charset="0"/>
              </a:rPr>
              <a:t>v2.0.0</a:t>
            </a:r>
            <a:r>
              <a:rPr lang="en-US" sz="1200" b="0" i="0" dirty="0">
                <a:solidFill>
                  <a:schemeClr val="bg2">
                    <a:lumMod val="25000"/>
                  </a:schemeClr>
                </a:solidFill>
                <a:effectLst/>
                <a:latin typeface="Quattrocento Sans" panose="020B0502050000020003" pitchFamily="34" charset="0"/>
              </a:rPr>
              <a:t> → Breaking changes.</a:t>
            </a:r>
          </a:p>
          <a:p>
            <a:pPr algn="just">
              <a:spcBef>
                <a:spcPts val="600"/>
              </a:spcBef>
            </a:pPr>
            <a:r>
              <a:rPr lang="en-US" sz="1400" b="1" i="0" dirty="0">
                <a:solidFill>
                  <a:schemeClr val="bg2">
                    <a:lumMod val="25000"/>
                  </a:schemeClr>
                </a:solidFill>
                <a:effectLst/>
                <a:latin typeface="Quattrocento Sans" panose="020B0502050000020003" pitchFamily="34" charset="0"/>
              </a:rPr>
              <a:t>Referencing Versions in Workflows</a:t>
            </a:r>
          </a:p>
          <a:p>
            <a:pPr algn="just">
              <a:spcBef>
                <a:spcPts val="600"/>
              </a:spcBef>
            </a:pPr>
            <a:r>
              <a:rPr lang="en-US" sz="1400" dirty="0">
                <a:solidFill>
                  <a:schemeClr val="bg2">
                    <a:lumMod val="25000"/>
                  </a:schemeClr>
                </a:solidFill>
                <a:latin typeface="Quattrocento Sans" panose="020B0502050000020003" pitchFamily="34" charset="0"/>
                <a:ea typeface="Roboto Mono" pitchFamily="49" charset="0"/>
              </a:rPr>
              <a:t>Instead of:</a:t>
            </a:r>
          </a:p>
          <a:p>
            <a:pPr algn="just">
              <a:spcBef>
                <a:spcPts val="600"/>
              </a:spcBef>
            </a:pPr>
            <a:endParaRPr lang="en-US" sz="1400" dirty="0">
              <a:solidFill>
                <a:schemeClr val="bg2">
                  <a:lumMod val="25000"/>
                </a:schemeClr>
              </a:solidFill>
              <a:latin typeface="Quattrocento Sans" panose="020B0502050000020003" pitchFamily="34" charset="0"/>
              <a:ea typeface="Roboto Mono" pitchFamily="49" charset="0"/>
            </a:endParaRPr>
          </a:p>
          <a:p>
            <a:pPr algn="just">
              <a:spcBef>
                <a:spcPts val="600"/>
              </a:spcBef>
            </a:pPr>
            <a:endParaRPr lang="en-US" sz="1400" dirty="0">
              <a:solidFill>
                <a:schemeClr val="bg2">
                  <a:lumMod val="25000"/>
                </a:schemeClr>
              </a:solidFill>
              <a:latin typeface="Quattrocento Sans" panose="020B0502050000020003" pitchFamily="34" charset="0"/>
              <a:ea typeface="Roboto Mono" pitchFamily="49" charset="0"/>
            </a:endParaRPr>
          </a:p>
          <a:p>
            <a:pPr algn="just">
              <a:spcBef>
                <a:spcPts val="600"/>
              </a:spcBef>
            </a:pPr>
            <a:r>
              <a:rPr lang="en-US" sz="1400" dirty="0">
                <a:solidFill>
                  <a:schemeClr val="bg2">
                    <a:lumMod val="25000"/>
                  </a:schemeClr>
                </a:solidFill>
                <a:latin typeface="Quattrocento Sans" panose="020B0502050000020003" pitchFamily="34" charset="0"/>
                <a:ea typeface="Roboto Mono" pitchFamily="49" charset="0"/>
              </a:rPr>
              <a:t>Use a stable version:</a:t>
            </a:r>
          </a:p>
        </p:txBody>
      </p:sp>
      <p:sp>
        <p:nvSpPr>
          <p:cNvPr id="9" name="Rectangle 8">
            <a:extLst>
              <a:ext uri="{FF2B5EF4-FFF2-40B4-BE49-F238E27FC236}">
                <a16:creationId xmlns:a16="http://schemas.microsoft.com/office/drawing/2014/main" id="{E8C91BE6-B331-F152-223D-E13D29D26806}"/>
              </a:ext>
            </a:extLst>
          </p:cNvPr>
          <p:cNvSpPr/>
          <p:nvPr/>
        </p:nvSpPr>
        <p:spPr>
          <a:xfrm>
            <a:off x="5476425" y="1972229"/>
            <a:ext cx="2675377" cy="44488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BF51A9D-0495-F5CD-7FCC-D2298C19F218}"/>
              </a:ext>
            </a:extLst>
          </p:cNvPr>
          <p:cNvSpPr txBox="1"/>
          <p:nvPr/>
        </p:nvSpPr>
        <p:spPr>
          <a:xfrm>
            <a:off x="5607321" y="2118350"/>
            <a:ext cx="2431780" cy="2539157"/>
          </a:xfrm>
          <a:prstGeom prst="rect">
            <a:avLst/>
          </a:prstGeom>
          <a:noFill/>
        </p:spPr>
        <p:txBody>
          <a:bodyPr wrap="square" rtlCol="0">
            <a:spAutoFit/>
          </a:bodyPr>
          <a:lstStyle/>
          <a:p>
            <a:pPr>
              <a:spcBef>
                <a:spcPts val="600"/>
              </a:spcBef>
            </a:pPr>
            <a:r>
              <a:rPr lang="en-US" sz="1600" b="1" i="0" dirty="0">
                <a:solidFill>
                  <a:schemeClr val="bg2">
                    <a:lumMod val="25000"/>
                  </a:schemeClr>
                </a:solidFill>
                <a:effectLst/>
                <a:latin typeface="Quattrocento Sans" panose="020B0502050000020003" pitchFamily="34" charset="0"/>
              </a:rPr>
              <a:t>Automating Updates and Maintenance</a:t>
            </a:r>
          </a:p>
          <a:p>
            <a:pPr marL="285750" indent="-285750" algn="l">
              <a:spcBef>
                <a:spcPts val="600"/>
              </a:spcBef>
              <a:spcAft>
                <a:spcPts val="600"/>
              </a:spcAft>
              <a:buFont typeface="Arial" panose="020B0604020202020204" pitchFamily="34" charset="0"/>
              <a:buChar char="•"/>
            </a:pPr>
            <a:r>
              <a:rPr lang="en-US" sz="1400" b="0" i="0" dirty="0">
                <a:effectLst/>
                <a:latin typeface="Quattrocento Sans" panose="020B0502050000020003" pitchFamily="34" charset="0"/>
              </a:rPr>
              <a:t>Implement a </a:t>
            </a:r>
            <a:r>
              <a:rPr lang="en-US" sz="1400" b="1" i="0" dirty="0">
                <a:effectLst/>
                <a:latin typeface="Quattrocento Sans" panose="020B0502050000020003" pitchFamily="34" charset="0"/>
              </a:rPr>
              <a:t>GitHub Action to automatically test workflows and actions</a:t>
            </a:r>
            <a:r>
              <a:rPr lang="en-US" sz="1400" b="0" i="0" dirty="0">
                <a:effectLst/>
                <a:latin typeface="Quattrocento Sans" panose="020B0502050000020003" pitchFamily="34" charset="0"/>
              </a:rPr>
              <a:t> before merging.</a:t>
            </a:r>
          </a:p>
          <a:p>
            <a:pPr marL="285750" indent="-285750" algn="l">
              <a:spcBef>
                <a:spcPts val="600"/>
              </a:spcBef>
              <a:spcAft>
                <a:spcPts val="600"/>
              </a:spcAft>
              <a:buFont typeface="Arial" panose="020B0604020202020204" pitchFamily="34" charset="0"/>
              <a:buChar char="•"/>
            </a:pPr>
            <a:r>
              <a:rPr lang="en-US" sz="1400" b="0" i="0" dirty="0">
                <a:effectLst/>
                <a:latin typeface="Quattrocento Sans" panose="020B0502050000020003" pitchFamily="34" charset="0"/>
              </a:rPr>
              <a:t>Use </a:t>
            </a:r>
            <a:r>
              <a:rPr lang="en-US" sz="1400" b="1" i="0" dirty="0" err="1">
                <a:effectLst/>
                <a:latin typeface="Quattrocento Sans" panose="020B0502050000020003" pitchFamily="34" charset="0"/>
              </a:rPr>
              <a:t>Dependabot</a:t>
            </a:r>
            <a:r>
              <a:rPr lang="en-US" sz="1400" b="0" i="0" dirty="0">
                <a:effectLst/>
                <a:latin typeface="Quattrocento Sans" panose="020B0502050000020003" pitchFamily="34" charset="0"/>
              </a:rPr>
              <a:t> to detect outdated dependencies in reusable actions.</a:t>
            </a:r>
          </a:p>
        </p:txBody>
      </p:sp>
      <p:sp>
        <p:nvSpPr>
          <p:cNvPr id="13" name="Rectangle 12">
            <a:extLst>
              <a:ext uri="{FF2B5EF4-FFF2-40B4-BE49-F238E27FC236}">
                <a16:creationId xmlns:a16="http://schemas.microsoft.com/office/drawing/2014/main" id="{0AA491DA-23BF-2DDC-7F3B-B94D75EFCC3D}"/>
              </a:ext>
            </a:extLst>
          </p:cNvPr>
          <p:cNvSpPr/>
          <p:nvPr/>
        </p:nvSpPr>
        <p:spPr>
          <a:xfrm>
            <a:off x="731053" y="4883259"/>
            <a:ext cx="4458035" cy="535761"/>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accent1">
                    <a:lumMod val="40000"/>
                    <a:lumOff val="60000"/>
                  </a:schemeClr>
                </a:solidFill>
                <a:latin typeface="Roboto Mono" pitchFamily="49" charset="0"/>
                <a:ea typeface="Roboto Mono" pitchFamily="49" charset="0"/>
              </a:rPr>
              <a:t>uses: </a:t>
            </a:r>
            <a:r>
              <a:rPr lang="en-US" sz="1050" dirty="0">
                <a:solidFill>
                  <a:schemeClr val="accent2">
                    <a:lumMod val="40000"/>
                    <a:lumOff val="60000"/>
                  </a:schemeClr>
                </a:solidFill>
                <a:latin typeface="Roboto Mono" pitchFamily="49" charset="0"/>
                <a:ea typeface="Roboto Mono" pitchFamily="49" charset="0"/>
              </a:rPr>
              <a:t>org-actions-repo/</a:t>
            </a:r>
            <a:r>
              <a:rPr lang="en-US" sz="1050" dirty="0" err="1">
                <a:solidFill>
                  <a:schemeClr val="accent2">
                    <a:lumMod val="40000"/>
                    <a:lumOff val="60000"/>
                  </a:schemeClr>
                </a:solidFill>
                <a:latin typeface="Roboto Mono" pitchFamily="49" charset="0"/>
                <a:ea typeface="Roboto Mono" pitchFamily="49" charset="0"/>
              </a:rPr>
              <a:t>setup-node@latest</a:t>
            </a:r>
            <a:endParaRPr lang="en-US" sz="1050" dirty="0">
              <a:solidFill>
                <a:schemeClr val="accent2">
                  <a:lumMod val="40000"/>
                  <a:lumOff val="60000"/>
                </a:schemeClr>
              </a:solidFill>
              <a:latin typeface="Roboto Mono" pitchFamily="49" charset="0"/>
              <a:ea typeface="Roboto Mono" pitchFamily="49" charset="0"/>
            </a:endParaRPr>
          </a:p>
        </p:txBody>
      </p:sp>
      <p:sp>
        <p:nvSpPr>
          <p:cNvPr id="14" name="Rectangle 13">
            <a:extLst>
              <a:ext uri="{FF2B5EF4-FFF2-40B4-BE49-F238E27FC236}">
                <a16:creationId xmlns:a16="http://schemas.microsoft.com/office/drawing/2014/main" id="{5A89C5DD-E68E-9CBC-0C6A-C8B5DBBAFB87}"/>
              </a:ext>
            </a:extLst>
          </p:cNvPr>
          <p:cNvSpPr/>
          <p:nvPr/>
        </p:nvSpPr>
        <p:spPr>
          <a:xfrm>
            <a:off x="8326437" y="1947201"/>
            <a:ext cx="3698865" cy="4540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14762C9-CE30-FC9C-56F5-AB732848902F}"/>
              </a:ext>
            </a:extLst>
          </p:cNvPr>
          <p:cNvSpPr txBox="1"/>
          <p:nvPr/>
        </p:nvSpPr>
        <p:spPr>
          <a:xfrm>
            <a:off x="8393907" y="2093322"/>
            <a:ext cx="3518693" cy="3293209"/>
          </a:xfrm>
          <a:prstGeom prst="rect">
            <a:avLst/>
          </a:prstGeom>
          <a:noFill/>
        </p:spPr>
        <p:txBody>
          <a:bodyPr wrap="square" rtlCol="0">
            <a:spAutoFit/>
          </a:bodyPr>
          <a:lstStyle/>
          <a:p>
            <a:pPr>
              <a:spcBef>
                <a:spcPts val="600"/>
              </a:spcBef>
            </a:pPr>
            <a:r>
              <a:rPr lang="en-US" sz="1600" b="1" i="0" dirty="0">
                <a:solidFill>
                  <a:schemeClr val="bg2">
                    <a:lumMod val="25000"/>
                  </a:schemeClr>
                </a:solidFill>
                <a:effectLst/>
                <a:latin typeface="Quattrocento Sans" panose="020B0502050000020003" pitchFamily="34" charset="0"/>
              </a:rPr>
              <a:t>Documenting and Providing Usage Guidelines</a:t>
            </a:r>
          </a:p>
          <a:p>
            <a:pPr marL="285750" indent="-285750" algn="l">
              <a:spcBef>
                <a:spcPts val="600"/>
              </a:spcBef>
              <a:spcAft>
                <a:spcPts val="600"/>
              </a:spcAft>
              <a:buFont typeface="Arial" panose="020B0604020202020204" pitchFamily="34" charset="0"/>
              <a:buChar char="•"/>
            </a:pPr>
            <a:r>
              <a:rPr lang="en-US" sz="1400" b="0" i="0" dirty="0">
                <a:effectLst/>
                <a:latin typeface="Quattrocento Sans" panose="020B0502050000020003" pitchFamily="34" charset="0"/>
              </a:rPr>
              <a:t>Each repository should include:</a:t>
            </a:r>
          </a:p>
          <a:p>
            <a:pPr marL="742950" lvl="1" indent="-285750" algn="l">
              <a:spcBef>
                <a:spcPts val="600"/>
              </a:spcBef>
              <a:spcAft>
                <a:spcPts val="600"/>
              </a:spcAft>
              <a:buFont typeface="Courier New" panose="02070309020205020404" pitchFamily="49" charset="0"/>
              <a:buChar char="o"/>
            </a:pPr>
            <a:r>
              <a:rPr lang="en-US" sz="1400" b="1" i="0" dirty="0" err="1">
                <a:effectLst/>
                <a:latin typeface="Quattrocento Sans" panose="020B0502050000020003" pitchFamily="34" charset="0"/>
              </a:rPr>
              <a:t>README.md</a:t>
            </a:r>
            <a:r>
              <a:rPr lang="en-US" sz="1400" b="0" i="0" dirty="0">
                <a:effectLst/>
                <a:latin typeface="Quattrocento Sans" panose="020B0502050000020003" pitchFamily="34" charset="0"/>
              </a:rPr>
              <a:t> explaining:</a:t>
            </a:r>
          </a:p>
          <a:p>
            <a:pPr marL="1200150" lvl="2" indent="-285750" algn="l">
              <a:spcBef>
                <a:spcPts val="600"/>
              </a:spcBef>
              <a:buFont typeface="Wingdings" pitchFamily="2" charset="2"/>
              <a:buChar char="§"/>
            </a:pPr>
            <a:r>
              <a:rPr lang="en-US" sz="1400" b="0" i="0" dirty="0">
                <a:effectLst/>
                <a:latin typeface="Quattrocento Sans" panose="020B0502050000020003" pitchFamily="34" charset="0"/>
              </a:rPr>
              <a:t>Purpose of the component.</a:t>
            </a:r>
          </a:p>
          <a:p>
            <a:pPr marL="1200150" lvl="2" indent="-285750" algn="l">
              <a:spcBef>
                <a:spcPts val="600"/>
              </a:spcBef>
              <a:buFont typeface="Wingdings" pitchFamily="2" charset="2"/>
              <a:buChar char="§"/>
            </a:pPr>
            <a:r>
              <a:rPr lang="en-US" sz="1400" b="0" i="0" dirty="0">
                <a:effectLst/>
                <a:latin typeface="Quattrocento Sans" panose="020B0502050000020003" pitchFamily="34" charset="0"/>
              </a:rPr>
              <a:t>How to use it.</a:t>
            </a:r>
          </a:p>
          <a:p>
            <a:pPr marL="1200150" lvl="2" indent="-285750" algn="l">
              <a:spcBef>
                <a:spcPts val="600"/>
              </a:spcBef>
              <a:buFont typeface="Wingdings" pitchFamily="2" charset="2"/>
              <a:buChar char="§"/>
            </a:pPr>
            <a:r>
              <a:rPr lang="en-US" sz="1400" b="0" i="0" dirty="0">
                <a:effectLst/>
                <a:latin typeface="Quattrocento Sans" panose="020B0502050000020003" pitchFamily="34" charset="0"/>
              </a:rPr>
              <a:t>Example workflows.</a:t>
            </a:r>
          </a:p>
          <a:p>
            <a:pPr marL="742950" lvl="1" indent="-285750" algn="l">
              <a:spcBef>
                <a:spcPts val="600"/>
              </a:spcBef>
              <a:spcAft>
                <a:spcPts val="600"/>
              </a:spcAft>
              <a:buFont typeface="Courier New" panose="02070309020205020404" pitchFamily="49" charset="0"/>
              <a:buChar char="o"/>
            </a:pPr>
            <a:r>
              <a:rPr lang="en-US" sz="1400" b="1" i="0" dirty="0" err="1">
                <a:effectLst/>
                <a:latin typeface="Quattrocento Sans" panose="020B0502050000020003" pitchFamily="34" charset="0"/>
              </a:rPr>
              <a:t>CHANGELOG.md</a:t>
            </a:r>
            <a:r>
              <a:rPr lang="en-US" sz="1400" b="0" i="0" dirty="0">
                <a:effectLst/>
                <a:latin typeface="Quattrocento Sans" panose="020B0502050000020003" pitchFamily="34" charset="0"/>
              </a:rPr>
              <a:t> to track updates.</a:t>
            </a:r>
          </a:p>
          <a:p>
            <a:pPr marL="742950" lvl="1" indent="-285750" algn="l">
              <a:spcBef>
                <a:spcPts val="600"/>
              </a:spcBef>
              <a:spcAft>
                <a:spcPts val="600"/>
              </a:spcAft>
              <a:buFont typeface="Courier New" panose="02070309020205020404" pitchFamily="49" charset="0"/>
              <a:buChar char="o"/>
            </a:pPr>
            <a:r>
              <a:rPr lang="en-US" sz="1400" b="1" i="0" dirty="0" err="1">
                <a:effectLst/>
                <a:latin typeface="Quattrocento Sans" panose="020B0502050000020003" pitchFamily="34" charset="0"/>
              </a:rPr>
              <a:t>CONTRIBUTING.md</a:t>
            </a:r>
            <a:r>
              <a:rPr lang="en-US" sz="1400" b="0" i="0" dirty="0">
                <a:effectLst/>
                <a:latin typeface="Quattrocento Sans" panose="020B0502050000020003" pitchFamily="34" charset="0"/>
              </a:rPr>
              <a:t> outlining best practices for modifications.</a:t>
            </a:r>
          </a:p>
        </p:txBody>
      </p:sp>
      <p:sp>
        <p:nvSpPr>
          <p:cNvPr id="5" name="Rectangle 4">
            <a:extLst>
              <a:ext uri="{FF2B5EF4-FFF2-40B4-BE49-F238E27FC236}">
                <a16:creationId xmlns:a16="http://schemas.microsoft.com/office/drawing/2014/main" id="{620F4CCC-84C7-252A-2EFE-2503AC29948E}"/>
              </a:ext>
            </a:extLst>
          </p:cNvPr>
          <p:cNvSpPr/>
          <p:nvPr/>
        </p:nvSpPr>
        <p:spPr>
          <a:xfrm>
            <a:off x="731053" y="5755540"/>
            <a:ext cx="4458035" cy="535761"/>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accent1">
                    <a:lumMod val="40000"/>
                    <a:lumOff val="60000"/>
                  </a:schemeClr>
                </a:solidFill>
                <a:latin typeface="Roboto Mono" pitchFamily="49" charset="0"/>
                <a:ea typeface="Roboto Mono" pitchFamily="49" charset="0"/>
              </a:rPr>
              <a:t>uses: </a:t>
            </a:r>
            <a:r>
              <a:rPr lang="en-US" sz="1050" dirty="0">
                <a:solidFill>
                  <a:schemeClr val="accent2">
                    <a:lumMod val="40000"/>
                    <a:lumOff val="60000"/>
                  </a:schemeClr>
                </a:solidFill>
                <a:latin typeface="Roboto Mono" pitchFamily="49" charset="0"/>
                <a:ea typeface="Roboto Mono" pitchFamily="49" charset="0"/>
              </a:rPr>
              <a:t>org-actions-repo/setup-node@v1.2.0</a:t>
            </a:r>
          </a:p>
        </p:txBody>
      </p:sp>
    </p:spTree>
    <p:extLst>
      <p:ext uri="{BB962C8B-B14F-4D97-AF65-F5344CB8AC3E}">
        <p14:creationId xmlns:p14="http://schemas.microsoft.com/office/powerpoint/2010/main" val="418894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06157"/>
            <a:ext cx="11230679" cy="492443"/>
          </a:xfrm>
        </p:spPr>
        <p:txBody>
          <a:bodyPr>
            <a:normAutofit fontScale="90000"/>
          </a:bodyPr>
          <a:lstStyle/>
          <a:p>
            <a:r>
              <a:rPr lang="en-US" sz="3200" dirty="0">
                <a:latin typeface="Quattrocento Sans" panose="020B0502050000020003" pitchFamily="34" charset="0"/>
              </a:rPr>
              <a:t>Managing and leveraging reusable components in GitHub Actions (continued)</a:t>
            </a:r>
          </a:p>
        </p:txBody>
      </p:sp>
      <p:sp>
        <p:nvSpPr>
          <p:cNvPr id="3" name="Footer Placeholder 2">
            <a:extLst>
              <a:ext uri="{FF2B5EF4-FFF2-40B4-BE49-F238E27FC236}">
                <a16:creationId xmlns:a16="http://schemas.microsoft.com/office/drawing/2014/main" id="{E273CA05-D43F-CF06-78EC-54678ADFDA52}"/>
              </a:ext>
            </a:extLst>
          </p:cNvPr>
          <p:cNvSpPr>
            <a:spLocks noGrp="1" noRot="1" noMove="1" noResize="1" noEditPoints="1" noAdjustHandles="1" noChangeArrowheads="1" noChangeShapeType="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7" name="Rectangle 6">
            <a:extLst>
              <a:ext uri="{FF2B5EF4-FFF2-40B4-BE49-F238E27FC236}">
                <a16:creationId xmlns:a16="http://schemas.microsoft.com/office/drawing/2014/main" id="{935C2620-81D2-9C0B-4DC5-6101D902ACC6}"/>
              </a:ext>
            </a:extLst>
          </p:cNvPr>
          <p:cNvSpPr/>
          <p:nvPr/>
        </p:nvSpPr>
        <p:spPr>
          <a:xfrm>
            <a:off x="579438" y="1428525"/>
            <a:ext cx="4703763" cy="29148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39A7B95-0DE1-284A-ACE8-ED9451B07566}"/>
              </a:ext>
            </a:extLst>
          </p:cNvPr>
          <p:cNvSpPr txBox="1"/>
          <p:nvPr/>
        </p:nvSpPr>
        <p:spPr>
          <a:xfrm>
            <a:off x="646907" y="1574646"/>
            <a:ext cx="4507967" cy="1985159"/>
          </a:xfrm>
          <a:prstGeom prst="rect">
            <a:avLst/>
          </a:prstGeom>
          <a:noFill/>
        </p:spPr>
        <p:txBody>
          <a:bodyPr wrap="square" rtlCol="0">
            <a:spAutoFit/>
          </a:bodyPr>
          <a:lstStyle/>
          <a:p>
            <a:pPr>
              <a:spcBef>
                <a:spcPts val="600"/>
              </a:spcBef>
            </a:pPr>
            <a:r>
              <a:rPr lang="en-US" b="1" i="0" dirty="0">
                <a:solidFill>
                  <a:schemeClr val="bg2">
                    <a:lumMod val="25000"/>
                  </a:schemeClr>
                </a:solidFill>
                <a:effectLst/>
                <a:latin typeface="Quattrocento Sans" panose="020B0502050000020003" pitchFamily="34" charset="0"/>
              </a:rPr>
              <a:t>Security and Access Control</a:t>
            </a: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Restrict write access to action repositories.</a:t>
            </a: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Require code reviews and </a:t>
            </a:r>
            <a:r>
              <a:rPr lang="en-US" sz="1600" b="1" i="0" dirty="0">
                <a:effectLst/>
                <a:latin typeface="Quattrocento Sans" panose="020B0502050000020003" pitchFamily="34" charset="0"/>
              </a:rPr>
              <a:t>GitHub CODEOWNERS</a:t>
            </a:r>
            <a:r>
              <a:rPr lang="en-US" sz="1600" b="0" i="0" dirty="0">
                <a:effectLst/>
                <a:latin typeface="Quattrocento Sans" panose="020B0502050000020003" pitchFamily="34" charset="0"/>
              </a:rPr>
              <a:t> for managing changes.</a:t>
            </a: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Use </a:t>
            </a:r>
            <a:r>
              <a:rPr lang="en-US" sz="1600" b="1" i="0" dirty="0">
                <a:effectLst/>
                <a:latin typeface="Quattrocento Sans" panose="020B0502050000020003" pitchFamily="34" charset="0"/>
              </a:rPr>
              <a:t>GitHub Secret Scanning</a:t>
            </a:r>
            <a:r>
              <a:rPr lang="en-US" sz="1600" b="0" i="0" dirty="0">
                <a:effectLst/>
                <a:latin typeface="Quattrocento Sans" panose="020B0502050000020003" pitchFamily="34" charset="0"/>
              </a:rPr>
              <a:t> to prevent hardcoding secrets in workflows.</a:t>
            </a:r>
          </a:p>
        </p:txBody>
      </p:sp>
      <p:sp>
        <p:nvSpPr>
          <p:cNvPr id="2" name="Rectangle 1">
            <a:extLst>
              <a:ext uri="{FF2B5EF4-FFF2-40B4-BE49-F238E27FC236}">
                <a16:creationId xmlns:a16="http://schemas.microsoft.com/office/drawing/2014/main" id="{7E7B0FDE-137A-600E-32F6-689A96846FAA}"/>
              </a:ext>
            </a:extLst>
          </p:cNvPr>
          <p:cNvSpPr/>
          <p:nvPr/>
        </p:nvSpPr>
        <p:spPr>
          <a:xfrm>
            <a:off x="6096000" y="1428525"/>
            <a:ext cx="4703763" cy="29148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D60635B-95B0-8C91-0944-7C7F39AE8A3D}"/>
              </a:ext>
            </a:extLst>
          </p:cNvPr>
          <p:cNvSpPr txBox="1"/>
          <p:nvPr/>
        </p:nvSpPr>
        <p:spPr>
          <a:xfrm>
            <a:off x="6163469" y="1574646"/>
            <a:ext cx="4507967" cy="2631490"/>
          </a:xfrm>
          <a:prstGeom prst="rect">
            <a:avLst/>
          </a:prstGeom>
          <a:noFill/>
        </p:spPr>
        <p:txBody>
          <a:bodyPr wrap="square" rtlCol="0">
            <a:spAutoFit/>
          </a:bodyPr>
          <a:lstStyle/>
          <a:p>
            <a:pPr>
              <a:spcBef>
                <a:spcPts val="600"/>
              </a:spcBef>
            </a:pPr>
            <a:r>
              <a:rPr lang="en-US" b="1" i="0" dirty="0">
                <a:solidFill>
                  <a:schemeClr val="bg2">
                    <a:lumMod val="25000"/>
                  </a:schemeClr>
                </a:solidFill>
                <a:effectLst/>
                <a:latin typeface="Quattrocento Sans" panose="020B0502050000020003" pitchFamily="34" charset="0"/>
              </a:rPr>
              <a:t>Monitoring and Deprecation Strategy</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Set up GitHub Issues and Discussions</a:t>
            </a:r>
            <a:r>
              <a:rPr lang="en-US" sz="1600" b="0" i="0" dirty="0">
                <a:effectLst/>
                <a:latin typeface="Quattrocento Sans" panose="020B0502050000020003" pitchFamily="34" charset="0"/>
              </a:rPr>
              <a:t> for feedback.</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Deprecation Plan</a:t>
            </a:r>
            <a:r>
              <a:rPr lang="en-US" sz="1600" b="0" i="0" dirty="0">
                <a:effectLst/>
                <a:latin typeface="Quattrocento Sans" panose="020B0502050000020003" pitchFamily="34" charset="0"/>
              </a:rPr>
              <a:t>:</a:t>
            </a:r>
          </a:p>
          <a:p>
            <a:pPr marL="742950" lvl="1"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Notify users before removing older versions.</a:t>
            </a:r>
          </a:p>
          <a:p>
            <a:pPr marL="742950" lvl="1"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Offer migration guides for major changes.</a:t>
            </a:r>
          </a:p>
        </p:txBody>
      </p:sp>
    </p:spTree>
    <p:extLst>
      <p:ext uri="{BB962C8B-B14F-4D97-AF65-F5344CB8AC3E}">
        <p14:creationId xmlns:p14="http://schemas.microsoft.com/office/powerpoint/2010/main" val="60055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How to distribute actions for an enterprise</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9" y="1415414"/>
            <a:ext cx="8005762" cy="830997"/>
          </a:xfrm>
          <a:prstGeom prst="rect">
            <a:avLst/>
          </a:prstGeom>
          <a:noFill/>
        </p:spPr>
        <p:txBody>
          <a:bodyPr wrap="square" rtlCol="0">
            <a:spAutoFit/>
          </a:bodyPr>
          <a:lstStyle/>
          <a:p>
            <a:pPr algn="just">
              <a:spcBef>
                <a:spcPts val="600"/>
              </a:spcBef>
              <a:spcAft>
                <a:spcPts val="600"/>
              </a:spcAft>
            </a:pPr>
            <a:r>
              <a:rPr lang="en-US" sz="1600" b="0" i="0" dirty="0">
                <a:effectLst/>
                <a:latin typeface="Quattrocento Sans" panose="020B0502050000020003" pitchFamily="34" charset="0"/>
              </a:rPr>
              <a:t>GitHub Actions enable </a:t>
            </a:r>
            <a:r>
              <a:rPr lang="en-US" sz="1600" b="1" i="0" dirty="0">
                <a:effectLst/>
                <a:latin typeface="Quattrocento Sans" panose="020B0502050000020003" pitchFamily="34" charset="0"/>
              </a:rPr>
              <a:t>automation of workflows</a:t>
            </a:r>
            <a:r>
              <a:rPr lang="en-US" sz="1600" b="0" i="0" dirty="0">
                <a:effectLst/>
                <a:latin typeface="Quattrocento Sans" panose="020B0502050000020003" pitchFamily="34" charset="0"/>
              </a:rPr>
              <a:t>, such as testing, deployment, and security scanning. In an enterprise, distributing actions efficiently allows multiple teams to </a:t>
            </a:r>
            <a:r>
              <a:rPr lang="en-US" sz="1600" b="1" i="0" dirty="0">
                <a:effectLst/>
                <a:latin typeface="Quattrocento Sans" panose="020B0502050000020003" pitchFamily="34" charset="0"/>
              </a:rPr>
              <a:t>reuse common automation tasks</a:t>
            </a:r>
            <a:r>
              <a:rPr lang="en-US" sz="1600" b="0" i="0" dirty="0">
                <a:effectLst/>
                <a:latin typeface="Quattrocento Sans" panose="020B0502050000020003" pitchFamily="34" charset="0"/>
              </a:rPr>
              <a:t> instead of reinventing the same workflows.</a:t>
            </a:r>
          </a:p>
        </p:txBody>
      </p:sp>
      <p:sp>
        <p:nvSpPr>
          <p:cNvPr id="2" name="TextBox 1">
            <a:extLst>
              <a:ext uri="{FF2B5EF4-FFF2-40B4-BE49-F238E27FC236}">
                <a16:creationId xmlns:a16="http://schemas.microsoft.com/office/drawing/2014/main" id="{AD09B5B6-4D87-5016-EBFE-E977F68AEA8B}"/>
              </a:ext>
            </a:extLst>
          </p:cNvPr>
          <p:cNvSpPr txBox="1"/>
          <p:nvPr/>
        </p:nvSpPr>
        <p:spPr>
          <a:xfrm>
            <a:off x="579438" y="2438698"/>
            <a:ext cx="8424862" cy="369332"/>
          </a:xfrm>
          <a:prstGeom prst="rect">
            <a:avLst/>
          </a:prstGeom>
          <a:noFill/>
        </p:spPr>
        <p:txBody>
          <a:bodyPr wrap="square" rtlCol="0">
            <a:spAutoFit/>
          </a:bodyPr>
          <a:lstStyle/>
          <a:p>
            <a:r>
              <a:rPr lang="en-US" b="1" dirty="0">
                <a:latin typeface="Quattrocento Sans" panose="020B0502050000020003" pitchFamily="34" charset="0"/>
                <a:cs typeface="Segoe UI"/>
              </a:rPr>
              <a:t>There are three main methods for distributing GitHub Actions within an enterprise:</a:t>
            </a:r>
          </a:p>
        </p:txBody>
      </p:sp>
      <p:sp>
        <p:nvSpPr>
          <p:cNvPr id="6" name="Rectangle 5">
            <a:extLst>
              <a:ext uri="{FF2B5EF4-FFF2-40B4-BE49-F238E27FC236}">
                <a16:creationId xmlns:a16="http://schemas.microsoft.com/office/drawing/2014/main" id="{83A4E7E5-B314-347E-4872-5F407AF30152}"/>
              </a:ext>
            </a:extLst>
          </p:cNvPr>
          <p:cNvSpPr/>
          <p:nvPr/>
        </p:nvSpPr>
        <p:spPr>
          <a:xfrm>
            <a:off x="673100" y="2897197"/>
            <a:ext cx="8216900" cy="19389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40569" y="3043317"/>
            <a:ext cx="7844632" cy="1631216"/>
          </a:xfrm>
          <a:prstGeom prst="rect">
            <a:avLst/>
          </a:prstGeom>
          <a:noFill/>
        </p:spPr>
        <p:txBody>
          <a:bodyPr wrap="square" rtlCol="0">
            <a:spAutoFit/>
          </a:bodyPr>
          <a:lstStyle/>
          <a:p>
            <a:pPr marL="342900" indent="-342900">
              <a:spcBef>
                <a:spcPts val="600"/>
              </a:spcBef>
              <a:spcAft>
                <a:spcPts val="600"/>
              </a:spcAft>
              <a:buFont typeface="+mj-lt"/>
              <a:buAutoNum type="arabicPeriod"/>
            </a:pPr>
            <a:r>
              <a:rPr lang="en-US" sz="1600" b="1" i="0" dirty="0">
                <a:effectLst/>
                <a:latin typeface="Quattrocento Sans" panose="020B0502050000020003" pitchFamily="34" charset="0"/>
              </a:rPr>
              <a:t>Publishing Actions in GitHub Marketplace</a:t>
            </a:r>
            <a:r>
              <a:rPr lang="en-US" sz="1600" b="0" i="0" dirty="0">
                <a:effectLst/>
                <a:latin typeface="Quattrocento Sans" panose="020B0502050000020003" pitchFamily="34" charset="0"/>
              </a:rPr>
              <a:t> (for public distribution).</a:t>
            </a:r>
          </a:p>
          <a:p>
            <a:pPr marL="342900" indent="-342900">
              <a:spcBef>
                <a:spcPts val="600"/>
              </a:spcBef>
              <a:spcAft>
                <a:spcPts val="600"/>
              </a:spcAft>
              <a:buFont typeface="+mj-lt"/>
              <a:buAutoNum type="arabicPeriod"/>
            </a:pPr>
            <a:r>
              <a:rPr lang="en-US" sz="1600" b="1" i="0" dirty="0">
                <a:effectLst/>
                <a:latin typeface="Quattrocento Sans" panose="020B0502050000020003" pitchFamily="34" charset="0"/>
              </a:rPr>
              <a:t>Hosting Actions in Organization-Owned Repositories</a:t>
            </a:r>
            <a:r>
              <a:rPr lang="en-US" sz="1600" b="0" i="0" dirty="0">
                <a:effectLst/>
                <a:latin typeface="Quattrocento Sans" panose="020B0502050000020003" pitchFamily="34" charset="0"/>
              </a:rPr>
              <a:t> (for internal enterprise distribution).</a:t>
            </a:r>
          </a:p>
          <a:p>
            <a:pPr marL="342900" indent="-342900">
              <a:spcBef>
                <a:spcPts val="600"/>
              </a:spcBef>
              <a:spcAft>
                <a:spcPts val="600"/>
              </a:spcAft>
              <a:buFont typeface="+mj-lt"/>
              <a:buAutoNum type="arabicPeriod"/>
            </a:pPr>
            <a:r>
              <a:rPr lang="en-US" sz="1600" b="1" i="0" dirty="0">
                <a:effectLst/>
                <a:latin typeface="Quattrocento Sans" panose="020B0502050000020003" pitchFamily="34" charset="0"/>
              </a:rPr>
              <a:t>Using GitHub Packages to Distribute Containerized Actions</a:t>
            </a:r>
            <a:r>
              <a:rPr lang="en-US" sz="1600" b="0" i="0" dirty="0">
                <a:effectLst/>
                <a:latin typeface="Quattrocento Sans" panose="020B0502050000020003" pitchFamily="34" charset="0"/>
              </a:rPr>
              <a:t> (for more controlled distribution).</a:t>
            </a:r>
          </a:p>
        </p:txBody>
      </p:sp>
    </p:spTree>
    <p:extLst>
      <p:ext uri="{BB962C8B-B14F-4D97-AF65-F5344CB8AC3E}">
        <p14:creationId xmlns:p14="http://schemas.microsoft.com/office/powerpoint/2010/main" val="338411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Best Practices for Distributing Actions in an Enterprise</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graphicFrame>
        <p:nvGraphicFramePr>
          <p:cNvPr id="5" name="Table 4">
            <a:extLst>
              <a:ext uri="{FF2B5EF4-FFF2-40B4-BE49-F238E27FC236}">
                <a16:creationId xmlns:a16="http://schemas.microsoft.com/office/drawing/2014/main" id="{ECF3E628-5241-F427-01B9-E5FFBE62E0B2}"/>
              </a:ext>
            </a:extLst>
          </p:cNvPr>
          <p:cNvGraphicFramePr>
            <a:graphicFrameLocks noGrp="1"/>
          </p:cNvGraphicFramePr>
          <p:nvPr/>
        </p:nvGraphicFramePr>
        <p:xfrm>
          <a:off x="693738" y="1235154"/>
          <a:ext cx="9453562" cy="3108245"/>
        </p:xfrm>
        <a:graphic>
          <a:graphicData uri="http://schemas.openxmlformats.org/drawingml/2006/table">
            <a:tbl>
              <a:tblPr firstRow="1" bandRow="1">
                <a:tableStyleId>{5C22544A-7EE6-4342-B048-85BDC9FD1C3A}</a:tableStyleId>
              </a:tblPr>
              <a:tblGrid>
                <a:gridCol w="2143019">
                  <a:extLst>
                    <a:ext uri="{9D8B030D-6E8A-4147-A177-3AD203B41FA5}">
                      <a16:colId xmlns:a16="http://schemas.microsoft.com/office/drawing/2014/main" val="3013815114"/>
                    </a:ext>
                  </a:extLst>
                </a:gridCol>
                <a:gridCol w="7310543">
                  <a:extLst>
                    <a:ext uri="{9D8B030D-6E8A-4147-A177-3AD203B41FA5}">
                      <a16:colId xmlns:a16="http://schemas.microsoft.com/office/drawing/2014/main" val="1179228108"/>
                    </a:ext>
                  </a:extLst>
                </a:gridCol>
              </a:tblGrid>
              <a:tr h="522383">
                <a:tc>
                  <a:txBody>
                    <a:bodyPr/>
                    <a:lstStyle/>
                    <a:p>
                      <a:pPr algn="l"/>
                      <a:r>
                        <a:rPr lang="en-US" sz="1800" b="1">
                          <a:solidFill>
                            <a:schemeClr val="tx1">
                              <a:lumMod val="75000"/>
                              <a:lumOff val="25000"/>
                            </a:schemeClr>
                          </a:solidFill>
                          <a:effectLst/>
                          <a:latin typeface="Quattrocento Sans" panose="020B0502050000020003" pitchFamily="34" charset="0"/>
                        </a:rPr>
                        <a:t>Best Practice</a:t>
                      </a:r>
                      <a:endParaRPr lang="en-US" sz="1800">
                        <a:solidFill>
                          <a:schemeClr val="tx1">
                            <a:lumMod val="75000"/>
                            <a:lumOff val="25000"/>
                          </a:schemeClr>
                        </a:solidFill>
                        <a:effectLst/>
                        <a:latin typeface="Quattrocento Sans" panose="020B0502050000020003" pitchFamily="34" charset="0"/>
                      </a:endParaRPr>
                    </a:p>
                  </a:txBody>
                  <a:tcPr marL="95250" marR="95250" marT="47625" marB="47625" anchor="ctr">
                    <a:solidFill>
                      <a:schemeClr val="bg1">
                        <a:lumMod val="75000"/>
                      </a:schemeClr>
                    </a:solidFill>
                  </a:tcPr>
                </a:tc>
                <a:tc>
                  <a:txBody>
                    <a:bodyPr/>
                    <a:lstStyle/>
                    <a:p>
                      <a:pPr algn="l"/>
                      <a:r>
                        <a:rPr lang="en-US" sz="1800" b="1" dirty="0">
                          <a:solidFill>
                            <a:schemeClr val="tx1">
                              <a:lumMod val="75000"/>
                              <a:lumOff val="25000"/>
                            </a:schemeClr>
                          </a:solidFill>
                          <a:effectLst/>
                          <a:latin typeface="Quattrocento Sans" panose="020B0502050000020003" pitchFamily="34" charset="0"/>
                        </a:rPr>
                        <a:t>Recommendation</a:t>
                      </a:r>
                      <a:endParaRPr lang="en-US" sz="1800" dirty="0">
                        <a:solidFill>
                          <a:schemeClr val="tx1">
                            <a:lumMod val="75000"/>
                            <a:lumOff val="25000"/>
                          </a:schemeClr>
                        </a:solidFill>
                        <a:effectLst/>
                        <a:latin typeface="Quattrocento Sans" panose="020B0502050000020003" pitchFamily="34" charset="0"/>
                      </a:endParaRP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522383">
                <a:tc>
                  <a:txBody>
                    <a:bodyPr/>
                    <a:lstStyle/>
                    <a:p>
                      <a:r>
                        <a:rPr lang="en-US" sz="1600" b="1">
                          <a:effectLst/>
                          <a:latin typeface="Quattrocento Sans" panose="020B0502050000020003" pitchFamily="34" charset="0"/>
                        </a:rPr>
                        <a:t>Standardization</a:t>
                      </a:r>
                      <a:endParaRPr lang="en-US" sz="1600">
                        <a:effectLst/>
                        <a:latin typeface="Quattrocento Sans" panose="020B0502050000020003" pitchFamily="34" charset="0"/>
                      </a:endParaRPr>
                    </a:p>
                  </a:txBody>
                  <a:tcPr marL="95250" marR="95250" marT="47625" marB="47625" anchor="ctr">
                    <a:noFill/>
                  </a:tcPr>
                </a:tc>
                <a:tc>
                  <a:txBody>
                    <a:bodyPr/>
                    <a:lstStyle/>
                    <a:p>
                      <a:r>
                        <a:rPr lang="en-US" sz="1600" dirty="0">
                          <a:effectLst/>
                          <a:latin typeface="Quattrocento Sans" panose="020B0502050000020003" pitchFamily="34" charset="0"/>
                        </a:rPr>
                        <a:t>Maintain a </a:t>
                      </a:r>
                      <a:r>
                        <a:rPr lang="en-US" sz="1600" b="1" dirty="0">
                          <a:effectLst/>
                          <a:latin typeface="Quattrocento Sans" panose="020B0502050000020003" pitchFamily="34" charset="0"/>
                        </a:rPr>
                        <a:t>single repository</a:t>
                      </a:r>
                      <a:r>
                        <a:rPr lang="en-US" sz="1600" dirty="0">
                          <a:effectLst/>
                          <a:latin typeface="Quattrocento Sans" panose="020B0502050000020003" pitchFamily="34" charset="0"/>
                        </a:rPr>
                        <a:t> for reusable actions with </a:t>
                      </a:r>
                      <a:r>
                        <a:rPr lang="en-US" sz="1600" b="1" dirty="0">
                          <a:effectLst/>
                          <a:latin typeface="Quattrocento Sans" panose="020B0502050000020003" pitchFamily="34" charset="0"/>
                        </a:rPr>
                        <a:t>clear documentation</a:t>
                      </a:r>
                      <a:r>
                        <a:rPr lang="en-US" sz="1600" dirty="0">
                          <a:effectLst/>
                          <a:latin typeface="Quattrocento Sans" panose="020B0502050000020003" pitchFamily="34" charset="0"/>
                        </a:rPr>
                        <a:t>.</a:t>
                      </a:r>
                    </a:p>
                  </a:txBody>
                  <a:tcPr marL="95250" marR="95250" marT="47625" marB="47625" anchor="ctr">
                    <a:noFill/>
                  </a:tcPr>
                </a:tc>
                <a:extLst>
                  <a:ext uri="{0D108BD9-81ED-4DB2-BD59-A6C34878D82A}">
                    <a16:rowId xmlns:a16="http://schemas.microsoft.com/office/drawing/2014/main" val="3252987585"/>
                  </a:ext>
                </a:extLst>
              </a:tr>
              <a:tr h="496330">
                <a:tc>
                  <a:txBody>
                    <a:bodyPr/>
                    <a:lstStyle/>
                    <a:p>
                      <a:r>
                        <a:rPr lang="en-US" sz="1600" b="1">
                          <a:effectLst/>
                          <a:latin typeface="Quattrocento Sans" panose="020B0502050000020003" pitchFamily="34" charset="0"/>
                        </a:rPr>
                        <a:t>Versioning</a:t>
                      </a:r>
                      <a:endParaRPr lang="en-US" sz="1600">
                        <a:effectLst/>
                        <a:latin typeface="Quattrocento Sans" panose="020B0502050000020003" pitchFamily="34" charset="0"/>
                      </a:endParaRPr>
                    </a:p>
                  </a:txBody>
                  <a:tcPr marL="95250" marR="95250" marT="47625" marB="47625" anchor="ctr">
                    <a:noFill/>
                  </a:tcPr>
                </a:tc>
                <a:tc>
                  <a:txBody>
                    <a:bodyPr/>
                    <a:lstStyle/>
                    <a:p>
                      <a:r>
                        <a:rPr lang="en-US" sz="1600" dirty="0">
                          <a:effectLst/>
                          <a:latin typeface="Quattrocento Sans" panose="020B0502050000020003" pitchFamily="34" charset="0"/>
                        </a:rPr>
                        <a:t>Use </a:t>
                      </a:r>
                      <a:r>
                        <a:rPr lang="en-US" sz="1600" b="1" dirty="0">
                          <a:effectLst/>
                          <a:latin typeface="Quattrocento Sans" panose="020B0502050000020003" pitchFamily="34" charset="0"/>
                        </a:rPr>
                        <a:t>semantic versioning</a:t>
                      </a:r>
                      <a:r>
                        <a:rPr lang="en-US" sz="1600" dirty="0">
                          <a:effectLst/>
                          <a:latin typeface="Quattrocento Sans" panose="020B0502050000020003" pitchFamily="34" charset="0"/>
                        </a:rPr>
                        <a:t> (</a:t>
                      </a:r>
                      <a:r>
                        <a:rPr lang="en-US" sz="1400" dirty="0">
                          <a:effectLst/>
                          <a:highlight>
                            <a:srgbClr val="C0C0C0"/>
                          </a:highlight>
                          <a:latin typeface="Roboto Mono" pitchFamily="49" charset="0"/>
                          <a:ea typeface="Roboto Mono" pitchFamily="49" charset="0"/>
                        </a:rPr>
                        <a:t>v1.0.0</a:t>
                      </a:r>
                      <a:r>
                        <a:rPr lang="en-US" sz="1600" dirty="0">
                          <a:effectLst/>
                          <a:latin typeface="Quattrocento Sans" panose="020B0502050000020003" pitchFamily="34" charset="0"/>
                        </a:rPr>
                        <a:t>, </a:t>
                      </a:r>
                      <a:r>
                        <a:rPr lang="en-US" sz="1400" dirty="0">
                          <a:effectLst/>
                          <a:highlight>
                            <a:srgbClr val="C0C0C0"/>
                          </a:highlight>
                          <a:latin typeface="Roboto Mono" pitchFamily="49" charset="0"/>
                          <a:ea typeface="Roboto Mono" pitchFamily="49" charset="0"/>
                        </a:rPr>
                        <a:t>v2.0.0</a:t>
                      </a:r>
                      <a:r>
                        <a:rPr lang="en-US" sz="1600" dirty="0">
                          <a:effectLst/>
                          <a:latin typeface="Quattrocento Sans" panose="020B0502050000020003" pitchFamily="34" charset="0"/>
                        </a:rPr>
                        <a:t>) and avoid </a:t>
                      </a:r>
                      <a:r>
                        <a:rPr lang="en-US" sz="1400" dirty="0">
                          <a:effectLst/>
                          <a:highlight>
                            <a:srgbClr val="C0C0C0"/>
                          </a:highlight>
                          <a:latin typeface="Roboto Mono" pitchFamily="49" charset="0"/>
                          <a:ea typeface="Roboto Mono" pitchFamily="49" charset="0"/>
                        </a:rPr>
                        <a:t>latest</a:t>
                      </a:r>
                      <a:r>
                        <a:rPr lang="en-US" sz="1600" dirty="0">
                          <a:effectLst/>
                          <a:latin typeface="Quattrocento Sans" panose="020B0502050000020003" pitchFamily="34" charset="0"/>
                        </a:rPr>
                        <a:t> for stability.</a:t>
                      </a:r>
                    </a:p>
                  </a:txBody>
                  <a:tcPr marL="95250" marR="95250" marT="47625" marB="47625" anchor="ctr">
                    <a:noFill/>
                  </a:tcPr>
                </a:tc>
                <a:extLst>
                  <a:ext uri="{0D108BD9-81ED-4DB2-BD59-A6C34878D82A}">
                    <a16:rowId xmlns:a16="http://schemas.microsoft.com/office/drawing/2014/main" val="3359250752"/>
                  </a:ext>
                </a:extLst>
              </a:tr>
              <a:tr h="522383">
                <a:tc>
                  <a:txBody>
                    <a:bodyPr/>
                    <a:lstStyle/>
                    <a:p>
                      <a:r>
                        <a:rPr lang="en-US" sz="1600" b="1">
                          <a:effectLst/>
                          <a:latin typeface="Quattrocento Sans" panose="020B0502050000020003" pitchFamily="34" charset="0"/>
                        </a:rPr>
                        <a:t>Security Reviews</a:t>
                      </a:r>
                      <a:endParaRPr lang="en-US" sz="1600">
                        <a:effectLst/>
                        <a:latin typeface="Quattrocento Sans" panose="020B0502050000020003" pitchFamily="34" charset="0"/>
                      </a:endParaRPr>
                    </a:p>
                  </a:txBody>
                  <a:tcPr marL="95250" marR="95250" marT="47625" marB="47625" anchor="ctr">
                    <a:noFill/>
                  </a:tcPr>
                </a:tc>
                <a:tc>
                  <a:txBody>
                    <a:bodyPr/>
                    <a:lstStyle/>
                    <a:p>
                      <a:r>
                        <a:rPr lang="en-US" sz="1600" dirty="0">
                          <a:effectLst/>
                          <a:latin typeface="Quattrocento Sans" panose="020B0502050000020003" pitchFamily="34" charset="0"/>
                        </a:rPr>
                        <a:t>Require </a:t>
                      </a:r>
                      <a:r>
                        <a:rPr lang="en-US" sz="1600" b="1" dirty="0">
                          <a:effectLst/>
                          <a:latin typeface="Quattrocento Sans" panose="020B0502050000020003" pitchFamily="34" charset="0"/>
                        </a:rPr>
                        <a:t>code reviews and automated security scans</a:t>
                      </a:r>
                      <a:r>
                        <a:rPr lang="en-US" sz="1600" dirty="0">
                          <a:effectLst/>
                          <a:latin typeface="Quattrocento Sans" panose="020B0502050000020003" pitchFamily="34" charset="0"/>
                        </a:rPr>
                        <a:t> before publishing actions.</a:t>
                      </a:r>
                    </a:p>
                  </a:txBody>
                  <a:tcPr marL="95250" marR="95250" marT="47625" marB="47625" anchor="ctr">
                    <a:noFill/>
                  </a:tcPr>
                </a:tc>
                <a:extLst>
                  <a:ext uri="{0D108BD9-81ED-4DB2-BD59-A6C34878D82A}">
                    <a16:rowId xmlns:a16="http://schemas.microsoft.com/office/drawing/2014/main" val="3211057736"/>
                  </a:ext>
                </a:extLst>
              </a:tr>
              <a:tr h="522383">
                <a:tc>
                  <a:txBody>
                    <a:bodyPr/>
                    <a:lstStyle/>
                    <a:p>
                      <a:r>
                        <a:rPr lang="en-US" sz="1600" b="1">
                          <a:effectLst/>
                          <a:latin typeface="Quattrocento Sans" panose="020B0502050000020003" pitchFamily="34" charset="0"/>
                        </a:rPr>
                        <a:t>Access Control</a:t>
                      </a:r>
                      <a:endParaRPr lang="en-US" sz="1600">
                        <a:effectLst/>
                        <a:latin typeface="Quattrocento Sans" panose="020B0502050000020003" pitchFamily="34" charset="0"/>
                      </a:endParaRPr>
                    </a:p>
                  </a:txBody>
                  <a:tcPr marL="95250" marR="95250" marT="47625" marB="47625" anchor="ctr">
                    <a:noFill/>
                  </a:tcPr>
                </a:tc>
                <a:tc>
                  <a:txBody>
                    <a:bodyPr/>
                    <a:lstStyle/>
                    <a:p>
                      <a:r>
                        <a:rPr lang="en-US" sz="1600">
                          <a:effectLst/>
                          <a:latin typeface="Quattrocento Sans" panose="020B0502050000020003" pitchFamily="34" charset="0"/>
                        </a:rPr>
                        <a:t>Restrict </a:t>
                      </a:r>
                      <a:r>
                        <a:rPr lang="en-US" sz="1600" b="1">
                          <a:effectLst/>
                          <a:latin typeface="Quattrocento Sans" panose="020B0502050000020003" pitchFamily="34" charset="0"/>
                        </a:rPr>
                        <a:t>who can modify and use</a:t>
                      </a:r>
                      <a:r>
                        <a:rPr lang="en-US" sz="1600">
                          <a:effectLst/>
                          <a:latin typeface="Quattrocento Sans" panose="020B0502050000020003" pitchFamily="34" charset="0"/>
                        </a:rPr>
                        <a:t> internal actions via repository settings.</a:t>
                      </a:r>
                    </a:p>
                  </a:txBody>
                  <a:tcPr marL="95250" marR="95250" marT="47625" marB="47625" anchor="ctr">
                    <a:noFill/>
                  </a:tcPr>
                </a:tc>
                <a:extLst>
                  <a:ext uri="{0D108BD9-81ED-4DB2-BD59-A6C34878D82A}">
                    <a16:rowId xmlns:a16="http://schemas.microsoft.com/office/drawing/2014/main" val="864738213"/>
                  </a:ext>
                </a:extLst>
              </a:tr>
              <a:tr h="522383">
                <a:tc>
                  <a:txBody>
                    <a:bodyPr/>
                    <a:lstStyle/>
                    <a:p>
                      <a:r>
                        <a:rPr lang="en-US" sz="1600" b="1" dirty="0">
                          <a:effectLst/>
                          <a:latin typeface="Quattrocento Sans" panose="020B0502050000020003" pitchFamily="34" charset="0"/>
                        </a:rPr>
                        <a:t>Regular Updates</a:t>
                      </a:r>
                      <a:endParaRPr lang="en-US" sz="1600" dirty="0">
                        <a:effectLst/>
                        <a:latin typeface="Quattrocento Sans" panose="020B0502050000020003" pitchFamily="34" charset="0"/>
                      </a:endParaRPr>
                    </a:p>
                  </a:txBody>
                  <a:tcPr marL="95250" marR="95250" marT="47625" marB="47625" anchor="ctr">
                    <a:noFill/>
                  </a:tcPr>
                </a:tc>
                <a:tc>
                  <a:txBody>
                    <a:bodyPr/>
                    <a:lstStyle/>
                    <a:p>
                      <a:r>
                        <a:rPr lang="en-US" sz="1600" dirty="0">
                          <a:effectLst/>
                          <a:latin typeface="Quattrocento Sans" panose="020B0502050000020003" pitchFamily="34" charset="0"/>
                        </a:rPr>
                        <a:t>Maintain </a:t>
                      </a:r>
                      <a:r>
                        <a:rPr lang="en-US" sz="1600" b="1" dirty="0">
                          <a:effectLst/>
                          <a:latin typeface="Quattrocento Sans" panose="020B0502050000020003" pitchFamily="34" charset="0"/>
                        </a:rPr>
                        <a:t>a changelog</a:t>
                      </a:r>
                      <a:r>
                        <a:rPr lang="en-US" sz="1600" dirty="0">
                          <a:effectLst/>
                          <a:latin typeface="Quattrocento Sans" panose="020B0502050000020003" pitchFamily="34" charset="0"/>
                        </a:rPr>
                        <a:t> and notify users of updates to prevent breaking changes.</a:t>
                      </a:r>
                    </a:p>
                  </a:txBody>
                  <a:tcPr marL="95250" marR="95250" marT="47625" marB="47625" anchor="ctr">
                    <a:noFill/>
                  </a:tcPr>
                </a:tc>
                <a:extLst>
                  <a:ext uri="{0D108BD9-81ED-4DB2-BD59-A6C34878D82A}">
                    <a16:rowId xmlns:a16="http://schemas.microsoft.com/office/drawing/2014/main" val="2402866902"/>
                  </a:ext>
                </a:extLst>
              </a:tr>
            </a:tbl>
          </a:graphicData>
        </a:graphic>
      </p:graphicFrame>
    </p:spTree>
    <p:extLst>
      <p:ext uri="{BB962C8B-B14F-4D97-AF65-F5344CB8AC3E}">
        <p14:creationId xmlns:p14="http://schemas.microsoft.com/office/powerpoint/2010/main" val="289514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Comparison of Distribution Methods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graphicFrame>
        <p:nvGraphicFramePr>
          <p:cNvPr id="5" name="Table 4">
            <a:extLst>
              <a:ext uri="{FF2B5EF4-FFF2-40B4-BE49-F238E27FC236}">
                <a16:creationId xmlns:a16="http://schemas.microsoft.com/office/drawing/2014/main" id="{ECF3E628-5241-F427-01B9-E5FFBE62E0B2}"/>
              </a:ext>
            </a:extLst>
          </p:cNvPr>
          <p:cNvGraphicFramePr>
            <a:graphicFrameLocks noGrp="1"/>
          </p:cNvGraphicFramePr>
          <p:nvPr/>
        </p:nvGraphicFramePr>
        <p:xfrm>
          <a:off x="693738" y="1235154"/>
          <a:ext cx="10418761" cy="3146346"/>
        </p:xfrm>
        <a:graphic>
          <a:graphicData uri="http://schemas.openxmlformats.org/drawingml/2006/table">
            <a:tbl>
              <a:tblPr firstRow="1" bandRow="1">
                <a:tableStyleId>{5C22544A-7EE6-4342-B048-85BDC9FD1C3A}</a:tableStyleId>
              </a:tblPr>
              <a:tblGrid>
                <a:gridCol w="2176462">
                  <a:extLst>
                    <a:ext uri="{9D8B030D-6E8A-4147-A177-3AD203B41FA5}">
                      <a16:colId xmlns:a16="http://schemas.microsoft.com/office/drawing/2014/main" val="3013815114"/>
                    </a:ext>
                  </a:extLst>
                </a:gridCol>
                <a:gridCol w="2273300">
                  <a:extLst>
                    <a:ext uri="{9D8B030D-6E8A-4147-A177-3AD203B41FA5}">
                      <a16:colId xmlns:a16="http://schemas.microsoft.com/office/drawing/2014/main" val="1179228108"/>
                    </a:ext>
                  </a:extLst>
                </a:gridCol>
                <a:gridCol w="2755900">
                  <a:extLst>
                    <a:ext uri="{9D8B030D-6E8A-4147-A177-3AD203B41FA5}">
                      <a16:colId xmlns:a16="http://schemas.microsoft.com/office/drawing/2014/main" val="2833707873"/>
                    </a:ext>
                  </a:extLst>
                </a:gridCol>
                <a:gridCol w="3213099">
                  <a:extLst>
                    <a:ext uri="{9D8B030D-6E8A-4147-A177-3AD203B41FA5}">
                      <a16:colId xmlns:a16="http://schemas.microsoft.com/office/drawing/2014/main" val="250577168"/>
                    </a:ext>
                  </a:extLst>
                </a:gridCol>
              </a:tblGrid>
              <a:tr h="653515">
                <a:tc>
                  <a:txBody>
                    <a:bodyPr/>
                    <a:lstStyle/>
                    <a:p>
                      <a:pPr algn="l"/>
                      <a:r>
                        <a:rPr lang="en-US" b="1">
                          <a:solidFill>
                            <a:schemeClr val="tx1">
                              <a:lumMod val="75000"/>
                              <a:lumOff val="25000"/>
                            </a:schemeClr>
                          </a:solidFill>
                          <a:effectLst/>
                          <a:latin typeface="Quattrocento Sans" panose="020B0502050000020003" pitchFamily="34" charset="0"/>
                          <a:ea typeface="Roboto Mono" pitchFamily="49" charset="0"/>
                        </a:rPr>
                        <a:t>Method</a:t>
                      </a:r>
                      <a:endParaRPr lang="en-US">
                        <a:solidFill>
                          <a:schemeClr val="tx1">
                            <a:lumMod val="75000"/>
                            <a:lumOff val="25000"/>
                          </a:schemeClr>
                        </a:solidFill>
                        <a:effectLst/>
                        <a:latin typeface="Quattrocento Sans" panose="020B0502050000020003" pitchFamily="34" charset="0"/>
                        <a:ea typeface="Roboto Mono" pitchFamily="49" charset="0"/>
                      </a:endParaRPr>
                    </a:p>
                  </a:txBody>
                  <a:tcPr marL="95250" marR="95250" marT="47625" marB="47625" anchor="ctr">
                    <a:solidFill>
                      <a:schemeClr val="bg1">
                        <a:lumMod val="75000"/>
                      </a:schemeClr>
                    </a:solidFill>
                  </a:tcPr>
                </a:tc>
                <a:tc>
                  <a:txBody>
                    <a:bodyPr/>
                    <a:lstStyle/>
                    <a:p>
                      <a:pPr algn="l"/>
                      <a:r>
                        <a:rPr lang="en-US" b="1">
                          <a:solidFill>
                            <a:schemeClr val="tx1">
                              <a:lumMod val="75000"/>
                              <a:lumOff val="25000"/>
                            </a:schemeClr>
                          </a:solidFill>
                          <a:effectLst/>
                          <a:latin typeface="Quattrocento Sans" panose="020B0502050000020003" pitchFamily="34" charset="0"/>
                          <a:ea typeface="Roboto Mono" pitchFamily="49" charset="0"/>
                        </a:rPr>
                        <a:t>Use Case</a:t>
                      </a:r>
                      <a:endParaRPr lang="en-US">
                        <a:solidFill>
                          <a:schemeClr val="tx1">
                            <a:lumMod val="75000"/>
                            <a:lumOff val="25000"/>
                          </a:schemeClr>
                        </a:solidFill>
                        <a:effectLst/>
                        <a:latin typeface="Quattrocento Sans" panose="020B0502050000020003" pitchFamily="34" charset="0"/>
                        <a:ea typeface="Roboto Mono" pitchFamily="49" charset="0"/>
                      </a:endParaRPr>
                    </a:p>
                  </a:txBody>
                  <a:tcPr marL="95250" marR="95250" marT="47625" marB="47625" anchor="ctr">
                    <a:solidFill>
                      <a:schemeClr val="bg1">
                        <a:lumMod val="75000"/>
                      </a:schemeClr>
                    </a:solidFill>
                  </a:tcPr>
                </a:tc>
                <a:tc>
                  <a:txBody>
                    <a:bodyPr/>
                    <a:lstStyle/>
                    <a:p>
                      <a:pPr algn="l"/>
                      <a:r>
                        <a:rPr lang="en-US" b="1" dirty="0">
                          <a:solidFill>
                            <a:schemeClr val="tx1">
                              <a:lumMod val="75000"/>
                              <a:lumOff val="25000"/>
                            </a:schemeClr>
                          </a:solidFill>
                          <a:effectLst/>
                          <a:latin typeface="Quattrocento Sans" panose="020B0502050000020003" pitchFamily="34" charset="0"/>
                          <a:ea typeface="Roboto Mono" pitchFamily="49" charset="0"/>
                        </a:rPr>
                        <a:t>Access Control</a:t>
                      </a:r>
                      <a:endParaRPr lang="en-US" dirty="0">
                        <a:solidFill>
                          <a:schemeClr val="tx1">
                            <a:lumMod val="75000"/>
                            <a:lumOff val="25000"/>
                          </a:schemeClr>
                        </a:solidFill>
                        <a:effectLst/>
                        <a:latin typeface="Quattrocento Sans" panose="020B0502050000020003" pitchFamily="34" charset="0"/>
                        <a:ea typeface="Roboto Mono" pitchFamily="49" charset="0"/>
                      </a:endParaRPr>
                    </a:p>
                  </a:txBody>
                  <a:tcPr marL="95250" marR="95250" marT="47625" marB="47625" anchor="ctr">
                    <a:solidFill>
                      <a:schemeClr val="bg1">
                        <a:lumMod val="75000"/>
                      </a:schemeClr>
                    </a:solidFill>
                  </a:tcPr>
                </a:tc>
                <a:tc>
                  <a:txBody>
                    <a:bodyPr/>
                    <a:lstStyle/>
                    <a:p>
                      <a:pPr algn="l"/>
                      <a:r>
                        <a:rPr lang="en-US" b="1" dirty="0">
                          <a:solidFill>
                            <a:schemeClr val="tx1">
                              <a:lumMod val="75000"/>
                              <a:lumOff val="25000"/>
                            </a:schemeClr>
                          </a:solidFill>
                          <a:effectLst/>
                          <a:latin typeface="Quattrocento Sans" panose="020B0502050000020003" pitchFamily="34" charset="0"/>
                          <a:ea typeface="Roboto Mono" pitchFamily="49" charset="0"/>
                        </a:rPr>
                        <a:t>Security Considerations</a:t>
                      </a:r>
                      <a:endParaRPr lang="en-US" dirty="0">
                        <a:solidFill>
                          <a:schemeClr val="tx1">
                            <a:lumMod val="75000"/>
                            <a:lumOff val="25000"/>
                          </a:schemeClr>
                        </a:solidFill>
                        <a:effectLst/>
                        <a:latin typeface="Quattrocento Sans" panose="020B0502050000020003" pitchFamily="34" charset="0"/>
                        <a:ea typeface="Roboto Mono" pitchFamily="49" charset="0"/>
                      </a:endParaRP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729260">
                <a:tc>
                  <a:txBody>
                    <a:bodyPr/>
                    <a:lstStyle/>
                    <a:p>
                      <a:r>
                        <a:rPr lang="en-US" sz="1600" b="1">
                          <a:effectLst/>
                          <a:latin typeface="Quattrocento Sans" panose="020B0502050000020003" pitchFamily="34" charset="0"/>
                          <a:ea typeface="Roboto Mono" pitchFamily="49" charset="0"/>
                        </a:rPr>
                        <a:t>GitHub Marketplace</a:t>
                      </a:r>
                      <a:endParaRPr lang="en-US" sz="1600">
                        <a:effectLst/>
                        <a:latin typeface="Quattrocento Sans" panose="020B0502050000020003" pitchFamily="34" charset="0"/>
                        <a:ea typeface="Roboto Mono" pitchFamily="49" charset="0"/>
                      </a:endParaRPr>
                    </a:p>
                  </a:txBody>
                  <a:tcPr marL="95250" marR="95250" marT="47625" marB="47625" anchor="ctr">
                    <a:noFill/>
                  </a:tcPr>
                </a:tc>
                <a:tc>
                  <a:txBody>
                    <a:bodyPr/>
                    <a:lstStyle/>
                    <a:p>
                      <a:r>
                        <a:rPr lang="en-US" sz="1600">
                          <a:effectLst/>
                          <a:latin typeface="Quattrocento Sans" panose="020B0502050000020003" pitchFamily="34" charset="0"/>
                          <a:ea typeface="Roboto Mono" pitchFamily="49" charset="0"/>
                        </a:rPr>
                        <a:t>Public distribution</a:t>
                      </a:r>
                    </a:p>
                  </a:txBody>
                  <a:tcPr marL="95250" marR="95250" marT="47625" marB="47625" anchor="ctr">
                    <a:noFill/>
                  </a:tcPr>
                </a:tc>
                <a:tc>
                  <a:txBody>
                    <a:bodyPr/>
                    <a:lstStyle/>
                    <a:p>
                      <a:r>
                        <a:rPr lang="en-US" sz="1600">
                          <a:effectLst/>
                          <a:latin typeface="Quattrocento Sans" panose="020B0502050000020003" pitchFamily="34" charset="0"/>
                          <a:ea typeface="Roboto Mono" pitchFamily="49" charset="0"/>
                        </a:rPr>
                        <a:t>No restrictions</a:t>
                      </a:r>
                    </a:p>
                  </a:txBody>
                  <a:tcPr marL="95250" marR="95250" marT="47625" marB="47625" anchor="ctr">
                    <a:noFill/>
                  </a:tcPr>
                </a:tc>
                <a:tc>
                  <a:txBody>
                    <a:bodyPr/>
                    <a:lstStyle/>
                    <a:p>
                      <a:r>
                        <a:rPr lang="en-US" sz="1600" dirty="0">
                          <a:effectLst/>
                          <a:latin typeface="Quattrocento Sans" panose="020B0502050000020003" pitchFamily="34" charset="0"/>
                          <a:ea typeface="Roboto Mono" pitchFamily="49" charset="0"/>
                        </a:rPr>
                        <a:t>Publicly accessible, must be secure</a:t>
                      </a:r>
                    </a:p>
                  </a:txBody>
                  <a:tcPr marL="95250" marR="95250" marT="47625" marB="47625" anchor="ctr">
                    <a:noFill/>
                  </a:tcPr>
                </a:tc>
                <a:extLst>
                  <a:ext uri="{0D108BD9-81ED-4DB2-BD59-A6C34878D82A}">
                    <a16:rowId xmlns:a16="http://schemas.microsoft.com/office/drawing/2014/main" val="3252987585"/>
                  </a:ext>
                </a:extLst>
              </a:tr>
              <a:tr h="729260">
                <a:tc>
                  <a:txBody>
                    <a:bodyPr/>
                    <a:lstStyle/>
                    <a:p>
                      <a:r>
                        <a:rPr lang="en-US" sz="1600" b="1">
                          <a:effectLst/>
                          <a:latin typeface="Quattrocento Sans" panose="020B0502050000020003" pitchFamily="34" charset="0"/>
                          <a:ea typeface="Roboto Mono" pitchFamily="49" charset="0"/>
                        </a:rPr>
                        <a:t>Organization-Owned Repositories</a:t>
                      </a:r>
                      <a:endParaRPr lang="en-US" sz="1600">
                        <a:effectLst/>
                        <a:latin typeface="Quattrocento Sans" panose="020B0502050000020003" pitchFamily="34" charset="0"/>
                        <a:ea typeface="Roboto Mono" pitchFamily="49" charset="0"/>
                      </a:endParaRPr>
                    </a:p>
                  </a:txBody>
                  <a:tcPr marL="95250" marR="95250" marT="47625" marB="47625" anchor="ctr">
                    <a:noFill/>
                  </a:tcPr>
                </a:tc>
                <a:tc>
                  <a:txBody>
                    <a:bodyPr/>
                    <a:lstStyle/>
                    <a:p>
                      <a:r>
                        <a:rPr lang="en-US" sz="1600" dirty="0">
                          <a:effectLst/>
                          <a:latin typeface="Quattrocento Sans" panose="020B0502050000020003" pitchFamily="34" charset="0"/>
                          <a:ea typeface="Roboto Mono" pitchFamily="49" charset="0"/>
                        </a:rPr>
                        <a:t>Internal enterprise use</a:t>
                      </a:r>
                    </a:p>
                  </a:txBody>
                  <a:tcPr marL="95250" marR="95250" marT="47625" marB="47625" anchor="ctr">
                    <a:noFill/>
                  </a:tcPr>
                </a:tc>
                <a:tc>
                  <a:txBody>
                    <a:bodyPr/>
                    <a:lstStyle/>
                    <a:p>
                      <a:r>
                        <a:rPr lang="en-US" sz="1600" dirty="0">
                          <a:effectLst/>
                          <a:latin typeface="Quattrocento Sans" panose="020B0502050000020003" pitchFamily="34" charset="0"/>
                          <a:ea typeface="Roboto Mono" pitchFamily="49" charset="0"/>
                        </a:rPr>
                        <a:t>Teams and repository roles</a:t>
                      </a:r>
                    </a:p>
                  </a:txBody>
                  <a:tcPr marL="95250" marR="95250" marT="47625" marB="47625" anchor="ctr">
                    <a:noFill/>
                  </a:tcPr>
                </a:tc>
                <a:tc>
                  <a:txBody>
                    <a:bodyPr/>
                    <a:lstStyle/>
                    <a:p>
                      <a:r>
                        <a:rPr lang="en-US" sz="1600">
                          <a:effectLst/>
                          <a:latin typeface="Quattrocento Sans" panose="020B0502050000020003" pitchFamily="34" charset="0"/>
                          <a:ea typeface="Roboto Mono" pitchFamily="49" charset="0"/>
                        </a:rPr>
                        <a:t>Requires strict permission control</a:t>
                      </a:r>
                    </a:p>
                  </a:txBody>
                  <a:tcPr marL="95250" marR="95250" marT="47625" marB="47625" anchor="ctr">
                    <a:noFill/>
                  </a:tcPr>
                </a:tc>
                <a:extLst>
                  <a:ext uri="{0D108BD9-81ED-4DB2-BD59-A6C34878D82A}">
                    <a16:rowId xmlns:a16="http://schemas.microsoft.com/office/drawing/2014/main" val="3359250752"/>
                  </a:ext>
                </a:extLst>
              </a:tr>
              <a:tr h="1034311">
                <a:tc>
                  <a:txBody>
                    <a:bodyPr/>
                    <a:lstStyle/>
                    <a:p>
                      <a:r>
                        <a:rPr lang="en-US" sz="1600" b="1">
                          <a:effectLst/>
                          <a:latin typeface="Quattrocento Sans" panose="020B0502050000020003" pitchFamily="34" charset="0"/>
                          <a:ea typeface="Roboto Mono" pitchFamily="49" charset="0"/>
                        </a:rPr>
                        <a:t>GitHub Packages (Containerized Actions)</a:t>
                      </a:r>
                      <a:endParaRPr lang="en-US" sz="1600">
                        <a:effectLst/>
                        <a:latin typeface="Quattrocento Sans" panose="020B0502050000020003" pitchFamily="34" charset="0"/>
                        <a:ea typeface="Roboto Mono" pitchFamily="49" charset="0"/>
                      </a:endParaRPr>
                    </a:p>
                  </a:txBody>
                  <a:tcPr marL="95250" marR="95250" marT="47625" marB="47625" anchor="ctr">
                    <a:noFill/>
                  </a:tcPr>
                </a:tc>
                <a:tc>
                  <a:txBody>
                    <a:bodyPr/>
                    <a:lstStyle/>
                    <a:p>
                      <a:r>
                        <a:rPr lang="en-US" sz="1600">
                          <a:effectLst/>
                          <a:latin typeface="Quattrocento Sans" panose="020B0502050000020003" pitchFamily="34" charset="0"/>
                          <a:ea typeface="Roboto Mono" pitchFamily="49" charset="0"/>
                        </a:rPr>
                        <a:t>Secure internal use</a:t>
                      </a:r>
                    </a:p>
                  </a:txBody>
                  <a:tcPr marL="95250" marR="95250" marT="47625" marB="47625" anchor="ctr">
                    <a:noFill/>
                  </a:tcPr>
                </a:tc>
                <a:tc>
                  <a:txBody>
                    <a:bodyPr/>
                    <a:lstStyle/>
                    <a:p>
                      <a:r>
                        <a:rPr lang="en-US" sz="1600">
                          <a:effectLst/>
                          <a:latin typeface="Quattrocento Sans" panose="020B0502050000020003" pitchFamily="34" charset="0"/>
                          <a:ea typeface="Roboto Mono" pitchFamily="49" charset="0"/>
                        </a:rPr>
                        <a:t>Authentication required</a:t>
                      </a:r>
                    </a:p>
                  </a:txBody>
                  <a:tcPr marL="95250" marR="95250" marT="47625" marB="47625" anchor="ctr">
                    <a:noFill/>
                  </a:tcPr>
                </a:tc>
                <a:tc>
                  <a:txBody>
                    <a:bodyPr/>
                    <a:lstStyle/>
                    <a:p>
                      <a:r>
                        <a:rPr lang="en-US" sz="1600" dirty="0">
                          <a:effectLst/>
                          <a:latin typeface="Quattrocento Sans" panose="020B0502050000020003" pitchFamily="34" charset="0"/>
                          <a:ea typeface="Roboto Mono" pitchFamily="49" charset="0"/>
                        </a:rPr>
                        <a:t>Images must be protected against tampering</a:t>
                      </a:r>
                    </a:p>
                  </a:txBody>
                  <a:tcPr marL="95250" marR="95250" marT="47625" marB="47625" anchor="ctr">
                    <a:noFill/>
                  </a:tcPr>
                </a:tc>
                <a:extLst>
                  <a:ext uri="{0D108BD9-81ED-4DB2-BD59-A6C34878D82A}">
                    <a16:rowId xmlns:a16="http://schemas.microsoft.com/office/drawing/2014/main" val="3211057736"/>
                  </a:ext>
                </a:extLst>
              </a:tr>
            </a:tbl>
          </a:graphicData>
        </a:graphic>
      </p:graphicFrame>
      <p:sp>
        <p:nvSpPr>
          <p:cNvPr id="2" name="TextBox 1">
            <a:extLst>
              <a:ext uri="{FF2B5EF4-FFF2-40B4-BE49-F238E27FC236}">
                <a16:creationId xmlns:a16="http://schemas.microsoft.com/office/drawing/2014/main" id="{CD49664E-46FE-5E36-D664-927DA355DFD8}"/>
              </a:ext>
            </a:extLst>
          </p:cNvPr>
          <p:cNvSpPr txBox="1"/>
          <p:nvPr/>
        </p:nvSpPr>
        <p:spPr>
          <a:xfrm>
            <a:off x="693738" y="4570294"/>
            <a:ext cx="10418760" cy="830997"/>
          </a:xfrm>
          <a:prstGeom prst="rect">
            <a:avLst/>
          </a:prstGeom>
          <a:noFill/>
        </p:spPr>
        <p:txBody>
          <a:bodyPr wrap="square" rtlCol="0">
            <a:spAutoFit/>
          </a:bodyPr>
          <a:lstStyle/>
          <a:p>
            <a:pPr algn="just">
              <a:spcBef>
                <a:spcPts val="600"/>
              </a:spcBef>
              <a:spcAft>
                <a:spcPts val="600"/>
              </a:spcAft>
            </a:pPr>
            <a:r>
              <a:rPr lang="en-US" sz="1600" b="0" i="0" dirty="0">
                <a:effectLst/>
                <a:latin typeface="Quattrocento Sans" panose="020B0502050000020003" pitchFamily="34" charset="0"/>
              </a:rPr>
              <a:t>Choosing the right method depends on </a:t>
            </a:r>
            <a:r>
              <a:rPr lang="en-US" sz="1600" b="1" i="0" dirty="0">
                <a:effectLst/>
                <a:latin typeface="Quattrocento Sans" panose="020B0502050000020003" pitchFamily="34" charset="0"/>
              </a:rPr>
              <a:t>business requirements, security needs, and scalability considerations</a:t>
            </a:r>
            <a:r>
              <a:rPr lang="en-US" sz="1600" b="0" i="0" dirty="0">
                <a:effectLst/>
                <a:latin typeface="Quattrocento Sans" panose="020B0502050000020003" pitchFamily="34" charset="0"/>
              </a:rPr>
              <a:t>. Enterprises should implement a </a:t>
            </a:r>
            <a:r>
              <a:rPr lang="en-US" sz="1600" b="1" i="0" dirty="0">
                <a:effectLst/>
                <a:latin typeface="Quattrocento Sans" panose="020B0502050000020003" pitchFamily="34" charset="0"/>
              </a:rPr>
              <a:t>structured approach</a:t>
            </a:r>
            <a:r>
              <a:rPr lang="en-US" sz="1600" b="0" i="0" dirty="0">
                <a:effectLst/>
                <a:latin typeface="Quattrocento Sans" panose="020B0502050000020003" pitchFamily="34" charset="0"/>
              </a:rPr>
              <a:t> to distributing GitHub Actions, ensuring </a:t>
            </a:r>
            <a:r>
              <a:rPr lang="en-US" sz="1600" b="1" i="0" dirty="0">
                <a:effectLst/>
                <a:latin typeface="Quattrocento Sans" panose="020B0502050000020003" pitchFamily="34" charset="0"/>
              </a:rPr>
              <a:t>efficiency, security, and compliance</a:t>
            </a:r>
            <a:r>
              <a:rPr lang="en-US" sz="1600" b="0" i="0" dirty="0">
                <a:effectLst/>
                <a:latin typeface="Quattrocento Sans" panose="020B0502050000020003" pitchFamily="34" charset="0"/>
              </a:rPr>
              <a:t> across their DevOps workflows.</a:t>
            </a:r>
          </a:p>
        </p:txBody>
      </p:sp>
    </p:spTree>
    <p:extLst>
      <p:ext uri="{BB962C8B-B14F-4D97-AF65-F5344CB8AC3E}">
        <p14:creationId xmlns:p14="http://schemas.microsoft.com/office/powerpoint/2010/main" val="5683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Manage runners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TextBox 1">
            <a:extLst>
              <a:ext uri="{FF2B5EF4-FFF2-40B4-BE49-F238E27FC236}">
                <a16:creationId xmlns:a16="http://schemas.microsoft.com/office/drawing/2014/main" id="{2EFF8F2A-54A3-ED7E-1A26-AB1E2A6DE445}"/>
              </a:ext>
            </a:extLst>
          </p:cNvPr>
          <p:cNvSpPr txBox="1"/>
          <p:nvPr/>
        </p:nvSpPr>
        <p:spPr>
          <a:xfrm>
            <a:off x="579438" y="1223127"/>
            <a:ext cx="9199562" cy="1815882"/>
          </a:xfrm>
          <a:prstGeom prst="rect">
            <a:avLst/>
          </a:prstGeom>
          <a:noFill/>
        </p:spPr>
        <p:txBody>
          <a:bodyPr wrap="square" rtlCol="0">
            <a:spAutoFit/>
          </a:bodyPr>
          <a:lstStyle/>
          <a:p>
            <a:pPr algn="just">
              <a:spcBef>
                <a:spcPts val="600"/>
              </a:spcBef>
              <a:spcAft>
                <a:spcPts val="600"/>
              </a:spcAft>
            </a:pPr>
            <a:r>
              <a:rPr lang="en-US" sz="1600" b="0" i="0" dirty="0">
                <a:effectLst/>
                <a:latin typeface="Quattrocento Sans" panose="020B0502050000020003" pitchFamily="34" charset="0"/>
              </a:rPr>
              <a:t>Managing runners for the enterprise involves configuring and securing both GitHub-hosted and self-hosted runners to ensure efficient and secure CI/CD workflows. This includes setting up IP allow lists to control access, enhancing security by restricting runner access to specific IP addresses, and ensuring compliance with organizational policies. Proper configuration of IP allow lists for both GitHub-hosted and self-hosted runners is crucial for maintaining secure and reliable interactions between internal applications and GitHub Actions runners. Regular updates and reviews of these configurations are necessary to adapt to changes in IP address ranges and maintain optimal security.</a:t>
            </a:r>
          </a:p>
        </p:txBody>
      </p:sp>
    </p:spTree>
    <p:extLst>
      <p:ext uri="{BB962C8B-B14F-4D97-AF65-F5344CB8AC3E}">
        <p14:creationId xmlns:p14="http://schemas.microsoft.com/office/powerpoint/2010/main" val="28757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Choose an appropriate runner for your workload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8" y="5969015"/>
            <a:ext cx="4151312" cy="197976"/>
          </a:xfrm>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F75BB339-55FC-376C-A47A-AAC4B30C4D97}"/>
              </a:ext>
            </a:extLst>
          </p:cNvPr>
          <p:cNvSpPr/>
          <p:nvPr/>
        </p:nvSpPr>
        <p:spPr>
          <a:xfrm>
            <a:off x="579439" y="1822862"/>
            <a:ext cx="9377361" cy="37583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FC74E9-4AE8-59C1-8E4D-A20D6189ED09}"/>
              </a:ext>
            </a:extLst>
          </p:cNvPr>
          <p:cNvSpPr txBox="1"/>
          <p:nvPr/>
        </p:nvSpPr>
        <p:spPr>
          <a:xfrm>
            <a:off x="774701" y="2044005"/>
            <a:ext cx="8826500" cy="3016210"/>
          </a:xfrm>
          <a:prstGeom prst="rect">
            <a:avLst/>
          </a:prstGeom>
          <a:noFill/>
        </p:spPr>
        <p:txBody>
          <a:bodyPr wrap="square">
            <a:spAutoFit/>
          </a:bodyPr>
          <a:lstStyle/>
          <a:p>
            <a:pPr algn="l">
              <a:spcBef>
                <a:spcPts val="600"/>
              </a:spcBef>
              <a:spcAft>
                <a:spcPts val="600"/>
              </a:spcAft>
            </a:pPr>
            <a:r>
              <a:rPr lang="en-US" sz="1600" b="0" i="0" dirty="0">
                <a:effectLst/>
                <a:latin typeface="Quattrocento Sans" panose="020B0502050000020003" pitchFamily="34" charset="0"/>
              </a:rPr>
              <a:t>Two types of runners can execute GitHub Actions workflows: GitHub-hosted runners or self-hosted runners.</a:t>
            </a:r>
            <a:endParaRPr lang="en-US" sz="1600" dirty="0">
              <a:latin typeface="Quattrocento Sans" panose="020B0502050000020003" pitchFamily="34" charset="0"/>
            </a:endParaRPr>
          </a:p>
          <a:p>
            <a:pPr>
              <a:spcBef>
                <a:spcPts val="600"/>
              </a:spcBef>
              <a:spcAft>
                <a:spcPts val="600"/>
              </a:spcAft>
            </a:pPr>
            <a:r>
              <a:rPr lang="en-US" sz="1600" b="1" dirty="0">
                <a:effectLst/>
                <a:latin typeface="Quattrocento Sans" panose="020B0502050000020003" pitchFamily="34" charset="0"/>
              </a:rPr>
              <a:t>Note: </a:t>
            </a:r>
            <a:r>
              <a:rPr lang="en-US" sz="1600" dirty="0">
                <a:effectLst/>
                <a:latin typeface="Quattrocento Sans" panose="020B0502050000020003" pitchFamily="34" charset="0"/>
              </a:rPr>
              <a:t>GitHub-hosted runners are only available for Enterprise Cloud. If you have an Enterprise Server instance, this section does not apply to you.</a:t>
            </a:r>
            <a:endParaRPr lang="en-US" sz="1600" b="0" i="0" dirty="0">
              <a:effectLst/>
              <a:latin typeface="Quattrocento Sans" panose="020B0502050000020003" pitchFamily="34" charset="0"/>
            </a:endParaRPr>
          </a:p>
          <a:p>
            <a:pPr algn="l">
              <a:spcBef>
                <a:spcPts val="600"/>
              </a:spcBef>
              <a:spcAft>
                <a:spcPts val="600"/>
              </a:spcAft>
            </a:pPr>
            <a:r>
              <a:rPr lang="en-US" sz="1600" b="0" i="0" dirty="0">
                <a:effectLst/>
                <a:latin typeface="Quattrocento Sans" panose="020B0502050000020003" pitchFamily="34" charset="0"/>
              </a:rPr>
              <a:t>GitHub-hosted runners offer a quicker and simpler way to run your workflows, while self-hosted runners are a highly configurable way to run workflows in your own custom environment. For example, if you need to use an IP address </a:t>
            </a:r>
            <a:r>
              <a:rPr lang="en-US" sz="1600" b="0" i="0" dirty="0" err="1">
                <a:effectLst/>
                <a:latin typeface="Quattrocento Sans" panose="020B0502050000020003" pitchFamily="34" charset="0"/>
              </a:rPr>
              <a:t>allowlist</a:t>
            </a:r>
            <a:r>
              <a:rPr lang="en-US" sz="1600" b="0" i="0" dirty="0">
                <a:effectLst/>
                <a:latin typeface="Quattrocento Sans" panose="020B0502050000020003" pitchFamily="34" charset="0"/>
              </a:rPr>
              <a:t> for your organization or a specialized hardware configuration for running your workflows, use a self-hosted runner.</a:t>
            </a:r>
          </a:p>
          <a:p>
            <a:pPr algn="l">
              <a:spcBef>
                <a:spcPts val="600"/>
              </a:spcBef>
              <a:spcAft>
                <a:spcPts val="600"/>
              </a:spcAft>
            </a:pPr>
            <a:r>
              <a:rPr lang="en-US" sz="1600" b="0" i="0" dirty="0">
                <a:effectLst/>
                <a:latin typeface="Quattrocento Sans" panose="020B0502050000020003" pitchFamily="34" charset="0"/>
              </a:rPr>
              <a:t>The following table compares GitHub-hosted runners versus self-hosted runners. Use it to choose the appropriate runner for your workload.</a:t>
            </a:r>
            <a:endParaRPr lang="en-US" sz="1400" b="0" i="0" dirty="0">
              <a:effectLst/>
              <a:latin typeface="Quattrocento Sans" panose="020B0502050000020003" pitchFamily="34" charset="0"/>
            </a:endParaRPr>
          </a:p>
        </p:txBody>
      </p:sp>
      <p:sp>
        <p:nvSpPr>
          <p:cNvPr id="13" name="Title 16">
            <a:extLst>
              <a:ext uri="{FF2B5EF4-FFF2-40B4-BE49-F238E27FC236}">
                <a16:creationId xmlns:a16="http://schemas.microsoft.com/office/drawing/2014/main" id="{96E06A89-30DB-E5FE-3058-3B399377A655}"/>
              </a:ext>
            </a:extLst>
          </p:cNvPr>
          <p:cNvSpPr txBox="1">
            <a:spLocks/>
          </p:cNvSpPr>
          <p:nvPr/>
        </p:nvSpPr>
        <p:spPr>
          <a:xfrm>
            <a:off x="579439" y="1276773"/>
            <a:ext cx="10393362"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000" b="1" dirty="0">
                <a:latin typeface="Quattrocento Sans" panose="020B0502050000020003" pitchFamily="34" charset="0"/>
              </a:rPr>
              <a:t>Choosing Between GitHub-Hosted and Self-Hosted Runners</a:t>
            </a:r>
          </a:p>
        </p:txBody>
      </p:sp>
      <p:cxnSp>
        <p:nvCxnSpPr>
          <p:cNvPr id="5" name="Straight Connector 4">
            <a:extLst>
              <a:ext uri="{FF2B5EF4-FFF2-40B4-BE49-F238E27FC236}">
                <a16:creationId xmlns:a16="http://schemas.microsoft.com/office/drawing/2014/main" id="{F02E29AC-B0FC-5CA1-1636-12528C674E21}"/>
              </a:ext>
            </a:extLst>
          </p:cNvPr>
          <p:cNvCxnSpPr/>
          <p:nvPr/>
        </p:nvCxnSpPr>
        <p:spPr>
          <a:xfrm>
            <a:off x="774701" y="2768600"/>
            <a:ext cx="0" cy="431800"/>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917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Choosing Between GitHub-Hosted and Self-Hosted Runners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8" y="5969015"/>
            <a:ext cx="4151312" cy="197976"/>
          </a:xfrm>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graphicFrame>
        <p:nvGraphicFramePr>
          <p:cNvPr id="4" name="Table 3">
            <a:extLst>
              <a:ext uri="{FF2B5EF4-FFF2-40B4-BE49-F238E27FC236}">
                <a16:creationId xmlns:a16="http://schemas.microsoft.com/office/drawing/2014/main" id="{58897D4A-5DE7-1583-0D3B-CD614FB514B8}"/>
              </a:ext>
            </a:extLst>
          </p:cNvPr>
          <p:cNvGraphicFramePr>
            <a:graphicFrameLocks noGrp="1"/>
          </p:cNvGraphicFramePr>
          <p:nvPr>
            <p:extLst>
              <p:ext uri="{D42A27DB-BD31-4B8C-83A1-F6EECF244321}">
                <p14:modId xmlns:p14="http://schemas.microsoft.com/office/powerpoint/2010/main" val="758836561"/>
              </p:ext>
            </p:extLst>
          </p:nvPr>
        </p:nvGraphicFramePr>
        <p:xfrm>
          <a:off x="669162" y="1549894"/>
          <a:ext cx="10393363" cy="3758211"/>
        </p:xfrm>
        <a:graphic>
          <a:graphicData uri="http://schemas.openxmlformats.org/drawingml/2006/table">
            <a:tbl>
              <a:tblPr firstRow="1" bandRow="1">
                <a:tableStyleId>{5C22544A-7EE6-4342-B048-85BDC9FD1C3A}</a:tableStyleId>
              </a:tblPr>
              <a:tblGrid>
                <a:gridCol w="4221162">
                  <a:extLst>
                    <a:ext uri="{9D8B030D-6E8A-4147-A177-3AD203B41FA5}">
                      <a16:colId xmlns:a16="http://schemas.microsoft.com/office/drawing/2014/main" val="3013815114"/>
                    </a:ext>
                  </a:extLst>
                </a:gridCol>
                <a:gridCol w="6172201">
                  <a:extLst>
                    <a:ext uri="{9D8B030D-6E8A-4147-A177-3AD203B41FA5}">
                      <a16:colId xmlns:a16="http://schemas.microsoft.com/office/drawing/2014/main" val="1179228108"/>
                    </a:ext>
                  </a:extLst>
                </a:gridCol>
              </a:tblGrid>
              <a:tr h="572012">
                <a:tc>
                  <a:txBody>
                    <a:bodyPr/>
                    <a:lstStyle/>
                    <a:p>
                      <a:pPr algn="l"/>
                      <a:r>
                        <a:rPr lang="en-US" sz="1600" b="1" dirty="0">
                          <a:solidFill>
                            <a:schemeClr val="tx1">
                              <a:lumMod val="75000"/>
                              <a:lumOff val="25000"/>
                            </a:schemeClr>
                          </a:solidFill>
                          <a:effectLst/>
                        </a:rPr>
                        <a:t>GitHub-hosted runners</a:t>
                      </a:r>
                      <a:endParaRPr lang="en-US" sz="1600" dirty="0">
                        <a:solidFill>
                          <a:schemeClr val="tx1">
                            <a:lumMod val="75000"/>
                            <a:lumOff val="25000"/>
                          </a:schemeClr>
                        </a:solidFill>
                        <a:effectLst/>
                      </a:endParaRPr>
                    </a:p>
                  </a:txBody>
                  <a:tcPr marL="95250" marR="95250" marT="47625" marB="47625" anchor="ctr">
                    <a:solidFill>
                      <a:schemeClr val="bg1">
                        <a:lumMod val="75000"/>
                      </a:schemeClr>
                    </a:solidFill>
                  </a:tcPr>
                </a:tc>
                <a:tc>
                  <a:txBody>
                    <a:bodyPr/>
                    <a:lstStyle/>
                    <a:p>
                      <a:pPr algn="l"/>
                      <a:r>
                        <a:rPr lang="en-US" sz="1600" b="1" dirty="0">
                          <a:solidFill>
                            <a:schemeClr val="tx1">
                              <a:lumMod val="75000"/>
                              <a:lumOff val="25000"/>
                            </a:schemeClr>
                          </a:solidFill>
                          <a:effectLst/>
                        </a:rPr>
                        <a:t>Self-hosted runners</a:t>
                      </a:r>
                      <a:endParaRPr lang="en-US" sz="1600" dirty="0">
                        <a:solidFill>
                          <a:schemeClr val="tx1">
                            <a:lumMod val="75000"/>
                            <a:lumOff val="25000"/>
                          </a:schemeClr>
                        </a:solidFill>
                        <a:effectLst/>
                      </a:endParaRP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705889">
                <a:tc>
                  <a:txBody>
                    <a:bodyPr/>
                    <a:lstStyle/>
                    <a:p>
                      <a:r>
                        <a:rPr lang="en-US" sz="1600">
                          <a:effectLst/>
                        </a:rPr>
                        <a:t>Receive automatic updates for the operating system, preinstalled packages and tools, and the self-hosted runner application.</a:t>
                      </a:r>
                    </a:p>
                  </a:txBody>
                  <a:tcPr marL="95250" marR="95250" marT="47625" marB="47625" anchor="ctr">
                    <a:noFill/>
                  </a:tcPr>
                </a:tc>
                <a:tc>
                  <a:txBody>
                    <a:bodyPr/>
                    <a:lstStyle/>
                    <a:p>
                      <a:r>
                        <a:rPr lang="en-US" sz="1600">
                          <a:effectLst/>
                        </a:rPr>
                        <a:t>Receive automatic updates for the self-hosted runner application only. You're responsible for updating the operating system and all other software.</a:t>
                      </a:r>
                    </a:p>
                  </a:txBody>
                  <a:tcPr marL="95250" marR="95250" marT="47625" marB="47625" anchor="ctr">
                    <a:noFill/>
                  </a:tcPr>
                </a:tc>
                <a:extLst>
                  <a:ext uri="{0D108BD9-81ED-4DB2-BD59-A6C34878D82A}">
                    <a16:rowId xmlns:a16="http://schemas.microsoft.com/office/drawing/2014/main" val="3252987585"/>
                  </a:ext>
                </a:extLst>
              </a:tr>
              <a:tr h="705889">
                <a:tc>
                  <a:txBody>
                    <a:bodyPr/>
                    <a:lstStyle/>
                    <a:p>
                      <a:r>
                        <a:rPr lang="en-US" sz="1600" dirty="0">
                          <a:effectLst/>
                        </a:rPr>
                        <a:t>GitHub managed and maintained.</a:t>
                      </a:r>
                    </a:p>
                  </a:txBody>
                  <a:tcPr marL="95250" marR="95250" marT="47625" marB="47625" anchor="ctr">
                    <a:noFill/>
                  </a:tcPr>
                </a:tc>
                <a:tc>
                  <a:txBody>
                    <a:bodyPr/>
                    <a:lstStyle/>
                    <a:p>
                      <a:r>
                        <a:rPr lang="en-US" sz="1600">
                          <a:effectLst/>
                        </a:rPr>
                        <a:t>Can use cloud services or local machines that you already pay for. Also are customizable to your hardware, operating system, software, and security requirements.</a:t>
                      </a:r>
                    </a:p>
                  </a:txBody>
                  <a:tcPr marL="95250" marR="95250" marT="47625" marB="47625" anchor="ctr">
                    <a:noFill/>
                  </a:tcPr>
                </a:tc>
                <a:extLst>
                  <a:ext uri="{0D108BD9-81ED-4DB2-BD59-A6C34878D82A}">
                    <a16:rowId xmlns:a16="http://schemas.microsoft.com/office/drawing/2014/main" val="3359250752"/>
                  </a:ext>
                </a:extLst>
              </a:tr>
              <a:tr h="705889">
                <a:tc>
                  <a:txBody>
                    <a:bodyPr/>
                    <a:lstStyle/>
                    <a:p>
                      <a:r>
                        <a:rPr lang="en-US" sz="1600">
                          <a:effectLst/>
                        </a:rPr>
                        <a:t>Provide a clean instance for every job execution.</a:t>
                      </a:r>
                    </a:p>
                  </a:txBody>
                  <a:tcPr marL="95250" marR="95250" marT="47625" marB="47625" anchor="ctr">
                    <a:noFill/>
                  </a:tcPr>
                </a:tc>
                <a:tc>
                  <a:txBody>
                    <a:bodyPr/>
                    <a:lstStyle/>
                    <a:p>
                      <a:r>
                        <a:rPr lang="en-US" sz="1600">
                          <a:effectLst/>
                        </a:rPr>
                        <a:t>Don't need to have a clean instance for every job execution.</a:t>
                      </a:r>
                    </a:p>
                  </a:txBody>
                  <a:tcPr marL="95250" marR="95250" marT="47625" marB="47625" anchor="ctr">
                    <a:noFill/>
                  </a:tcPr>
                </a:tc>
                <a:extLst>
                  <a:ext uri="{0D108BD9-81ED-4DB2-BD59-A6C34878D82A}">
                    <a16:rowId xmlns:a16="http://schemas.microsoft.com/office/drawing/2014/main" val="2960201231"/>
                  </a:ext>
                </a:extLst>
              </a:tr>
              <a:tr h="705889">
                <a:tc>
                  <a:txBody>
                    <a:bodyPr/>
                    <a:lstStyle/>
                    <a:p>
                      <a:r>
                        <a:rPr lang="en-US" sz="1600">
                          <a:effectLst/>
                        </a:rPr>
                        <a:t>Use free minutes on your GitHub plan, with per-minute rates applied after surpassing the free minutes.</a:t>
                      </a:r>
                    </a:p>
                  </a:txBody>
                  <a:tcPr marL="95250" marR="95250" marT="47625" marB="47625" anchor="ctr">
                    <a:noFill/>
                  </a:tcPr>
                </a:tc>
                <a:tc>
                  <a:txBody>
                    <a:bodyPr/>
                    <a:lstStyle/>
                    <a:p>
                      <a:r>
                        <a:rPr lang="en-US" sz="1600" dirty="0">
                          <a:effectLst/>
                        </a:rPr>
                        <a:t>Are free to use with GitHub Actions, but you're responsible for the cost of maintaining your runner machines.</a:t>
                      </a:r>
                    </a:p>
                  </a:txBody>
                  <a:tcPr marL="95250" marR="95250" marT="47625" marB="47625" anchor="ctr">
                    <a:noFill/>
                  </a:tcPr>
                </a:tc>
                <a:extLst>
                  <a:ext uri="{0D108BD9-81ED-4DB2-BD59-A6C34878D82A}">
                    <a16:rowId xmlns:a16="http://schemas.microsoft.com/office/drawing/2014/main" val="1317909739"/>
                  </a:ext>
                </a:extLst>
              </a:tr>
            </a:tbl>
          </a:graphicData>
        </a:graphic>
      </p:graphicFrame>
    </p:spTree>
    <p:extLst>
      <p:ext uri="{BB962C8B-B14F-4D97-AF65-F5344CB8AC3E}">
        <p14:creationId xmlns:p14="http://schemas.microsoft.com/office/powerpoint/2010/main" val="225713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Standard vs EMU</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8" y="1309021"/>
            <a:ext cx="5021262" cy="4558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856354" y="1481030"/>
            <a:ext cx="2815186" cy="369332"/>
          </a:xfrm>
          <a:prstGeom prst="rect">
            <a:avLst/>
          </a:prstGeom>
          <a:noFill/>
        </p:spPr>
        <p:txBody>
          <a:bodyPr wrap="square" rtlCol="0">
            <a:spAutoFit/>
          </a:bodyPr>
          <a:lstStyle/>
          <a:p>
            <a:r>
              <a:rPr lang="en-US" b="1" dirty="0">
                <a:latin typeface="Quattrocento Sans" panose="020B0502050000020003" pitchFamily="34" charset="0"/>
                <a:cs typeface="Segoe UI"/>
              </a:rPr>
              <a:t>Standard User Model</a:t>
            </a:r>
            <a:endParaRPr lang="en-US" sz="1600"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907502" y="2635431"/>
            <a:ext cx="4488054" cy="3231654"/>
          </a:xfrm>
          <a:prstGeom prst="rect">
            <a:avLst/>
          </a:prstGeom>
          <a:noFill/>
        </p:spPr>
        <p:txBody>
          <a:bodyPr wrap="square" rtlCol="0">
            <a:spAutoFit/>
          </a:bodyPr>
          <a:lstStyle/>
          <a:p>
            <a:r>
              <a:rPr lang="en-US" sz="1600" b="1" i="0" dirty="0">
                <a:effectLst/>
                <a:latin typeface="Quattrocento Sans" panose="020B0502050000020003" pitchFamily="34" charset="0"/>
              </a:rPr>
              <a:t>Characteristics of standard user model:</a:t>
            </a:r>
            <a:endParaRPr lang="en-US" sz="1600" b="0" i="0" dirty="0">
              <a:effectLst/>
              <a:latin typeface="Quattrocento Sans" panose="020B0502050000020003" pitchFamily="34" charset="0"/>
            </a:endParaRP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Users manage their accounts, including usernames, email addresses, and personal settings.</a:t>
            </a: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Authentication methods are configured by users (e.g., OAuth, password).</a:t>
            </a: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The connection to organizations or enterprise accounts is established through invitations.</a:t>
            </a: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Admins have limited control over user accounts once they are connected to an enterprise organization.</a:t>
            </a: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Often used in smaller-scale enterprises or organizations without strict centralized management needs.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7" name="Rectangle 6">
            <a:extLst>
              <a:ext uri="{FF2B5EF4-FFF2-40B4-BE49-F238E27FC236}">
                <a16:creationId xmlns:a16="http://schemas.microsoft.com/office/drawing/2014/main" id="{450B2BCF-5758-5274-045E-B03DA836BA7F}"/>
              </a:ext>
            </a:extLst>
          </p:cNvPr>
          <p:cNvSpPr>
            <a:spLocks/>
          </p:cNvSpPr>
          <p:nvPr/>
        </p:nvSpPr>
        <p:spPr>
          <a:xfrm>
            <a:off x="5928763" y="1297242"/>
            <a:ext cx="5318275" cy="4558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11" name="TextBox 10">
            <a:extLst>
              <a:ext uri="{FF2B5EF4-FFF2-40B4-BE49-F238E27FC236}">
                <a16:creationId xmlns:a16="http://schemas.microsoft.com/office/drawing/2014/main" id="{5DFC0AF0-7B83-D638-0236-F0619A236FEC}"/>
              </a:ext>
            </a:extLst>
          </p:cNvPr>
          <p:cNvSpPr txBox="1"/>
          <p:nvPr/>
        </p:nvSpPr>
        <p:spPr>
          <a:xfrm>
            <a:off x="6223141" y="1473554"/>
            <a:ext cx="4734415" cy="369332"/>
          </a:xfrm>
          <a:prstGeom prst="rect">
            <a:avLst/>
          </a:prstGeom>
          <a:noFill/>
        </p:spPr>
        <p:txBody>
          <a:bodyPr wrap="square" rtlCol="0">
            <a:spAutoFit/>
          </a:bodyPr>
          <a:lstStyle/>
          <a:p>
            <a:r>
              <a:rPr lang="en-US" b="1" dirty="0">
                <a:latin typeface="Quattrocento Sans" panose="020B0502050000020003" pitchFamily="34" charset="0"/>
                <a:cs typeface="Segoe UI"/>
              </a:rPr>
              <a:t>The Enterprise Managed User (EMU) model</a:t>
            </a:r>
            <a:endParaRPr lang="en-US" sz="1600" dirty="0">
              <a:latin typeface="Quattrocento Sans" panose="020B0502050000020003" pitchFamily="34" charset="0"/>
              <a:cs typeface="Segoe UI"/>
            </a:endParaRPr>
          </a:p>
        </p:txBody>
      </p:sp>
      <p:sp>
        <p:nvSpPr>
          <p:cNvPr id="12" name="TextBox 11">
            <a:extLst>
              <a:ext uri="{FF2B5EF4-FFF2-40B4-BE49-F238E27FC236}">
                <a16:creationId xmlns:a16="http://schemas.microsoft.com/office/drawing/2014/main" id="{00630287-0FBA-04B8-E927-8C4FDA3F6E46}"/>
              </a:ext>
            </a:extLst>
          </p:cNvPr>
          <p:cNvSpPr txBox="1"/>
          <p:nvPr/>
        </p:nvSpPr>
        <p:spPr>
          <a:xfrm>
            <a:off x="6205681" y="2119885"/>
            <a:ext cx="4753527" cy="3570208"/>
          </a:xfrm>
          <a:prstGeom prst="rect">
            <a:avLst/>
          </a:prstGeom>
          <a:noFill/>
        </p:spPr>
        <p:txBody>
          <a:bodyPr wrap="square" rtlCol="0">
            <a:spAutoFit/>
          </a:bodyPr>
          <a:lstStyle/>
          <a:p>
            <a:r>
              <a:rPr lang="en-US" sz="1600" b="0" i="0" dirty="0">
                <a:effectLst/>
                <a:latin typeface="Quattrocento Sans" panose="020B0502050000020003" pitchFamily="34" charset="0"/>
              </a:rPr>
              <a:t>This is the model designed for organizations requiring centralized user account management, offering better control and compliance features.</a:t>
            </a:r>
          </a:p>
          <a:p>
            <a:endParaRPr lang="en-US" sz="1600" b="0" i="0" dirty="0">
              <a:effectLst/>
              <a:latin typeface="Quattrocento Sans" panose="020B0502050000020003" pitchFamily="34" charset="0"/>
            </a:endParaRPr>
          </a:p>
          <a:p>
            <a:r>
              <a:rPr lang="en-US" sz="1600" b="1" i="0" dirty="0">
                <a:effectLst/>
                <a:latin typeface="Quattrocento Sans" panose="020B0502050000020003" pitchFamily="34" charset="0"/>
              </a:rPr>
              <a:t>In EMU model:</a:t>
            </a: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User accounts are fully managed by the enterprise.</a:t>
            </a: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Authentication is handled through the enterprise’s identity provider (e.g., SAML, SCIM).</a:t>
            </a: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Admins have control over usernames, email addresses, and user lifecycle (creation, deactivation).</a:t>
            </a: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Managed users can only join the enterprise they belong to and cannot independently join other organizations.</a:t>
            </a:r>
          </a:p>
          <a:p>
            <a:pPr marL="285750" indent="-285750">
              <a:spcAft>
                <a:spcPts val="600"/>
              </a:spcAft>
              <a:buFont typeface="Arial" panose="020B0604020202020204" pitchFamily="34" charset="0"/>
              <a:buChar char="•"/>
            </a:pPr>
            <a:r>
              <a:rPr lang="en-US" sz="1400" b="0" i="0" dirty="0">
                <a:effectLst/>
                <a:latin typeface="Quattrocento Sans" panose="020B0502050000020003" pitchFamily="34" charset="0"/>
              </a:rPr>
              <a:t>Often used by larger enterprises or organizations requiring compliance with stricter governance policies.</a:t>
            </a:r>
          </a:p>
        </p:txBody>
      </p:sp>
      <p:sp>
        <p:nvSpPr>
          <p:cNvPr id="8" name="Rectangle 7">
            <a:extLst>
              <a:ext uri="{FF2B5EF4-FFF2-40B4-BE49-F238E27FC236}">
                <a16:creationId xmlns:a16="http://schemas.microsoft.com/office/drawing/2014/main" id="{A68ED053-A919-F88C-87BE-CAC3C86D9C2A}"/>
              </a:ext>
            </a:extLst>
          </p:cNvPr>
          <p:cNvSpPr/>
          <p:nvPr/>
        </p:nvSpPr>
        <p:spPr>
          <a:xfrm>
            <a:off x="944961" y="1850362"/>
            <a:ext cx="4449342" cy="681900"/>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85000"/>
                  </a:schemeClr>
                </a:solidFill>
                <a:latin typeface="Roboto Mono" pitchFamily="49" charset="0"/>
                <a:ea typeface="Roboto Mono" pitchFamily="49" charset="0"/>
              </a:rPr>
              <a:t>This is the traditional user model on GitHub, where users manage their own account.</a:t>
            </a:r>
            <a:endParaRPr lang="en-US" sz="700" dirty="0">
              <a:solidFill>
                <a:schemeClr val="accent2">
                  <a:lumMod val="60000"/>
                  <a:lumOff val="40000"/>
                </a:schemeClr>
              </a:solidFill>
              <a:latin typeface="Roboto Mono" pitchFamily="49" charset="0"/>
              <a:ea typeface="Roboto Mono" pitchFamily="49" charset="0"/>
            </a:endParaRPr>
          </a:p>
        </p:txBody>
      </p:sp>
    </p:spTree>
    <p:extLst>
      <p:ext uri="{BB962C8B-B14F-4D97-AF65-F5344CB8AC3E}">
        <p14:creationId xmlns:p14="http://schemas.microsoft.com/office/powerpoint/2010/main" val="57046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FA990297-1CBB-540E-4E77-56514E4EF333}"/>
              </a:ext>
            </a:extLst>
          </p:cNvPr>
          <p:cNvSpPr txBox="1"/>
          <p:nvPr/>
        </p:nvSpPr>
        <p:spPr>
          <a:xfrm>
            <a:off x="579438" y="1326762"/>
            <a:ext cx="10545762" cy="1785104"/>
          </a:xfrm>
          <a:prstGeom prst="rect">
            <a:avLst/>
          </a:prstGeom>
          <a:noFill/>
        </p:spPr>
        <p:txBody>
          <a:bodyPr wrap="square">
            <a:spAutoFit/>
          </a:bodyPr>
          <a:lstStyle/>
          <a:p>
            <a:pPr algn="just">
              <a:spcBef>
                <a:spcPts val="600"/>
              </a:spcBef>
              <a:spcAft>
                <a:spcPts val="600"/>
              </a:spcAft>
            </a:pPr>
            <a:r>
              <a:rPr lang="en-US" i="0" dirty="0">
                <a:effectLst/>
                <a:latin typeface="Quattrocento Sans" panose="020B0502050000020003" pitchFamily="34" charset="0"/>
              </a:rPr>
              <a:t>An </a:t>
            </a:r>
            <a:r>
              <a:rPr lang="en-US" b="1" i="0" dirty="0">
                <a:effectLst/>
                <a:latin typeface="Quattrocento Sans" panose="020B0502050000020003" pitchFamily="34" charset="0"/>
              </a:rPr>
              <a:t>allowed IP list </a:t>
            </a:r>
            <a:r>
              <a:rPr lang="en-US" i="0" dirty="0">
                <a:effectLst/>
                <a:latin typeface="Quattrocento Sans" panose="020B0502050000020003" pitchFamily="34" charset="0"/>
              </a:rPr>
              <a:t>is a security feature that restricts access to services or resources based on predefined IP addresses. By configuring an IP allow list, organizations can:</a:t>
            </a:r>
          </a:p>
          <a:p>
            <a:pPr marL="285750" indent="-285750" algn="just">
              <a:spcBef>
                <a:spcPts val="600"/>
              </a:spcBef>
              <a:buFont typeface="Arial" panose="020B0604020202020204" pitchFamily="34" charset="0"/>
              <a:buChar char="•"/>
            </a:pPr>
            <a:r>
              <a:rPr lang="en-US" b="1" i="0" dirty="0">
                <a:effectLst/>
                <a:latin typeface="Quattrocento Sans" panose="020B0502050000020003" pitchFamily="34" charset="0"/>
              </a:rPr>
              <a:t>Enhance Security: </a:t>
            </a:r>
            <a:r>
              <a:rPr lang="en-US" i="0" dirty="0">
                <a:effectLst/>
                <a:latin typeface="Quattrocento Sans" panose="020B0502050000020003" pitchFamily="34" charset="0"/>
              </a:rPr>
              <a:t>Prevent unauthorized access by allowing only trusted IP addresses.</a:t>
            </a:r>
          </a:p>
          <a:p>
            <a:pPr marL="285750" indent="-285750" algn="just">
              <a:spcBef>
                <a:spcPts val="600"/>
              </a:spcBef>
              <a:buFont typeface="Arial" panose="020B0604020202020204" pitchFamily="34" charset="0"/>
              <a:buChar char="•"/>
            </a:pPr>
            <a:r>
              <a:rPr lang="en-US" b="1" i="0" dirty="0">
                <a:effectLst/>
                <a:latin typeface="Quattrocento Sans" panose="020B0502050000020003" pitchFamily="34" charset="0"/>
              </a:rPr>
              <a:t>Control Network Traffic: </a:t>
            </a:r>
            <a:r>
              <a:rPr lang="en-US" i="0" dirty="0">
                <a:effectLst/>
                <a:latin typeface="Quattrocento Sans" panose="020B0502050000020003" pitchFamily="34" charset="0"/>
              </a:rPr>
              <a:t>Restrict inbound and outbound requests to known and verified IPs.</a:t>
            </a:r>
          </a:p>
          <a:p>
            <a:pPr marL="285750" indent="-285750" algn="just">
              <a:spcBef>
                <a:spcPts val="600"/>
              </a:spcBef>
              <a:buFont typeface="Arial" panose="020B0604020202020204" pitchFamily="34" charset="0"/>
              <a:buChar char="•"/>
            </a:pPr>
            <a:r>
              <a:rPr lang="en-US" b="1" i="0" dirty="0">
                <a:effectLst/>
                <a:latin typeface="Quattrocento Sans" panose="020B0502050000020003" pitchFamily="34" charset="0"/>
              </a:rPr>
              <a:t>Improve Compliance: </a:t>
            </a:r>
            <a:r>
              <a:rPr lang="en-US" i="0" dirty="0">
                <a:effectLst/>
                <a:latin typeface="Quattrocento Sans" panose="020B0502050000020003" pitchFamily="34" charset="0"/>
              </a:rPr>
              <a:t>Ensure regulatory compliance by limiting access to authorized networks.</a:t>
            </a:r>
          </a:p>
        </p:txBody>
      </p:sp>
      <p:graphicFrame>
        <p:nvGraphicFramePr>
          <p:cNvPr id="7" name="Table 6">
            <a:extLst>
              <a:ext uri="{FF2B5EF4-FFF2-40B4-BE49-F238E27FC236}">
                <a16:creationId xmlns:a16="http://schemas.microsoft.com/office/drawing/2014/main" id="{BF9560B0-4BC2-E6E3-F441-593CDF040DAA}"/>
              </a:ext>
            </a:extLst>
          </p:cNvPr>
          <p:cNvGraphicFramePr>
            <a:graphicFrameLocks noGrp="1"/>
          </p:cNvGraphicFramePr>
          <p:nvPr>
            <p:extLst>
              <p:ext uri="{D42A27DB-BD31-4B8C-83A1-F6EECF244321}">
                <p14:modId xmlns:p14="http://schemas.microsoft.com/office/powerpoint/2010/main" val="3929710033"/>
              </p:ext>
            </p:extLst>
          </p:nvPr>
        </p:nvGraphicFramePr>
        <p:xfrm>
          <a:off x="655637" y="3299700"/>
          <a:ext cx="10393363" cy="1983790"/>
        </p:xfrm>
        <a:graphic>
          <a:graphicData uri="http://schemas.openxmlformats.org/drawingml/2006/table">
            <a:tbl>
              <a:tblPr firstRow="1" bandRow="1">
                <a:tableStyleId>{5C22544A-7EE6-4342-B048-85BDC9FD1C3A}</a:tableStyleId>
              </a:tblPr>
              <a:tblGrid>
                <a:gridCol w="5770562">
                  <a:extLst>
                    <a:ext uri="{9D8B030D-6E8A-4147-A177-3AD203B41FA5}">
                      <a16:colId xmlns:a16="http://schemas.microsoft.com/office/drawing/2014/main" val="3013815114"/>
                    </a:ext>
                  </a:extLst>
                </a:gridCol>
                <a:gridCol w="4622801">
                  <a:extLst>
                    <a:ext uri="{9D8B030D-6E8A-4147-A177-3AD203B41FA5}">
                      <a16:colId xmlns:a16="http://schemas.microsoft.com/office/drawing/2014/main" val="1179228108"/>
                    </a:ext>
                  </a:extLst>
                </a:gridCol>
              </a:tblGrid>
              <a:tr h="572012">
                <a:tc>
                  <a:txBody>
                    <a:bodyPr/>
                    <a:lstStyle/>
                    <a:p>
                      <a:pPr algn="l"/>
                      <a:r>
                        <a:rPr lang="en-US" b="1" dirty="0">
                          <a:solidFill>
                            <a:schemeClr val="tx1">
                              <a:lumMod val="75000"/>
                              <a:lumOff val="25000"/>
                            </a:schemeClr>
                          </a:solidFill>
                          <a:effectLst/>
                          <a:latin typeface="Quattrocento Sans" panose="020B0502050000020003" pitchFamily="34" charset="0"/>
                        </a:rPr>
                        <a:t>This guide provides a detailed explanation of how</a:t>
                      </a:r>
                      <a:endParaRPr lang="en-US" dirty="0">
                        <a:solidFill>
                          <a:schemeClr val="tx1">
                            <a:lumMod val="75000"/>
                            <a:lumOff val="25000"/>
                          </a:schemeClr>
                        </a:solidFill>
                        <a:effectLst/>
                        <a:latin typeface="Quattrocento Sans" panose="020B0502050000020003" pitchFamily="34" charset="0"/>
                      </a:endParaRPr>
                    </a:p>
                  </a:txBody>
                  <a:tcPr marL="95250" marR="95250" marT="47625" marB="47625" anchor="ctr">
                    <a:solidFill>
                      <a:schemeClr val="bg1">
                        <a:lumMod val="75000"/>
                      </a:schemeClr>
                    </a:solidFill>
                  </a:tcPr>
                </a:tc>
                <a:tc>
                  <a:txBody>
                    <a:bodyPr/>
                    <a:lstStyle/>
                    <a:p>
                      <a:pPr algn="l"/>
                      <a:r>
                        <a:rPr lang="en-US" b="1" dirty="0">
                          <a:solidFill>
                            <a:schemeClr val="tx1">
                              <a:lumMod val="75000"/>
                              <a:lumOff val="25000"/>
                            </a:schemeClr>
                          </a:solidFill>
                          <a:effectLst/>
                          <a:latin typeface="Quattrocento Sans" panose="020B0502050000020003" pitchFamily="34" charset="0"/>
                        </a:rPr>
                        <a:t>Self-hosted runners</a:t>
                      </a:r>
                      <a:endParaRPr lang="en-US" dirty="0">
                        <a:solidFill>
                          <a:schemeClr val="tx1">
                            <a:lumMod val="75000"/>
                            <a:lumOff val="25000"/>
                          </a:schemeClr>
                        </a:solidFill>
                        <a:effectLst/>
                        <a:latin typeface="Quattrocento Sans" panose="020B0502050000020003" pitchFamily="34" charset="0"/>
                      </a:endParaRP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705889">
                <a:tc>
                  <a:txBody>
                    <a:bodyPr/>
                    <a:lstStyle/>
                    <a:p>
                      <a:r>
                        <a:rPr lang="en-US" sz="1600">
                          <a:effectLst/>
                          <a:latin typeface="Quattrocento Sans" panose="020B0502050000020003" pitchFamily="34" charset="0"/>
                        </a:rPr>
                        <a:t>Organizations must allow GitHub's published IP ranges, which change periodically.</a:t>
                      </a:r>
                    </a:p>
                  </a:txBody>
                  <a:tcPr marL="95250" marR="95250" marT="47625" marB="47625" anchor="ctr">
                    <a:noFill/>
                  </a:tcPr>
                </a:tc>
                <a:tc>
                  <a:txBody>
                    <a:bodyPr/>
                    <a:lstStyle/>
                    <a:p>
                      <a:r>
                        <a:rPr lang="en-US" sz="1600">
                          <a:effectLst/>
                          <a:latin typeface="Quattrocento Sans" panose="020B0502050000020003" pitchFamily="34" charset="0"/>
                        </a:rPr>
                        <a:t>Admins can define specific IP addresses that are allowed to access the runners.</a:t>
                      </a:r>
                    </a:p>
                  </a:txBody>
                  <a:tcPr marL="95250" marR="95250" marT="47625" marB="47625" anchor="ctr">
                    <a:noFill/>
                  </a:tcPr>
                </a:tc>
                <a:extLst>
                  <a:ext uri="{0D108BD9-81ED-4DB2-BD59-A6C34878D82A}">
                    <a16:rowId xmlns:a16="http://schemas.microsoft.com/office/drawing/2014/main" val="3252987585"/>
                  </a:ext>
                </a:extLst>
              </a:tr>
              <a:tr h="705889">
                <a:tc>
                  <a:txBody>
                    <a:bodyPr/>
                    <a:lstStyle/>
                    <a:p>
                      <a:r>
                        <a:rPr lang="en-US" sz="1600" dirty="0">
                          <a:effectLst/>
                          <a:latin typeface="Quattrocento Sans" panose="020B0502050000020003" pitchFamily="34" charset="0"/>
                        </a:rPr>
                        <a:t>GitHub-hosted runners can be configured via GitHub’s security settings.</a:t>
                      </a:r>
                    </a:p>
                  </a:txBody>
                  <a:tcPr marL="95250" marR="95250" marT="47625" marB="47625" anchor="ctr">
                    <a:noFill/>
                  </a:tcPr>
                </a:tc>
                <a:tc>
                  <a:txBody>
                    <a:bodyPr/>
                    <a:lstStyle/>
                    <a:p>
                      <a:r>
                        <a:rPr lang="en-US" sz="1600" dirty="0">
                          <a:effectLst/>
                          <a:latin typeface="Quattrocento Sans" panose="020B0502050000020003" pitchFamily="34" charset="0"/>
                        </a:rPr>
                        <a:t>Self-hosted runners work well with firewalls, VPNs, or cloud security groups.</a:t>
                      </a:r>
                    </a:p>
                  </a:txBody>
                  <a:tcPr marL="95250" marR="95250" marT="47625" marB="47625" anchor="ctr">
                    <a:noFill/>
                  </a:tcPr>
                </a:tc>
                <a:extLst>
                  <a:ext uri="{0D108BD9-81ED-4DB2-BD59-A6C34878D82A}">
                    <a16:rowId xmlns:a16="http://schemas.microsoft.com/office/drawing/2014/main" val="3359250752"/>
                  </a:ext>
                </a:extLst>
              </a:tr>
            </a:tbl>
          </a:graphicData>
        </a:graphic>
      </p:graphicFrame>
    </p:spTree>
    <p:extLst>
      <p:ext uri="{BB962C8B-B14F-4D97-AF65-F5344CB8AC3E}">
        <p14:creationId xmlns:p14="http://schemas.microsoft.com/office/powerpoint/2010/main" val="199704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5" name="TextBox 4">
            <a:extLst>
              <a:ext uri="{FF2B5EF4-FFF2-40B4-BE49-F238E27FC236}">
                <a16:creationId xmlns:a16="http://schemas.microsoft.com/office/drawing/2014/main" id="{E9457DE3-56B9-3590-5E96-7DA0329C2311}"/>
              </a:ext>
            </a:extLst>
          </p:cNvPr>
          <p:cNvSpPr txBox="1"/>
          <p:nvPr/>
        </p:nvSpPr>
        <p:spPr>
          <a:xfrm>
            <a:off x="579438" y="1432443"/>
            <a:ext cx="10393362" cy="400110"/>
          </a:xfrm>
          <a:prstGeom prst="rect">
            <a:avLst/>
          </a:prstGeom>
          <a:noFill/>
        </p:spPr>
        <p:txBody>
          <a:bodyPr wrap="square">
            <a:spAutoFit/>
          </a:bodyPr>
          <a:lstStyle/>
          <a:p>
            <a:pPr algn="just">
              <a:spcBef>
                <a:spcPts val="600"/>
              </a:spcBef>
              <a:spcAft>
                <a:spcPts val="600"/>
              </a:spcAft>
            </a:pPr>
            <a:r>
              <a:rPr lang="en-US" sz="2000" b="1" i="0" dirty="0">
                <a:effectLst/>
                <a:latin typeface="Quattrocento Sans" panose="020B0502050000020003" pitchFamily="34" charset="0"/>
              </a:rPr>
              <a:t>Configuring IP Allow Lists for Internal Applications to Interact with GitHub-Hosted Runners</a:t>
            </a:r>
          </a:p>
        </p:txBody>
      </p:sp>
      <p:sp>
        <p:nvSpPr>
          <p:cNvPr id="6" name="TextBox 5">
            <a:extLst>
              <a:ext uri="{FF2B5EF4-FFF2-40B4-BE49-F238E27FC236}">
                <a16:creationId xmlns:a16="http://schemas.microsoft.com/office/drawing/2014/main" id="{FA990297-1CBB-540E-4E77-56514E4EF333}"/>
              </a:ext>
            </a:extLst>
          </p:cNvPr>
          <p:cNvSpPr txBox="1"/>
          <p:nvPr/>
        </p:nvSpPr>
        <p:spPr>
          <a:xfrm>
            <a:off x="579438" y="1801775"/>
            <a:ext cx="10545762" cy="646331"/>
          </a:xfrm>
          <a:prstGeom prst="rect">
            <a:avLst/>
          </a:prstGeom>
          <a:noFill/>
        </p:spPr>
        <p:txBody>
          <a:bodyPr wrap="square">
            <a:spAutoFit/>
          </a:bodyPr>
          <a:lstStyle/>
          <a:p>
            <a:pPr algn="just">
              <a:spcBef>
                <a:spcPts val="600"/>
              </a:spcBef>
              <a:spcAft>
                <a:spcPts val="600"/>
              </a:spcAft>
            </a:pPr>
            <a:r>
              <a:rPr lang="en-US" i="0" dirty="0">
                <a:effectLst/>
                <a:latin typeface="Quattrocento Sans" panose="020B0502050000020003" pitchFamily="34" charset="0"/>
              </a:rPr>
              <a:t>To configure IP allow lists for internal applications and systems to interact with GitHub-hosted runners, you can refer to the following official GitHub documentation:</a:t>
            </a:r>
          </a:p>
        </p:txBody>
      </p:sp>
      <p:sp>
        <p:nvSpPr>
          <p:cNvPr id="2" name="Rectangle 1">
            <a:extLst>
              <a:ext uri="{FF2B5EF4-FFF2-40B4-BE49-F238E27FC236}">
                <a16:creationId xmlns:a16="http://schemas.microsoft.com/office/drawing/2014/main" id="{F75BB339-55FC-376C-A47A-AAC4B30C4D97}"/>
              </a:ext>
            </a:extLst>
          </p:cNvPr>
          <p:cNvSpPr/>
          <p:nvPr/>
        </p:nvSpPr>
        <p:spPr>
          <a:xfrm>
            <a:off x="664368" y="2516230"/>
            <a:ext cx="7329027" cy="37575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C1FDCA-9E56-4DC9-B3DF-3F84924A62D6}"/>
              </a:ext>
            </a:extLst>
          </p:cNvPr>
          <p:cNvSpPr txBox="1"/>
          <p:nvPr/>
        </p:nvSpPr>
        <p:spPr>
          <a:xfrm>
            <a:off x="733027" y="2690336"/>
            <a:ext cx="4397773" cy="369332"/>
          </a:xfrm>
          <a:prstGeom prst="rect">
            <a:avLst/>
          </a:prstGeom>
          <a:noFill/>
        </p:spPr>
        <p:txBody>
          <a:bodyPr wrap="square">
            <a:spAutoFit/>
          </a:bodyPr>
          <a:lstStyle/>
          <a:p>
            <a:pPr>
              <a:spcBef>
                <a:spcPts val="600"/>
              </a:spcBef>
              <a:spcAft>
                <a:spcPts val="600"/>
              </a:spcAft>
            </a:pPr>
            <a:r>
              <a:rPr lang="en-US" b="1" i="0" dirty="0">
                <a:effectLst/>
                <a:latin typeface="Quattrocento Sans" panose="020B0502050000020003" pitchFamily="34" charset="0"/>
              </a:rPr>
              <a:t>1. Understand GitHub's IP Address Ranges</a:t>
            </a:r>
          </a:p>
        </p:txBody>
      </p:sp>
      <p:sp>
        <p:nvSpPr>
          <p:cNvPr id="8" name="TextBox 7">
            <a:extLst>
              <a:ext uri="{FF2B5EF4-FFF2-40B4-BE49-F238E27FC236}">
                <a16:creationId xmlns:a16="http://schemas.microsoft.com/office/drawing/2014/main" id="{F3FC74E9-4AE8-59C1-8E4D-A20D6189ED09}"/>
              </a:ext>
            </a:extLst>
          </p:cNvPr>
          <p:cNvSpPr txBox="1"/>
          <p:nvPr/>
        </p:nvSpPr>
        <p:spPr>
          <a:xfrm>
            <a:off x="733027" y="3037495"/>
            <a:ext cx="2924573" cy="3108543"/>
          </a:xfrm>
          <a:prstGeom prst="rect">
            <a:avLst/>
          </a:prstGeom>
          <a:noFill/>
        </p:spPr>
        <p:txBody>
          <a:bodyPr wrap="square">
            <a:spAutoFit/>
          </a:bodyPr>
          <a:lstStyle/>
          <a:p>
            <a:pPr>
              <a:spcBef>
                <a:spcPts val="600"/>
              </a:spcBef>
              <a:spcAft>
                <a:spcPts val="600"/>
              </a:spcAft>
            </a:pPr>
            <a:r>
              <a:rPr lang="en-US" sz="1400" b="0" i="0" dirty="0">
                <a:effectLst/>
                <a:latin typeface="Quattrocento Sans" panose="020B0502050000020003" pitchFamily="34" charset="0"/>
              </a:rPr>
              <a:t>GitHub-hosted runners operate within specific IP address ranges. To ensure your internal applications can communicate with these runners, you need to allow these IP ranges through your firewall. GitHub provides a meta API endpoint </a:t>
            </a:r>
            <a:r>
              <a:rPr lang="en-US" sz="1400" b="0" i="0"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https://api.github.com/meta</a:t>
            </a:r>
            <a:r>
              <a:rPr lang="en-US" sz="1400" b="0" i="0" dirty="0">
                <a:solidFill>
                  <a:srgbClr val="00B0F0"/>
                </a:solidFill>
                <a:effectLst/>
                <a:latin typeface="Quattrocento Sans" panose="020B0502050000020003" pitchFamily="34" charset="0"/>
              </a:rPr>
              <a:t> </a:t>
            </a:r>
            <a:r>
              <a:rPr lang="en-US" sz="1400" b="0" i="0" dirty="0">
                <a:effectLst/>
                <a:latin typeface="Quattrocento Sans" panose="020B0502050000020003" pitchFamily="34" charset="0"/>
              </a:rPr>
              <a:t>that lists all current IP address ranges used by GitHub services, including those for Actions runners. Regularly updating your allow lists based on this information is essential, as IP ranges can change.</a:t>
            </a:r>
            <a:endParaRPr lang="en-US" sz="1400" b="1" i="0" dirty="0">
              <a:effectLst/>
              <a:latin typeface="Quattrocento Sans" panose="020B0502050000020003" pitchFamily="34" charset="0"/>
            </a:endParaRPr>
          </a:p>
        </p:txBody>
      </p:sp>
      <p:pic>
        <p:nvPicPr>
          <p:cNvPr id="9" name="Picture 8">
            <a:extLst>
              <a:ext uri="{FF2B5EF4-FFF2-40B4-BE49-F238E27FC236}">
                <a16:creationId xmlns:a16="http://schemas.microsoft.com/office/drawing/2014/main" id="{5BAFEE52-CC76-08EE-5672-3785D7183A21}"/>
              </a:ext>
            </a:extLst>
          </p:cNvPr>
          <p:cNvPicPr>
            <a:picLocks noChangeAspect="1"/>
          </p:cNvPicPr>
          <p:nvPr/>
        </p:nvPicPr>
        <p:blipFill>
          <a:blip r:embed="rId4"/>
          <a:stretch>
            <a:fillRect/>
          </a:stretch>
        </p:blipFill>
        <p:spPr>
          <a:xfrm>
            <a:off x="3726259" y="3429000"/>
            <a:ext cx="4267136" cy="2211864"/>
          </a:xfrm>
          <a:prstGeom prst="rect">
            <a:avLst/>
          </a:prstGeom>
        </p:spPr>
      </p:pic>
      <p:sp>
        <p:nvSpPr>
          <p:cNvPr id="10" name="Rectangle 9">
            <a:extLst>
              <a:ext uri="{FF2B5EF4-FFF2-40B4-BE49-F238E27FC236}">
                <a16:creationId xmlns:a16="http://schemas.microsoft.com/office/drawing/2014/main" id="{3CC7C2F7-5EA1-600A-8413-CB36D90E330E}"/>
              </a:ext>
            </a:extLst>
          </p:cNvPr>
          <p:cNvSpPr/>
          <p:nvPr/>
        </p:nvSpPr>
        <p:spPr>
          <a:xfrm>
            <a:off x="8229600" y="2516230"/>
            <a:ext cx="3298033" cy="37575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DEB8E85-06EC-14F3-28BF-6532D16930BE}"/>
              </a:ext>
            </a:extLst>
          </p:cNvPr>
          <p:cNvSpPr txBox="1"/>
          <p:nvPr/>
        </p:nvSpPr>
        <p:spPr>
          <a:xfrm>
            <a:off x="8229601" y="2690336"/>
            <a:ext cx="3086100" cy="369332"/>
          </a:xfrm>
          <a:prstGeom prst="rect">
            <a:avLst/>
          </a:prstGeom>
          <a:noFill/>
        </p:spPr>
        <p:txBody>
          <a:bodyPr wrap="square">
            <a:spAutoFit/>
          </a:bodyPr>
          <a:lstStyle/>
          <a:p>
            <a:pPr>
              <a:spcBef>
                <a:spcPts val="600"/>
              </a:spcBef>
              <a:spcAft>
                <a:spcPts val="600"/>
              </a:spcAft>
            </a:pPr>
            <a:r>
              <a:rPr lang="en-US" b="1" dirty="0">
                <a:latin typeface="Quattrocento Sans" panose="020B0502050000020003" pitchFamily="34" charset="0"/>
              </a:rPr>
              <a:t>2</a:t>
            </a:r>
            <a:r>
              <a:rPr lang="en-US" b="1" i="0" dirty="0">
                <a:effectLst/>
                <a:latin typeface="Quattrocento Sans" panose="020B0502050000020003" pitchFamily="34" charset="0"/>
              </a:rPr>
              <a:t>. Configure Your Firewall</a:t>
            </a:r>
          </a:p>
        </p:txBody>
      </p:sp>
      <p:sp>
        <p:nvSpPr>
          <p:cNvPr id="12" name="TextBox 11">
            <a:extLst>
              <a:ext uri="{FF2B5EF4-FFF2-40B4-BE49-F238E27FC236}">
                <a16:creationId xmlns:a16="http://schemas.microsoft.com/office/drawing/2014/main" id="{4471F51B-15AA-11E3-FA31-82C48E428DED}"/>
              </a:ext>
            </a:extLst>
          </p:cNvPr>
          <p:cNvSpPr txBox="1"/>
          <p:nvPr/>
        </p:nvSpPr>
        <p:spPr>
          <a:xfrm>
            <a:off x="8416329" y="3059668"/>
            <a:ext cx="2924573" cy="3200876"/>
          </a:xfrm>
          <a:prstGeom prst="rect">
            <a:avLst/>
          </a:prstGeom>
          <a:noFill/>
        </p:spPr>
        <p:txBody>
          <a:bodyPr wrap="square">
            <a:spAutoFit/>
          </a:bodyPr>
          <a:lstStyle/>
          <a:p>
            <a:pPr marL="342900" indent="-342900" algn="l">
              <a:spcBef>
                <a:spcPts val="600"/>
              </a:spcBef>
              <a:spcAft>
                <a:spcPts val="600"/>
              </a:spcAft>
              <a:buFont typeface="+mj-lt"/>
              <a:buAutoNum type="arabicPeriod"/>
            </a:pPr>
            <a:r>
              <a:rPr lang="en-US" sz="1400" b="1" i="0" dirty="0">
                <a:effectLst/>
                <a:latin typeface="Quattrocento Sans" panose="020B0502050000020003" pitchFamily="34" charset="0"/>
              </a:rPr>
              <a:t>Obtain GitHub's IP Ranges:</a:t>
            </a:r>
          </a:p>
          <a:p>
            <a:pPr marL="285750" indent="-285750" algn="l">
              <a:spcAft>
                <a:spcPts val="600"/>
              </a:spcAft>
              <a:buFont typeface="Arial" panose="020B0604020202020204" pitchFamily="34" charset="0"/>
              <a:buChar char="•"/>
            </a:pPr>
            <a:r>
              <a:rPr lang="en-US" sz="1400" b="0" i="0" dirty="0">
                <a:effectLst/>
                <a:latin typeface="Quattrocento Sans" panose="020B0502050000020003" pitchFamily="34" charset="0"/>
              </a:rPr>
              <a:t>Use the meta API endpoint to retrieve the latest IP address ranges used by GitHub Actions runners.</a:t>
            </a:r>
          </a:p>
          <a:p>
            <a:pPr marL="342900" indent="-342900" algn="l">
              <a:spcBef>
                <a:spcPts val="600"/>
              </a:spcBef>
              <a:spcAft>
                <a:spcPts val="600"/>
              </a:spcAft>
              <a:buFont typeface="+mj-lt"/>
              <a:buAutoNum type="arabicPeriod" startAt="2"/>
            </a:pPr>
            <a:r>
              <a:rPr lang="en-US" sz="1400" b="1" i="0" dirty="0">
                <a:effectLst/>
                <a:latin typeface="Quattrocento Sans" panose="020B0502050000020003" pitchFamily="34" charset="0"/>
              </a:rPr>
              <a:t>Update Firewall Rules:</a:t>
            </a:r>
          </a:p>
          <a:p>
            <a:pPr marL="285750" indent="-285750" algn="l">
              <a:spcAft>
                <a:spcPts val="600"/>
              </a:spcAft>
              <a:buFont typeface="Arial" panose="020B0604020202020204" pitchFamily="34" charset="0"/>
              <a:buChar char="•"/>
            </a:pPr>
            <a:r>
              <a:rPr lang="en-US" sz="1400" b="0" i="0" dirty="0">
                <a:effectLst/>
                <a:latin typeface="Quattrocento Sans" panose="020B0502050000020003" pitchFamily="34" charset="0"/>
              </a:rPr>
              <a:t>Add rules to your firewall to permit inbound and outbound traffic to and from these IP ranges. This ensures that your internal systems can interact with GitHub-hosted runners without connectivity issues.</a:t>
            </a:r>
          </a:p>
        </p:txBody>
      </p:sp>
    </p:spTree>
    <p:extLst>
      <p:ext uri="{BB962C8B-B14F-4D97-AF65-F5344CB8AC3E}">
        <p14:creationId xmlns:p14="http://schemas.microsoft.com/office/powerpoint/2010/main" val="69876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F75BB339-55FC-376C-A47A-AAC4B30C4D97}"/>
              </a:ext>
            </a:extLst>
          </p:cNvPr>
          <p:cNvSpPr/>
          <p:nvPr/>
        </p:nvSpPr>
        <p:spPr>
          <a:xfrm>
            <a:off x="689768" y="1411330"/>
            <a:ext cx="7329027" cy="47159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C1FDCA-9E56-4DC9-B3DF-3F84924A62D6}"/>
              </a:ext>
            </a:extLst>
          </p:cNvPr>
          <p:cNvSpPr txBox="1"/>
          <p:nvPr/>
        </p:nvSpPr>
        <p:spPr>
          <a:xfrm>
            <a:off x="758427" y="1585436"/>
            <a:ext cx="4397773" cy="369332"/>
          </a:xfrm>
          <a:prstGeom prst="rect">
            <a:avLst/>
          </a:prstGeom>
          <a:noFill/>
        </p:spPr>
        <p:txBody>
          <a:bodyPr wrap="square">
            <a:spAutoFit/>
          </a:bodyPr>
          <a:lstStyle/>
          <a:p>
            <a:pPr>
              <a:spcBef>
                <a:spcPts val="600"/>
              </a:spcBef>
              <a:spcAft>
                <a:spcPts val="600"/>
              </a:spcAft>
            </a:pPr>
            <a:r>
              <a:rPr lang="en-US" b="1" i="0" dirty="0">
                <a:effectLst/>
                <a:latin typeface="Quattrocento Sans" panose="020B0502050000020003" pitchFamily="34" charset="0"/>
              </a:rPr>
              <a:t>3. Consider Using Self-Hosted Runners</a:t>
            </a:r>
          </a:p>
        </p:txBody>
      </p:sp>
      <p:sp>
        <p:nvSpPr>
          <p:cNvPr id="8" name="TextBox 7">
            <a:extLst>
              <a:ext uri="{FF2B5EF4-FFF2-40B4-BE49-F238E27FC236}">
                <a16:creationId xmlns:a16="http://schemas.microsoft.com/office/drawing/2014/main" id="{F3FC74E9-4AE8-59C1-8E4D-A20D6189ED09}"/>
              </a:ext>
            </a:extLst>
          </p:cNvPr>
          <p:cNvSpPr txBox="1"/>
          <p:nvPr/>
        </p:nvSpPr>
        <p:spPr>
          <a:xfrm>
            <a:off x="758427" y="1932595"/>
            <a:ext cx="6277375" cy="1384995"/>
          </a:xfrm>
          <a:prstGeom prst="rect">
            <a:avLst/>
          </a:prstGeom>
          <a:noFill/>
        </p:spPr>
        <p:txBody>
          <a:bodyPr wrap="square">
            <a:spAutoFit/>
          </a:bodyPr>
          <a:lstStyle/>
          <a:p>
            <a:pPr>
              <a:spcBef>
                <a:spcPts val="600"/>
              </a:spcBef>
              <a:spcAft>
                <a:spcPts val="600"/>
              </a:spcAft>
            </a:pPr>
            <a:r>
              <a:rPr lang="en-US" sz="1400" b="0" i="0" dirty="0">
                <a:effectLst/>
                <a:latin typeface="Quattrocento Sans" panose="020B0502050000020003" pitchFamily="34" charset="0"/>
              </a:rPr>
              <a:t>If maintaining an IP allow list for GitHub-hosted runners is challenging due to frequent changes in IP ranges, consider setting up self-hosted runners within your network. This approach allows you to have more control over the runner environment and network configurations. However, be aware that using self-hosted runners requires additional maintenance and infrastructure management.</a:t>
            </a:r>
            <a:endParaRPr lang="en-US" sz="1400" b="1" i="0" dirty="0">
              <a:effectLst/>
              <a:latin typeface="Quattrocento Sans" panose="020B0502050000020003" pitchFamily="34" charset="0"/>
            </a:endParaRPr>
          </a:p>
        </p:txBody>
      </p:sp>
      <p:sp>
        <p:nvSpPr>
          <p:cNvPr id="10" name="Rectangle 9">
            <a:extLst>
              <a:ext uri="{FF2B5EF4-FFF2-40B4-BE49-F238E27FC236}">
                <a16:creationId xmlns:a16="http://schemas.microsoft.com/office/drawing/2014/main" id="{3CC7C2F7-5EA1-600A-8413-CB36D90E330E}"/>
              </a:ext>
            </a:extLst>
          </p:cNvPr>
          <p:cNvSpPr/>
          <p:nvPr/>
        </p:nvSpPr>
        <p:spPr>
          <a:xfrm>
            <a:off x="8255000" y="1411330"/>
            <a:ext cx="3298033" cy="37575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DEB8E85-06EC-14F3-28BF-6532D16930BE}"/>
              </a:ext>
            </a:extLst>
          </p:cNvPr>
          <p:cNvSpPr txBox="1"/>
          <p:nvPr/>
        </p:nvSpPr>
        <p:spPr>
          <a:xfrm>
            <a:off x="8360965" y="1537501"/>
            <a:ext cx="3086100" cy="646331"/>
          </a:xfrm>
          <a:prstGeom prst="rect">
            <a:avLst/>
          </a:prstGeom>
          <a:noFill/>
        </p:spPr>
        <p:txBody>
          <a:bodyPr wrap="square">
            <a:spAutoFit/>
          </a:bodyPr>
          <a:lstStyle/>
          <a:p>
            <a:pPr>
              <a:spcBef>
                <a:spcPts val="600"/>
              </a:spcBef>
              <a:spcAft>
                <a:spcPts val="600"/>
              </a:spcAft>
            </a:pPr>
            <a:r>
              <a:rPr lang="en-US" b="1" dirty="0">
                <a:latin typeface="Quattrocento Sans" panose="020B0502050000020003" pitchFamily="34" charset="0"/>
              </a:rPr>
              <a:t>4. Regularly Review and Update Allow Lists</a:t>
            </a:r>
            <a:endParaRPr lang="en-US" b="1" i="0" dirty="0">
              <a:effectLst/>
              <a:latin typeface="Quattrocento Sans" panose="020B0502050000020003" pitchFamily="34" charset="0"/>
            </a:endParaRPr>
          </a:p>
        </p:txBody>
      </p:sp>
      <p:sp>
        <p:nvSpPr>
          <p:cNvPr id="12" name="TextBox 11">
            <a:extLst>
              <a:ext uri="{FF2B5EF4-FFF2-40B4-BE49-F238E27FC236}">
                <a16:creationId xmlns:a16="http://schemas.microsoft.com/office/drawing/2014/main" id="{4471F51B-15AA-11E3-FA31-82C48E428DED}"/>
              </a:ext>
            </a:extLst>
          </p:cNvPr>
          <p:cNvSpPr txBox="1"/>
          <p:nvPr/>
        </p:nvSpPr>
        <p:spPr>
          <a:xfrm>
            <a:off x="8441728" y="2206662"/>
            <a:ext cx="2924573" cy="2246769"/>
          </a:xfrm>
          <a:prstGeom prst="rect">
            <a:avLst/>
          </a:prstGeom>
          <a:noFill/>
        </p:spPr>
        <p:txBody>
          <a:bodyPr wrap="square">
            <a:spAutoFit/>
          </a:bodyPr>
          <a:lstStyle/>
          <a:p>
            <a:pPr algn="l">
              <a:spcBef>
                <a:spcPts val="600"/>
              </a:spcBef>
              <a:spcAft>
                <a:spcPts val="600"/>
              </a:spcAft>
            </a:pPr>
            <a:r>
              <a:rPr lang="en-US" sz="1400" b="0" i="0" dirty="0">
                <a:effectLst/>
                <a:latin typeface="Quattrocento Sans" panose="020B0502050000020003" pitchFamily="34" charset="0"/>
              </a:rPr>
              <a:t>Since GitHub's IP address ranges can change, it's crucial to periodically review and update your firewall's IP allow lists. Automating this process by scripting the retrieval of IP ranges from GitHub's meta API can help ensure your allow lists remain current without manual intervention.</a:t>
            </a:r>
          </a:p>
        </p:txBody>
      </p:sp>
      <p:pic>
        <p:nvPicPr>
          <p:cNvPr id="7" name="Picture 6">
            <a:extLst>
              <a:ext uri="{FF2B5EF4-FFF2-40B4-BE49-F238E27FC236}">
                <a16:creationId xmlns:a16="http://schemas.microsoft.com/office/drawing/2014/main" id="{AF639F27-FD5F-E148-BDD4-2F2D45602CC5}"/>
              </a:ext>
            </a:extLst>
          </p:cNvPr>
          <p:cNvPicPr>
            <a:picLocks noChangeAspect="1"/>
          </p:cNvPicPr>
          <p:nvPr/>
        </p:nvPicPr>
        <p:blipFill>
          <a:blip r:embed="rId3"/>
          <a:stretch>
            <a:fillRect/>
          </a:stretch>
        </p:blipFill>
        <p:spPr>
          <a:xfrm>
            <a:off x="689767" y="3290115"/>
            <a:ext cx="6965362" cy="2399485"/>
          </a:xfrm>
          <a:prstGeom prst="rect">
            <a:avLst/>
          </a:prstGeom>
        </p:spPr>
      </p:pic>
    </p:spTree>
    <p:extLst>
      <p:ext uri="{BB962C8B-B14F-4D97-AF65-F5344CB8AC3E}">
        <p14:creationId xmlns:p14="http://schemas.microsoft.com/office/powerpoint/2010/main" val="388518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8" y="5969015"/>
            <a:ext cx="4151312" cy="197976"/>
          </a:xfrm>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F75BB339-55FC-376C-A47A-AAC4B30C4D97}"/>
              </a:ext>
            </a:extLst>
          </p:cNvPr>
          <p:cNvSpPr/>
          <p:nvPr/>
        </p:nvSpPr>
        <p:spPr>
          <a:xfrm>
            <a:off x="579439" y="1822862"/>
            <a:ext cx="7329027" cy="47159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C1FDCA-9E56-4DC9-B3DF-3F84924A62D6}"/>
              </a:ext>
            </a:extLst>
          </p:cNvPr>
          <p:cNvSpPr txBox="1"/>
          <p:nvPr/>
        </p:nvSpPr>
        <p:spPr>
          <a:xfrm>
            <a:off x="648098" y="1996968"/>
            <a:ext cx="4397773" cy="369332"/>
          </a:xfrm>
          <a:prstGeom prst="rect">
            <a:avLst/>
          </a:prstGeom>
          <a:noFill/>
        </p:spPr>
        <p:txBody>
          <a:bodyPr wrap="square">
            <a:spAutoFit/>
          </a:bodyPr>
          <a:lstStyle/>
          <a:p>
            <a:pPr>
              <a:spcBef>
                <a:spcPts val="600"/>
              </a:spcBef>
              <a:spcAft>
                <a:spcPts val="600"/>
              </a:spcAft>
            </a:pPr>
            <a:r>
              <a:rPr lang="en-US" b="1" i="0" dirty="0">
                <a:effectLst/>
                <a:latin typeface="Quattrocento Sans" panose="020B0502050000020003" pitchFamily="34" charset="0"/>
              </a:rPr>
              <a:t>Effects of Enabling Self-Hosted Runners</a:t>
            </a:r>
          </a:p>
        </p:txBody>
      </p:sp>
      <p:sp>
        <p:nvSpPr>
          <p:cNvPr id="8" name="TextBox 7">
            <a:extLst>
              <a:ext uri="{FF2B5EF4-FFF2-40B4-BE49-F238E27FC236}">
                <a16:creationId xmlns:a16="http://schemas.microsoft.com/office/drawing/2014/main" id="{F3FC74E9-4AE8-59C1-8E4D-A20D6189ED09}"/>
              </a:ext>
            </a:extLst>
          </p:cNvPr>
          <p:cNvSpPr txBox="1"/>
          <p:nvPr/>
        </p:nvSpPr>
        <p:spPr>
          <a:xfrm>
            <a:off x="749296" y="2366300"/>
            <a:ext cx="6277375" cy="3877985"/>
          </a:xfrm>
          <a:prstGeom prst="rect">
            <a:avLst/>
          </a:prstGeom>
          <a:noFill/>
        </p:spPr>
        <p:txBody>
          <a:bodyPr wrap="square">
            <a:spAutoFit/>
          </a:bodyPr>
          <a:lstStyle/>
          <a:p>
            <a:pPr marL="342900" indent="-342900" algn="l">
              <a:buFont typeface="+mj-lt"/>
              <a:buAutoNum type="arabicPeriod"/>
            </a:pPr>
            <a:r>
              <a:rPr lang="en-US" sz="1600" b="1" i="0" dirty="0">
                <a:effectLst/>
                <a:latin typeface="Quattrocento Sans" panose="020B0502050000020003" pitchFamily="34" charset="0"/>
              </a:rPr>
              <a:t>Customization &amp; Performance Optimization</a:t>
            </a:r>
            <a:endParaRPr lang="en-US" sz="1600" b="0" i="0" dirty="0">
              <a:effectLst/>
              <a:latin typeface="Quattrocento Sans" panose="020B0502050000020003" pitchFamily="34" charset="0"/>
            </a:endParaRPr>
          </a:p>
          <a:p>
            <a:pPr marL="800100" lvl="1" indent="-342900" algn="l">
              <a:buFont typeface="Arial" panose="020B0604020202020204" pitchFamily="34" charset="0"/>
              <a:buChar char="•"/>
            </a:pPr>
            <a:r>
              <a:rPr lang="en-US" sz="1400" b="0" i="0" dirty="0">
                <a:effectLst/>
                <a:latin typeface="Quattrocento Sans" panose="020B0502050000020003" pitchFamily="34" charset="0"/>
              </a:rPr>
              <a:t>Self-hosted runners allow control over hardware, installed software, and environment settings.</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Workflows can be optimized for performance by using dedicated, high-performance machines.</a:t>
            </a:r>
          </a:p>
          <a:p>
            <a:pPr marL="342900" indent="-342900" algn="l">
              <a:buFont typeface="+mj-lt"/>
              <a:buAutoNum type="arabicPeriod"/>
            </a:pPr>
            <a:r>
              <a:rPr lang="en-US" sz="1600" b="1" i="0" dirty="0">
                <a:effectLst/>
                <a:latin typeface="Quattrocento Sans" panose="020B0502050000020003" pitchFamily="34" charset="0"/>
              </a:rPr>
              <a:t>Cost Savings</a:t>
            </a:r>
            <a:endParaRPr lang="en-US" sz="1600" b="0" i="0" dirty="0">
              <a:effectLst/>
              <a:latin typeface="Quattrocento Sans" panose="020B0502050000020003" pitchFamily="34" charset="0"/>
            </a:endParaRPr>
          </a:p>
          <a:p>
            <a:pPr marL="800100" lvl="1" indent="-342900" algn="l">
              <a:buFont typeface="Arial" panose="020B0604020202020204" pitchFamily="34" charset="0"/>
              <a:buChar char="•"/>
            </a:pPr>
            <a:r>
              <a:rPr lang="en-US" sz="1400" b="0" i="0" dirty="0">
                <a:effectLst/>
                <a:latin typeface="Quattrocento Sans" panose="020B0502050000020003" pitchFamily="34" charset="0"/>
              </a:rPr>
              <a:t>Unlike GitHub-hosted runners (which have limited free usage), self-hosted runners run on your infrastructure, reducing cost constraints.</a:t>
            </a:r>
          </a:p>
          <a:p>
            <a:pPr marL="342900" indent="-342900" algn="l">
              <a:buFont typeface="+mj-lt"/>
              <a:buAutoNum type="arabicPeriod"/>
            </a:pPr>
            <a:r>
              <a:rPr lang="en-US" sz="1600" b="1" i="0" dirty="0">
                <a:effectLst/>
                <a:latin typeface="Quattrocento Sans" panose="020B0502050000020003" pitchFamily="34" charset="0"/>
              </a:rPr>
              <a:t>State Persistence</a:t>
            </a:r>
            <a:endParaRPr lang="en-US" sz="1600" b="0" i="0" dirty="0">
              <a:effectLst/>
              <a:latin typeface="Quattrocento Sans" panose="020B0502050000020003" pitchFamily="34" charset="0"/>
            </a:endParaRPr>
          </a:p>
          <a:p>
            <a:pPr marL="800100" lvl="1" indent="-342900" algn="l">
              <a:buFont typeface="Arial" panose="020B0604020202020204" pitchFamily="34" charset="0"/>
              <a:buChar char="•"/>
            </a:pPr>
            <a:r>
              <a:rPr lang="en-US" sz="1400" b="0" i="0" dirty="0">
                <a:effectLst/>
                <a:latin typeface="Quattrocento Sans" panose="020B0502050000020003" pitchFamily="34" charset="0"/>
              </a:rPr>
              <a:t>Self-hosted runners do </a:t>
            </a:r>
            <a:r>
              <a:rPr lang="en-US" sz="1400" b="1" i="0" dirty="0">
                <a:effectLst/>
                <a:latin typeface="Quattrocento Sans" panose="020B0502050000020003" pitchFamily="34" charset="0"/>
              </a:rPr>
              <a:t>not</a:t>
            </a:r>
            <a:r>
              <a:rPr lang="en-US" sz="1400" b="0" i="0" dirty="0">
                <a:effectLst/>
                <a:latin typeface="Quattrocento Sans" panose="020B0502050000020003" pitchFamily="34" charset="0"/>
              </a:rPr>
              <a:t> reset between jobs like GitHub-hosted runners.</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This allows </a:t>
            </a:r>
            <a:r>
              <a:rPr lang="en-US" sz="1400" b="1" i="0" dirty="0">
                <a:effectLst/>
                <a:latin typeface="Quattrocento Sans" panose="020B0502050000020003" pitchFamily="34" charset="0"/>
              </a:rPr>
              <a:t>caching dependencies</a:t>
            </a:r>
            <a:r>
              <a:rPr lang="en-US" sz="1400" b="0" i="0" dirty="0">
                <a:effectLst/>
                <a:latin typeface="Quattrocento Sans" panose="020B0502050000020003" pitchFamily="34" charset="0"/>
              </a:rPr>
              <a:t>, reusing large datasets, and maintaining persistent states.</a:t>
            </a:r>
          </a:p>
          <a:p>
            <a:pPr marL="342900" indent="-342900" algn="l">
              <a:buFont typeface="+mj-lt"/>
              <a:buAutoNum type="arabicPeriod"/>
            </a:pPr>
            <a:r>
              <a:rPr lang="en-US" sz="1600" b="1" i="0" dirty="0">
                <a:effectLst/>
                <a:latin typeface="Quattrocento Sans" panose="020B0502050000020003" pitchFamily="34" charset="0"/>
              </a:rPr>
              <a:t>Security &amp; Maintenance Responsibility</a:t>
            </a:r>
            <a:endParaRPr lang="en-US" sz="1600" b="0" i="0" dirty="0">
              <a:effectLst/>
              <a:latin typeface="Quattrocento Sans" panose="020B0502050000020003" pitchFamily="34" charset="0"/>
            </a:endParaRPr>
          </a:p>
          <a:p>
            <a:pPr marL="742950" lvl="1" indent="-285750" algn="l">
              <a:buFont typeface="Arial" panose="020B0604020202020204" pitchFamily="34" charset="0"/>
              <a:buChar char="•"/>
            </a:pPr>
            <a:r>
              <a:rPr lang="en-US" sz="1400" b="1" i="0" dirty="0">
                <a:effectLst/>
                <a:latin typeface="Quattrocento Sans" panose="020B0502050000020003" pitchFamily="34" charset="0"/>
              </a:rPr>
              <a:t>Security patches, dependency updates, and system monitoring</a:t>
            </a:r>
            <a:r>
              <a:rPr lang="en-US" sz="1400" b="0" i="0" dirty="0">
                <a:effectLst/>
                <a:latin typeface="Quattrocento Sans" panose="020B0502050000020003" pitchFamily="34" charset="0"/>
              </a:rPr>
              <a:t> become the runner owner's responsibility.</a:t>
            </a:r>
          </a:p>
          <a:p>
            <a:pPr marL="742950" lvl="1" indent="-285750" algn="l">
              <a:buFont typeface="Arial" panose="020B0604020202020204" pitchFamily="34" charset="0"/>
              <a:buChar char="•"/>
            </a:pPr>
            <a:r>
              <a:rPr lang="en-US" sz="1400" b="0" i="0" dirty="0">
                <a:effectLst/>
                <a:latin typeface="Quattrocento Sans" panose="020B0502050000020003" pitchFamily="34" charset="0"/>
              </a:rPr>
              <a:t>Misconfigurations could expose the runner to external threats.</a:t>
            </a:r>
          </a:p>
        </p:txBody>
      </p:sp>
      <p:sp>
        <p:nvSpPr>
          <p:cNvPr id="13" name="Title 16">
            <a:extLst>
              <a:ext uri="{FF2B5EF4-FFF2-40B4-BE49-F238E27FC236}">
                <a16:creationId xmlns:a16="http://schemas.microsoft.com/office/drawing/2014/main" id="{96E06A89-30DB-E5FE-3058-3B399377A655}"/>
              </a:ext>
            </a:extLst>
          </p:cNvPr>
          <p:cNvSpPr txBox="1">
            <a:spLocks/>
          </p:cNvSpPr>
          <p:nvPr/>
        </p:nvSpPr>
        <p:spPr>
          <a:xfrm>
            <a:off x="579439" y="1276773"/>
            <a:ext cx="10393362"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000" b="1" dirty="0">
                <a:latin typeface="Quattrocento Sans" panose="020B0502050000020003" pitchFamily="34" charset="0"/>
              </a:rPr>
              <a:t>Effects and Potential Abuse Vectors of Enabling Self-Hosted Runners on Public Repositories</a:t>
            </a:r>
          </a:p>
        </p:txBody>
      </p:sp>
    </p:spTree>
    <p:extLst>
      <p:ext uri="{BB962C8B-B14F-4D97-AF65-F5344CB8AC3E}">
        <p14:creationId xmlns:p14="http://schemas.microsoft.com/office/powerpoint/2010/main" val="300789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8" y="5969015"/>
            <a:ext cx="4151312" cy="197976"/>
          </a:xfrm>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F75BB339-55FC-376C-A47A-AAC4B30C4D97}"/>
              </a:ext>
            </a:extLst>
          </p:cNvPr>
          <p:cNvSpPr/>
          <p:nvPr/>
        </p:nvSpPr>
        <p:spPr>
          <a:xfrm>
            <a:off x="579439" y="1822862"/>
            <a:ext cx="10685461" cy="47159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C1FDCA-9E56-4DC9-B3DF-3F84924A62D6}"/>
              </a:ext>
            </a:extLst>
          </p:cNvPr>
          <p:cNvSpPr txBox="1"/>
          <p:nvPr/>
        </p:nvSpPr>
        <p:spPr>
          <a:xfrm>
            <a:off x="648098" y="1996968"/>
            <a:ext cx="5917802" cy="369332"/>
          </a:xfrm>
          <a:prstGeom prst="rect">
            <a:avLst/>
          </a:prstGeom>
          <a:noFill/>
        </p:spPr>
        <p:txBody>
          <a:bodyPr wrap="square">
            <a:spAutoFit/>
          </a:bodyPr>
          <a:lstStyle/>
          <a:p>
            <a:pPr>
              <a:spcBef>
                <a:spcPts val="600"/>
              </a:spcBef>
              <a:spcAft>
                <a:spcPts val="600"/>
              </a:spcAft>
            </a:pPr>
            <a:r>
              <a:rPr lang="en-US" b="1" i="0" dirty="0">
                <a:effectLst/>
                <a:latin typeface="Quattrocento Sans" panose="020B0502050000020003" pitchFamily="34" charset="0"/>
              </a:rPr>
              <a:t>Potential Abuse Vectors of Self-Hosted Runners</a:t>
            </a:r>
          </a:p>
        </p:txBody>
      </p:sp>
      <p:sp>
        <p:nvSpPr>
          <p:cNvPr id="8" name="TextBox 7">
            <a:extLst>
              <a:ext uri="{FF2B5EF4-FFF2-40B4-BE49-F238E27FC236}">
                <a16:creationId xmlns:a16="http://schemas.microsoft.com/office/drawing/2014/main" id="{F3FC74E9-4AE8-59C1-8E4D-A20D6189ED09}"/>
              </a:ext>
            </a:extLst>
          </p:cNvPr>
          <p:cNvSpPr txBox="1"/>
          <p:nvPr/>
        </p:nvSpPr>
        <p:spPr>
          <a:xfrm>
            <a:off x="749296" y="2366300"/>
            <a:ext cx="10515604" cy="4047262"/>
          </a:xfrm>
          <a:prstGeom prst="rect">
            <a:avLst/>
          </a:prstGeom>
          <a:noFill/>
        </p:spPr>
        <p:txBody>
          <a:bodyPr wrap="square">
            <a:spAutoFit/>
          </a:bodyPr>
          <a:lstStyle/>
          <a:p>
            <a:pPr algn="l">
              <a:spcAft>
                <a:spcPts val="600"/>
              </a:spcAft>
            </a:pPr>
            <a:r>
              <a:rPr lang="en-US" sz="1600" b="0" i="0" dirty="0">
                <a:effectLst/>
                <a:latin typeface="Quattrocento Sans" panose="020B0502050000020003" pitchFamily="34" charset="0"/>
              </a:rPr>
              <a:t>Enabling self-hosted runners on public repositories introduces significant security risks. Since </a:t>
            </a:r>
            <a:r>
              <a:rPr lang="en-US" sz="1600" b="1" i="0" dirty="0">
                <a:effectLst/>
                <a:latin typeface="Quattrocento Sans" panose="020B0502050000020003" pitchFamily="34" charset="0"/>
              </a:rPr>
              <a:t>anyone</a:t>
            </a:r>
            <a:r>
              <a:rPr lang="en-US" sz="1600" b="0" i="0" dirty="0">
                <a:effectLst/>
                <a:latin typeface="Quattrocento Sans" panose="020B0502050000020003" pitchFamily="34" charset="0"/>
              </a:rPr>
              <a:t> can trigger workflows by submitting a pull request, attackers can exploit this feature in various ways:</a:t>
            </a:r>
          </a:p>
          <a:p>
            <a:pPr marL="342900" indent="-342900" algn="l">
              <a:buFont typeface="+mj-lt"/>
              <a:buAutoNum type="arabicPeriod"/>
            </a:pPr>
            <a:r>
              <a:rPr lang="en-US" sz="1600" b="1" i="0" dirty="0">
                <a:effectLst/>
                <a:latin typeface="Quattrocento Sans" panose="020B0502050000020003" pitchFamily="34" charset="0"/>
              </a:rPr>
              <a:t>Arbitrary Code Execution (RCE) by Malicious Actors</a:t>
            </a:r>
            <a:endParaRPr lang="en-US" sz="1600" b="0" i="0" dirty="0">
              <a:effectLst/>
              <a:latin typeface="Quattrocento Sans" panose="020B0502050000020003" pitchFamily="34" charset="0"/>
            </a:endParaRPr>
          </a:p>
          <a:p>
            <a:pPr marL="800100" lvl="1" indent="-342900" algn="l">
              <a:buFont typeface="Arial" panose="020B0604020202020204" pitchFamily="34" charset="0"/>
              <a:buChar char="•"/>
            </a:pPr>
            <a:r>
              <a:rPr lang="en-US" sz="1400" b="0" i="0" dirty="0">
                <a:effectLst/>
                <a:latin typeface="Quattrocento Sans" panose="020B0502050000020003" pitchFamily="34" charset="0"/>
              </a:rPr>
              <a:t>Attackers can submit pull requests containing </a:t>
            </a:r>
            <a:r>
              <a:rPr lang="en-US" sz="1400" b="1" i="0" dirty="0">
                <a:effectLst/>
                <a:latin typeface="Quattrocento Sans" panose="020B0502050000020003" pitchFamily="34" charset="0"/>
              </a:rPr>
              <a:t>malicious scripts</a:t>
            </a:r>
            <a:r>
              <a:rPr lang="en-US" sz="1400" b="0" i="0" dirty="0">
                <a:effectLst/>
                <a:latin typeface="Quattrocento Sans" panose="020B0502050000020003" pitchFamily="34" charset="0"/>
              </a:rPr>
              <a:t>, which the self-hosted runner executes automatically.</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If the runner has </a:t>
            </a:r>
            <a:r>
              <a:rPr lang="en-US" sz="1400" b="1" i="0" dirty="0">
                <a:effectLst/>
                <a:latin typeface="Quattrocento Sans" panose="020B0502050000020003" pitchFamily="34" charset="0"/>
              </a:rPr>
              <a:t>elevated privileges</a:t>
            </a:r>
            <a:r>
              <a:rPr lang="en-US" sz="1400" b="0" i="0" dirty="0">
                <a:effectLst/>
                <a:latin typeface="Quattrocento Sans" panose="020B0502050000020003" pitchFamily="34" charset="0"/>
              </a:rPr>
              <a:t>, the attacker gains </a:t>
            </a:r>
            <a:r>
              <a:rPr lang="en-US" sz="1400" b="1" i="0" dirty="0">
                <a:effectLst/>
                <a:latin typeface="Quattrocento Sans" panose="020B0502050000020003" pitchFamily="34" charset="0"/>
              </a:rPr>
              <a:t>full system access</a:t>
            </a:r>
            <a:r>
              <a:rPr lang="en-US" sz="1400" b="0" i="0" dirty="0">
                <a:effectLst/>
                <a:latin typeface="Quattrocento Sans" panose="020B0502050000020003" pitchFamily="34" charset="0"/>
              </a:rPr>
              <a:t>.</a:t>
            </a:r>
          </a:p>
          <a:p>
            <a:pPr marL="342900" indent="-342900" algn="l">
              <a:buFont typeface="+mj-lt"/>
              <a:buAutoNum type="arabicPeriod"/>
            </a:pPr>
            <a:r>
              <a:rPr lang="en-US" sz="1600" b="1" i="0" dirty="0">
                <a:effectLst/>
                <a:latin typeface="Quattrocento Sans" panose="020B0502050000020003" pitchFamily="34" charset="0"/>
              </a:rPr>
              <a:t>Cryptocurrency Mining &amp; Resource Exploitation</a:t>
            </a:r>
            <a:endParaRPr lang="en-US" sz="1600" b="0" i="0" dirty="0">
              <a:effectLst/>
              <a:latin typeface="Quattrocento Sans" panose="020B0502050000020003" pitchFamily="34" charset="0"/>
            </a:endParaRPr>
          </a:p>
          <a:p>
            <a:pPr marL="800100" lvl="1" indent="-342900" algn="l">
              <a:buFont typeface="Arial" panose="020B0604020202020204" pitchFamily="34" charset="0"/>
              <a:buChar char="•"/>
            </a:pPr>
            <a:r>
              <a:rPr lang="en-US" sz="1400" b="0" i="0" dirty="0">
                <a:effectLst/>
                <a:latin typeface="Quattrocento Sans" panose="020B0502050000020003" pitchFamily="34" charset="0"/>
              </a:rPr>
              <a:t>Attackers may abuse self-hosted runners to mine cryptocurrency, causing </a:t>
            </a:r>
            <a:r>
              <a:rPr lang="en-US" sz="1400" b="1" i="0" dirty="0">
                <a:effectLst/>
                <a:latin typeface="Quattrocento Sans" panose="020B0502050000020003" pitchFamily="34" charset="0"/>
              </a:rPr>
              <a:t>unexpected high CPU and GPU usage</a:t>
            </a:r>
            <a:r>
              <a:rPr lang="en-US" sz="1400" b="0" i="0" dirty="0">
                <a:effectLst/>
                <a:latin typeface="Quattrocento Sans" panose="020B0502050000020003" pitchFamily="34" charset="0"/>
              </a:rPr>
              <a:t>.</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This increases </a:t>
            </a:r>
            <a:r>
              <a:rPr lang="en-US" sz="1400" b="1" i="0" dirty="0">
                <a:effectLst/>
                <a:latin typeface="Quattrocento Sans" panose="020B0502050000020003" pitchFamily="34" charset="0"/>
              </a:rPr>
              <a:t>operational costs</a:t>
            </a:r>
            <a:r>
              <a:rPr lang="en-US" sz="1400" b="0" i="0" dirty="0">
                <a:effectLst/>
                <a:latin typeface="Quattrocento Sans" panose="020B0502050000020003" pitchFamily="34" charset="0"/>
              </a:rPr>
              <a:t> and </a:t>
            </a:r>
            <a:r>
              <a:rPr lang="en-US" sz="1400" b="1" i="0" dirty="0">
                <a:effectLst/>
                <a:latin typeface="Quattrocento Sans" panose="020B0502050000020003" pitchFamily="34" charset="0"/>
              </a:rPr>
              <a:t>reduces availability</a:t>
            </a:r>
            <a:r>
              <a:rPr lang="en-US" sz="1400" b="0" i="0" dirty="0">
                <a:effectLst/>
                <a:latin typeface="Quattrocento Sans" panose="020B0502050000020003" pitchFamily="34" charset="0"/>
              </a:rPr>
              <a:t> for legitimate workflows.</a:t>
            </a:r>
          </a:p>
          <a:p>
            <a:pPr marL="342900" indent="-342900" algn="l">
              <a:buFont typeface="+mj-lt"/>
              <a:buAutoNum type="arabicPeriod"/>
            </a:pPr>
            <a:r>
              <a:rPr lang="en-US" sz="1600" b="1" i="0" dirty="0">
                <a:effectLst/>
                <a:latin typeface="Quattrocento Sans" panose="020B0502050000020003" pitchFamily="34" charset="0"/>
              </a:rPr>
              <a:t>Data Exfiltration &amp; Credential Theft</a:t>
            </a:r>
            <a:endParaRPr lang="en-US" sz="1600" b="0" i="0" dirty="0">
              <a:effectLst/>
              <a:latin typeface="Quattrocento Sans" panose="020B0502050000020003" pitchFamily="34" charset="0"/>
            </a:endParaRPr>
          </a:p>
          <a:p>
            <a:pPr marL="800100" lvl="1" indent="-342900" algn="l">
              <a:buFont typeface="Arial" panose="020B0604020202020204" pitchFamily="34" charset="0"/>
              <a:buChar char="•"/>
            </a:pPr>
            <a:r>
              <a:rPr lang="en-US" sz="1400" b="0" i="0" dirty="0">
                <a:effectLst/>
                <a:latin typeface="Quattrocento Sans" panose="020B0502050000020003" pitchFamily="34" charset="0"/>
              </a:rPr>
              <a:t>If secrets (API keys, database credentials, SSH keys) are stored on the runner, attackers could extract them.</a:t>
            </a:r>
          </a:p>
          <a:p>
            <a:pPr marL="800100" lvl="1" indent="-342900" algn="l">
              <a:buFont typeface="Arial" panose="020B0604020202020204" pitchFamily="34" charset="0"/>
              <a:buChar char="•"/>
            </a:pPr>
            <a:r>
              <a:rPr lang="en-US" sz="1400" b="1" i="0" dirty="0">
                <a:effectLst/>
                <a:latin typeface="Quattrocento Sans" panose="020B0502050000020003" pitchFamily="34" charset="0"/>
              </a:rPr>
              <a:t>Example attack vector</a:t>
            </a:r>
            <a:r>
              <a:rPr lang="en-US" sz="1400" b="0" i="0" dirty="0">
                <a:effectLst/>
                <a:latin typeface="Quattrocento Sans" panose="020B0502050000020003" pitchFamily="34" charset="0"/>
              </a:rPr>
              <a:t>: A malicious pull request could read and send stored environment variables to an external server.</a:t>
            </a:r>
          </a:p>
          <a:p>
            <a:pPr marL="342900" indent="-342900" algn="l">
              <a:buFont typeface="+mj-lt"/>
              <a:buAutoNum type="arabicPeriod"/>
            </a:pPr>
            <a:r>
              <a:rPr lang="en-US" sz="1600" b="1" i="0" dirty="0">
                <a:effectLst/>
                <a:latin typeface="Quattrocento Sans" panose="020B0502050000020003" pitchFamily="34" charset="0"/>
              </a:rPr>
              <a:t>Denial of Service (DoS) Attacks</a:t>
            </a:r>
            <a:endParaRPr lang="en-US" sz="1600" b="0" i="0" dirty="0">
              <a:effectLst/>
              <a:latin typeface="Quattrocento Sans" panose="020B0502050000020003" pitchFamily="34" charset="0"/>
            </a:endParaRPr>
          </a:p>
          <a:p>
            <a:pPr marL="800100" lvl="1" indent="-342900" algn="l">
              <a:buFont typeface="Arial" panose="020B0604020202020204" pitchFamily="34" charset="0"/>
              <a:buChar char="•"/>
            </a:pPr>
            <a:r>
              <a:rPr lang="en-US" sz="1400" b="0" i="0" dirty="0">
                <a:effectLst/>
                <a:latin typeface="Quattrocento Sans" panose="020B0502050000020003" pitchFamily="34" charset="0"/>
              </a:rPr>
              <a:t>Attackers can flood the repository with numerous pull requests to overload self-hosted runners.</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If runners are on shared infrastructure, other critical workflows may be disrupted.</a:t>
            </a:r>
          </a:p>
          <a:p>
            <a:pPr marL="342900" indent="-342900" algn="l">
              <a:buFont typeface="+mj-lt"/>
              <a:buAutoNum type="arabicPeriod"/>
            </a:pPr>
            <a:r>
              <a:rPr lang="en-US" sz="1600" b="1" i="0" dirty="0">
                <a:effectLst/>
                <a:latin typeface="Quattrocento Sans" panose="020B0502050000020003" pitchFamily="34" charset="0"/>
              </a:rPr>
              <a:t>Lateral Movement &amp; Network Exploitation</a:t>
            </a:r>
            <a:endParaRPr lang="en-US" sz="1600" b="0" i="0" dirty="0">
              <a:effectLst/>
              <a:latin typeface="Quattrocento Sans" panose="020B0502050000020003" pitchFamily="34" charset="0"/>
            </a:endParaRPr>
          </a:p>
          <a:p>
            <a:pPr marL="800100" lvl="1" indent="-342900" algn="l">
              <a:buFont typeface="Arial" panose="020B0604020202020204" pitchFamily="34" charset="0"/>
              <a:buChar char="•"/>
            </a:pPr>
            <a:r>
              <a:rPr lang="en-US" sz="1400" b="0" i="0" dirty="0">
                <a:effectLst/>
                <a:latin typeface="Quattrocento Sans" panose="020B0502050000020003" pitchFamily="34" charset="0"/>
              </a:rPr>
              <a:t>If the self-hosted runner is inside a </a:t>
            </a:r>
            <a:r>
              <a:rPr lang="en-US" sz="1400" b="1" i="0" dirty="0">
                <a:effectLst/>
                <a:latin typeface="Quattrocento Sans" panose="020B0502050000020003" pitchFamily="34" charset="0"/>
              </a:rPr>
              <a:t>corporate network</a:t>
            </a:r>
            <a:r>
              <a:rPr lang="en-US" sz="1400" b="0" i="0" dirty="0">
                <a:effectLst/>
                <a:latin typeface="Quattrocento Sans" panose="020B0502050000020003" pitchFamily="34" charset="0"/>
              </a:rPr>
              <a:t>, an attacker could </a:t>
            </a:r>
            <a:r>
              <a:rPr lang="en-US" sz="1400" b="1" i="0" dirty="0">
                <a:effectLst/>
                <a:latin typeface="Quattrocento Sans" panose="020B0502050000020003" pitchFamily="34" charset="0"/>
              </a:rPr>
              <a:t>pivot</a:t>
            </a:r>
            <a:r>
              <a:rPr lang="en-US" sz="1400" b="0" i="0" dirty="0">
                <a:effectLst/>
                <a:latin typeface="Quattrocento Sans" panose="020B0502050000020003" pitchFamily="34" charset="0"/>
              </a:rPr>
              <a:t> into internal systems.</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This could lead to </a:t>
            </a:r>
            <a:r>
              <a:rPr lang="en-US" sz="1400" b="1" i="0" dirty="0">
                <a:effectLst/>
                <a:latin typeface="Quattrocento Sans" panose="020B0502050000020003" pitchFamily="34" charset="0"/>
              </a:rPr>
              <a:t>data breaches</a:t>
            </a:r>
            <a:r>
              <a:rPr lang="en-US" sz="1400" b="0" i="0" dirty="0">
                <a:effectLst/>
                <a:latin typeface="Quattrocento Sans" panose="020B0502050000020003" pitchFamily="34" charset="0"/>
              </a:rPr>
              <a:t>, </a:t>
            </a:r>
            <a:r>
              <a:rPr lang="en-US" sz="1400" b="1" i="0" dirty="0">
                <a:effectLst/>
                <a:latin typeface="Quattrocento Sans" panose="020B0502050000020003" pitchFamily="34" charset="0"/>
              </a:rPr>
              <a:t>ransomware attacks</a:t>
            </a:r>
            <a:r>
              <a:rPr lang="en-US" sz="1400" b="0" i="0" dirty="0">
                <a:effectLst/>
                <a:latin typeface="Quattrocento Sans" panose="020B0502050000020003" pitchFamily="34" charset="0"/>
              </a:rPr>
              <a:t>, or </a:t>
            </a:r>
            <a:r>
              <a:rPr lang="en-US" sz="1400" b="1" i="0" dirty="0">
                <a:effectLst/>
                <a:latin typeface="Quattrocento Sans" panose="020B0502050000020003" pitchFamily="34" charset="0"/>
              </a:rPr>
              <a:t>persistent access</a:t>
            </a:r>
            <a:r>
              <a:rPr lang="en-US" sz="1400" b="0" i="0" dirty="0">
                <a:effectLst/>
                <a:latin typeface="Quattrocento Sans" panose="020B0502050000020003" pitchFamily="34" charset="0"/>
              </a:rPr>
              <a:t> to private resources.</a:t>
            </a:r>
          </a:p>
        </p:txBody>
      </p:sp>
      <p:sp>
        <p:nvSpPr>
          <p:cNvPr id="13" name="Title 16">
            <a:extLst>
              <a:ext uri="{FF2B5EF4-FFF2-40B4-BE49-F238E27FC236}">
                <a16:creationId xmlns:a16="http://schemas.microsoft.com/office/drawing/2014/main" id="{96E06A89-30DB-E5FE-3058-3B399377A655}"/>
              </a:ext>
            </a:extLst>
          </p:cNvPr>
          <p:cNvSpPr txBox="1">
            <a:spLocks/>
          </p:cNvSpPr>
          <p:nvPr/>
        </p:nvSpPr>
        <p:spPr>
          <a:xfrm>
            <a:off x="579439" y="1276773"/>
            <a:ext cx="10393362"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000" b="1" dirty="0">
                <a:latin typeface="Quattrocento Sans" panose="020B0502050000020003" pitchFamily="34" charset="0"/>
              </a:rPr>
              <a:t>Effects and Potential Abuse Vectors of Enabling Self-Hosted Runners on Public Repositories</a:t>
            </a:r>
          </a:p>
        </p:txBody>
      </p:sp>
    </p:spTree>
    <p:extLst>
      <p:ext uri="{BB962C8B-B14F-4D97-AF65-F5344CB8AC3E}">
        <p14:creationId xmlns:p14="http://schemas.microsoft.com/office/powerpoint/2010/main" val="8778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8" y="5969015"/>
            <a:ext cx="4151312" cy="197976"/>
          </a:xfrm>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F75BB339-55FC-376C-A47A-AAC4B30C4D97}"/>
              </a:ext>
            </a:extLst>
          </p:cNvPr>
          <p:cNvSpPr/>
          <p:nvPr/>
        </p:nvSpPr>
        <p:spPr>
          <a:xfrm>
            <a:off x="579439" y="1822862"/>
            <a:ext cx="9161461" cy="3265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FC74E9-4AE8-59C1-8E4D-A20D6189ED09}"/>
              </a:ext>
            </a:extLst>
          </p:cNvPr>
          <p:cNvSpPr txBox="1"/>
          <p:nvPr/>
        </p:nvSpPr>
        <p:spPr>
          <a:xfrm>
            <a:off x="749296" y="2059394"/>
            <a:ext cx="10515604" cy="2739211"/>
          </a:xfrm>
          <a:prstGeom prst="rect">
            <a:avLst/>
          </a:prstGeom>
          <a:noFill/>
        </p:spPr>
        <p:txBody>
          <a:bodyPr wrap="square">
            <a:spAutoFit/>
          </a:bodyPr>
          <a:lstStyle/>
          <a:p>
            <a:pPr algn="l">
              <a:spcBef>
                <a:spcPts val="600"/>
              </a:spcBef>
              <a:spcAft>
                <a:spcPts val="600"/>
              </a:spcAft>
            </a:pPr>
            <a:r>
              <a:rPr lang="en-US" sz="1600" b="0" i="0" dirty="0">
                <a:effectLst/>
                <a:latin typeface="Quattrocento Sans" panose="020B0502050000020003" pitchFamily="34" charset="0"/>
              </a:rPr>
              <a:t>To reduce security risks, follow these best practices:</a:t>
            </a: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Restrict self-hosted runners to </a:t>
            </a:r>
            <a:r>
              <a:rPr lang="en-US" sz="1600" b="1" i="0" dirty="0">
                <a:effectLst/>
                <a:latin typeface="Quattrocento Sans" panose="020B0502050000020003" pitchFamily="34" charset="0"/>
              </a:rPr>
              <a:t>private repositories only</a:t>
            </a:r>
            <a:endParaRPr lang="en-US" sz="1600" b="0" i="0" dirty="0">
              <a:effectLst/>
              <a:latin typeface="Quattrocento Sans" panose="020B0502050000020003" pitchFamily="34" charset="0"/>
            </a:endParaRP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Require </a:t>
            </a:r>
            <a:r>
              <a:rPr lang="en-US" sz="1600" b="1" i="0" dirty="0">
                <a:effectLst/>
                <a:latin typeface="Quattrocento Sans" panose="020B0502050000020003" pitchFamily="34" charset="0"/>
              </a:rPr>
              <a:t>workflow approval</a:t>
            </a:r>
            <a:r>
              <a:rPr lang="en-US" sz="1600" b="0" i="0" dirty="0">
                <a:effectLst/>
                <a:latin typeface="Quattrocento Sans" panose="020B0502050000020003" pitchFamily="34" charset="0"/>
              </a:rPr>
              <a:t> for pull requests from external contributors</a:t>
            </a: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Run self-hosted runners in a </a:t>
            </a:r>
            <a:r>
              <a:rPr lang="en-US" sz="1600" b="1" i="0" dirty="0">
                <a:effectLst/>
                <a:latin typeface="Quattrocento Sans" panose="020B0502050000020003" pitchFamily="34" charset="0"/>
              </a:rPr>
              <a:t>secure, isolated environment</a:t>
            </a:r>
            <a:r>
              <a:rPr lang="en-US" sz="1600" b="0" i="0" dirty="0">
                <a:effectLst/>
                <a:latin typeface="Quattrocento Sans" panose="020B0502050000020003" pitchFamily="34" charset="0"/>
              </a:rPr>
              <a:t> (e.g., containers, virtual machines)</a:t>
            </a: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Use </a:t>
            </a:r>
            <a:r>
              <a:rPr lang="en-US" sz="1600" b="1" i="0" dirty="0">
                <a:effectLst/>
                <a:latin typeface="Quattrocento Sans" panose="020B0502050000020003" pitchFamily="34" charset="0"/>
              </a:rPr>
              <a:t>firewalls and network rules</a:t>
            </a:r>
            <a:r>
              <a:rPr lang="en-US" sz="1600" b="0" i="0" dirty="0">
                <a:effectLst/>
                <a:latin typeface="Quattrocento Sans" panose="020B0502050000020003" pitchFamily="34" charset="0"/>
              </a:rPr>
              <a:t> to block unauthorized access</a:t>
            </a: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Limit access to </a:t>
            </a:r>
            <a:r>
              <a:rPr lang="en-US" sz="1600" b="1" i="0" dirty="0">
                <a:effectLst/>
                <a:latin typeface="Quattrocento Sans" panose="020B0502050000020003" pitchFamily="34" charset="0"/>
              </a:rPr>
              <a:t>sensitive secrets</a:t>
            </a:r>
            <a:r>
              <a:rPr lang="en-US" sz="1600" b="0" i="0" dirty="0">
                <a:effectLst/>
                <a:latin typeface="Quattrocento Sans" panose="020B0502050000020003" pitchFamily="34" charset="0"/>
              </a:rPr>
              <a:t> and store credentials securely</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Monitor and log</a:t>
            </a:r>
            <a:r>
              <a:rPr lang="en-US" sz="1600" b="0" i="0" dirty="0">
                <a:effectLst/>
                <a:latin typeface="Quattrocento Sans" panose="020B0502050000020003" pitchFamily="34" charset="0"/>
              </a:rPr>
              <a:t> runner activity to detect anomalies</a:t>
            </a:r>
          </a:p>
        </p:txBody>
      </p:sp>
      <p:sp>
        <p:nvSpPr>
          <p:cNvPr id="13" name="Title 16">
            <a:extLst>
              <a:ext uri="{FF2B5EF4-FFF2-40B4-BE49-F238E27FC236}">
                <a16:creationId xmlns:a16="http://schemas.microsoft.com/office/drawing/2014/main" id="{96E06A89-30DB-E5FE-3058-3B399377A655}"/>
              </a:ext>
            </a:extLst>
          </p:cNvPr>
          <p:cNvSpPr txBox="1">
            <a:spLocks/>
          </p:cNvSpPr>
          <p:nvPr/>
        </p:nvSpPr>
        <p:spPr>
          <a:xfrm>
            <a:off x="579439" y="1276773"/>
            <a:ext cx="10393362"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000" b="1" dirty="0">
                <a:latin typeface="Quattrocento Sans" panose="020B0502050000020003" pitchFamily="34" charset="0"/>
              </a:rPr>
              <a:t>Mitigation Strategies</a:t>
            </a:r>
          </a:p>
        </p:txBody>
      </p:sp>
    </p:spTree>
    <p:extLst>
      <p:ext uri="{BB962C8B-B14F-4D97-AF65-F5344CB8AC3E}">
        <p14:creationId xmlns:p14="http://schemas.microsoft.com/office/powerpoint/2010/main" val="18273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8" y="5969015"/>
            <a:ext cx="4151312" cy="197976"/>
          </a:xfrm>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F75BB339-55FC-376C-A47A-AAC4B30C4D97}"/>
              </a:ext>
            </a:extLst>
          </p:cNvPr>
          <p:cNvSpPr/>
          <p:nvPr/>
        </p:nvSpPr>
        <p:spPr>
          <a:xfrm>
            <a:off x="579439" y="1822862"/>
            <a:ext cx="9161461" cy="37583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FC74E9-4AE8-59C1-8E4D-A20D6189ED09}"/>
              </a:ext>
            </a:extLst>
          </p:cNvPr>
          <p:cNvSpPr txBox="1"/>
          <p:nvPr/>
        </p:nvSpPr>
        <p:spPr>
          <a:xfrm>
            <a:off x="749296" y="2059394"/>
            <a:ext cx="10515604" cy="3200876"/>
          </a:xfrm>
          <a:prstGeom prst="rect">
            <a:avLst/>
          </a:prstGeom>
          <a:noFill/>
        </p:spPr>
        <p:txBody>
          <a:bodyPr wrap="square">
            <a:spAutoFit/>
          </a:bodyPr>
          <a:lstStyle/>
          <a:p>
            <a:pPr algn="l"/>
            <a:r>
              <a:rPr lang="en-US" sz="1600" b="1" i="0" dirty="0">
                <a:effectLst/>
                <a:latin typeface="Quattrocento Sans" panose="020B0502050000020003" pitchFamily="34" charset="0"/>
              </a:rPr>
              <a:t>Understanding GitHub Runners</a:t>
            </a:r>
          </a:p>
          <a:p>
            <a:pPr algn="l"/>
            <a:endParaRPr lang="en-US" sz="1600" b="0" i="0" dirty="0">
              <a:effectLst/>
              <a:latin typeface="Quattrocento Sans" panose="020B0502050000020003" pitchFamily="34" charset="0"/>
            </a:endParaRPr>
          </a:p>
          <a:p>
            <a:pPr algn="l"/>
            <a:r>
              <a:rPr lang="en-US" sz="1600" b="0" i="0" dirty="0">
                <a:effectLst/>
                <a:latin typeface="Quattrocento Sans" panose="020B0502050000020003" pitchFamily="34" charset="0"/>
              </a:rPr>
              <a:t>GitHub Actions supports two types of runners:</a:t>
            </a:r>
          </a:p>
          <a:p>
            <a:pPr marL="342900" indent="-342900" algn="l">
              <a:spcBef>
                <a:spcPts val="600"/>
              </a:spcBef>
              <a:buFont typeface="+mj-lt"/>
              <a:buAutoNum type="arabicPeriod"/>
            </a:pPr>
            <a:r>
              <a:rPr lang="en-US" sz="1600" b="1" i="0" dirty="0">
                <a:effectLst/>
                <a:latin typeface="Quattrocento Sans" panose="020B0502050000020003" pitchFamily="34" charset="0"/>
              </a:rPr>
              <a:t>GitHub-Hosted Runners</a:t>
            </a:r>
            <a:endParaRPr lang="en-US" sz="1600" b="0" i="0" dirty="0">
              <a:effectLst/>
              <a:latin typeface="Quattrocento Sans" panose="020B0502050000020003" pitchFamily="34" charset="0"/>
            </a:endParaRPr>
          </a:p>
          <a:p>
            <a:pPr marL="800100" lvl="1" indent="-342900" algn="l">
              <a:buFont typeface="Arial" panose="020B0604020202020204" pitchFamily="34" charset="0"/>
              <a:buChar char="•"/>
            </a:pPr>
            <a:r>
              <a:rPr lang="en-US" sz="1400" b="0" i="0" dirty="0">
                <a:effectLst/>
                <a:latin typeface="Quattrocento Sans" panose="020B0502050000020003" pitchFamily="34" charset="0"/>
              </a:rPr>
              <a:t>Managed by GitHub, automatically provisioned and scaled.</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Includes </a:t>
            </a:r>
            <a:r>
              <a:rPr lang="en-US" sz="1400" b="1" i="0" dirty="0">
                <a:effectLst/>
                <a:latin typeface="Quattrocento Sans" panose="020B0502050000020003" pitchFamily="34" charset="0"/>
              </a:rPr>
              <a:t>pre-installed software, tools, and dependencies</a:t>
            </a:r>
            <a:r>
              <a:rPr lang="en-US" sz="1400" b="0" i="0" dirty="0">
                <a:effectLst/>
                <a:latin typeface="Quattrocento Sans" panose="020B0502050000020003" pitchFamily="34" charset="0"/>
              </a:rPr>
              <a:t> for common workflows.</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Available for </a:t>
            </a:r>
            <a:r>
              <a:rPr lang="en-US" sz="1400" b="1" i="0" dirty="0">
                <a:effectLst/>
                <a:latin typeface="Quattrocento Sans" panose="020B0502050000020003" pitchFamily="34" charset="0"/>
              </a:rPr>
              <a:t>Windows, Linux, and macOS</a:t>
            </a:r>
            <a:r>
              <a:rPr lang="en-US" sz="1400" b="0" i="0" dirty="0">
                <a:effectLst/>
                <a:latin typeface="Quattrocento Sans" panose="020B0502050000020003" pitchFamily="34" charset="0"/>
              </a:rPr>
              <a:t>.</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Recommended for </a:t>
            </a:r>
            <a:r>
              <a:rPr lang="en-US" sz="1400" b="1" i="0" dirty="0">
                <a:effectLst/>
                <a:latin typeface="Quattrocento Sans" panose="020B0502050000020003" pitchFamily="34" charset="0"/>
              </a:rPr>
              <a:t>general automation, open-source projects, and quick setup</a:t>
            </a:r>
            <a:r>
              <a:rPr lang="en-US" sz="1400" b="0" i="0" dirty="0">
                <a:effectLst/>
                <a:latin typeface="Quattrocento Sans" panose="020B0502050000020003" pitchFamily="34" charset="0"/>
              </a:rPr>
              <a:t>.</a:t>
            </a:r>
          </a:p>
          <a:p>
            <a:pPr marL="342900" indent="-342900" algn="l">
              <a:spcBef>
                <a:spcPts val="600"/>
              </a:spcBef>
              <a:buFont typeface="+mj-lt"/>
              <a:buAutoNum type="arabicPeriod"/>
            </a:pPr>
            <a:r>
              <a:rPr lang="en-US" sz="1600" b="1" i="0" dirty="0">
                <a:effectLst/>
                <a:latin typeface="Quattrocento Sans" panose="020B0502050000020003" pitchFamily="34" charset="0"/>
              </a:rPr>
              <a:t>Self-Hosted Runners</a:t>
            </a:r>
            <a:endParaRPr lang="en-US" sz="1600" b="0" i="0" dirty="0">
              <a:effectLst/>
              <a:latin typeface="Quattrocento Sans" panose="020B0502050000020003" pitchFamily="34" charset="0"/>
            </a:endParaRPr>
          </a:p>
          <a:p>
            <a:pPr marL="800100" lvl="1" indent="-342900" algn="l">
              <a:buFont typeface="Arial" panose="020B0604020202020204" pitchFamily="34" charset="0"/>
              <a:buChar char="•"/>
            </a:pPr>
            <a:r>
              <a:rPr lang="en-US" sz="1400" b="0" i="0" dirty="0">
                <a:effectLst/>
                <a:latin typeface="Quattrocento Sans" panose="020B0502050000020003" pitchFamily="34" charset="0"/>
              </a:rPr>
              <a:t>Managed by the user, providing </a:t>
            </a:r>
            <a:r>
              <a:rPr lang="en-US" sz="1400" b="1" i="0" dirty="0">
                <a:effectLst/>
                <a:latin typeface="Quattrocento Sans" panose="020B0502050000020003" pitchFamily="34" charset="0"/>
              </a:rPr>
              <a:t>full control over environment and resources</a:t>
            </a:r>
            <a:r>
              <a:rPr lang="en-US" sz="1400" b="0" i="0" dirty="0">
                <a:effectLst/>
                <a:latin typeface="Quattrocento Sans" panose="020B0502050000020003" pitchFamily="34" charset="0"/>
              </a:rPr>
              <a:t>.</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Can be configured for </a:t>
            </a:r>
            <a:r>
              <a:rPr lang="en-US" sz="1400" b="1" i="0" dirty="0">
                <a:effectLst/>
                <a:latin typeface="Quattrocento Sans" panose="020B0502050000020003" pitchFamily="34" charset="0"/>
              </a:rPr>
              <a:t>custom hardware, on-premises, or cloud infrastructure</a:t>
            </a:r>
            <a:r>
              <a:rPr lang="en-US" sz="1400" b="0" i="0" dirty="0">
                <a:effectLst/>
                <a:latin typeface="Quattrocento Sans" panose="020B0502050000020003" pitchFamily="34" charset="0"/>
              </a:rPr>
              <a:t>.</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Supports </a:t>
            </a:r>
            <a:r>
              <a:rPr lang="en-US" sz="1400" b="1" i="0" dirty="0">
                <a:effectLst/>
                <a:latin typeface="Quattrocento Sans" panose="020B0502050000020003" pitchFamily="34" charset="0"/>
              </a:rPr>
              <a:t>persistent states between jobs</a:t>
            </a:r>
            <a:r>
              <a:rPr lang="en-US" sz="1400" b="0" i="0" dirty="0">
                <a:effectLst/>
                <a:latin typeface="Quattrocento Sans" panose="020B0502050000020003" pitchFamily="34" charset="0"/>
              </a:rPr>
              <a:t>, allowing better caching and custom dependencies.</a:t>
            </a:r>
          </a:p>
          <a:p>
            <a:pPr marL="800100" lvl="1" indent="-342900" algn="l">
              <a:buFont typeface="Arial" panose="020B0604020202020204" pitchFamily="34" charset="0"/>
              <a:buChar char="•"/>
            </a:pPr>
            <a:r>
              <a:rPr lang="en-US" sz="1400" b="0" i="0" dirty="0">
                <a:effectLst/>
                <a:latin typeface="Quattrocento Sans" panose="020B0502050000020003" pitchFamily="34" charset="0"/>
              </a:rPr>
              <a:t>Recommended for </a:t>
            </a:r>
            <a:r>
              <a:rPr lang="en-US" sz="1400" b="1" i="0" dirty="0">
                <a:effectLst/>
                <a:latin typeface="Quattrocento Sans" panose="020B0502050000020003" pitchFamily="34" charset="0"/>
              </a:rPr>
              <a:t>private repositories, enterprise workloads, and performance-intensive tasks</a:t>
            </a:r>
            <a:r>
              <a:rPr lang="en-US" sz="1400" b="0" i="0" dirty="0">
                <a:effectLst/>
                <a:latin typeface="Quattrocento Sans" panose="020B0502050000020003" pitchFamily="34" charset="0"/>
              </a:rPr>
              <a:t>.</a:t>
            </a:r>
          </a:p>
        </p:txBody>
      </p:sp>
      <p:sp>
        <p:nvSpPr>
          <p:cNvPr id="13" name="Title 16">
            <a:extLst>
              <a:ext uri="{FF2B5EF4-FFF2-40B4-BE49-F238E27FC236}">
                <a16:creationId xmlns:a16="http://schemas.microsoft.com/office/drawing/2014/main" id="{96E06A89-30DB-E5FE-3058-3B399377A655}"/>
              </a:ext>
            </a:extLst>
          </p:cNvPr>
          <p:cNvSpPr txBox="1">
            <a:spLocks/>
          </p:cNvSpPr>
          <p:nvPr/>
        </p:nvSpPr>
        <p:spPr>
          <a:xfrm>
            <a:off x="579439" y="1276773"/>
            <a:ext cx="10393362"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000" b="1" dirty="0">
                <a:latin typeface="Quattrocento Sans" panose="020B0502050000020003" pitchFamily="34" charset="0"/>
              </a:rPr>
              <a:t>Selecting Appropriate Runners to Support Workloads</a:t>
            </a:r>
          </a:p>
        </p:txBody>
      </p:sp>
    </p:spTree>
    <p:extLst>
      <p:ext uri="{BB962C8B-B14F-4D97-AF65-F5344CB8AC3E}">
        <p14:creationId xmlns:p14="http://schemas.microsoft.com/office/powerpoint/2010/main" val="207009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8" y="5969015"/>
            <a:ext cx="4151312" cy="197976"/>
          </a:xfrm>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F75BB339-55FC-376C-A47A-AAC4B30C4D97}"/>
              </a:ext>
            </a:extLst>
          </p:cNvPr>
          <p:cNvSpPr/>
          <p:nvPr/>
        </p:nvSpPr>
        <p:spPr>
          <a:xfrm>
            <a:off x="579439" y="1822862"/>
            <a:ext cx="6164261" cy="40572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FC74E9-4AE8-59C1-8E4D-A20D6189ED09}"/>
              </a:ext>
            </a:extLst>
          </p:cNvPr>
          <p:cNvSpPr txBox="1"/>
          <p:nvPr/>
        </p:nvSpPr>
        <p:spPr>
          <a:xfrm>
            <a:off x="749301" y="1906364"/>
            <a:ext cx="5689599" cy="3677930"/>
          </a:xfrm>
          <a:prstGeom prst="rect">
            <a:avLst/>
          </a:prstGeom>
          <a:noFill/>
        </p:spPr>
        <p:txBody>
          <a:bodyPr wrap="square">
            <a:spAutoFit/>
          </a:bodyPr>
          <a:lstStyle/>
          <a:p>
            <a:pPr algn="l">
              <a:spcBef>
                <a:spcPts val="600"/>
              </a:spcBef>
            </a:pPr>
            <a:r>
              <a:rPr lang="en-US" sz="1600" b="1" i="0" dirty="0">
                <a:effectLst/>
                <a:latin typeface="Quattrocento Sans" panose="020B0502050000020003" pitchFamily="34" charset="0"/>
              </a:rPr>
              <a:t>1. Linux Runners (Default)</a:t>
            </a:r>
          </a:p>
          <a:p>
            <a:pPr algn="l">
              <a:spcAft>
                <a:spcPts val="600"/>
              </a:spcAft>
            </a:pPr>
            <a:r>
              <a:rPr lang="en-US" sz="1600" b="0" i="0" dirty="0">
                <a:effectLst/>
                <a:latin typeface="Quattrocento Sans" panose="020B0502050000020003" pitchFamily="34" charset="0"/>
              </a:rPr>
              <a:t>Best for most workloads</a:t>
            </a:r>
            <a:br>
              <a:rPr lang="en-US" sz="1600" b="0" i="0" dirty="0">
                <a:effectLst/>
                <a:latin typeface="Quattrocento Sans" panose="020B0502050000020003" pitchFamily="34" charset="0"/>
              </a:rPr>
            </a:br>
            <a:r>
              <a:rPr lang="en-US" sz="1600" b="0" i="0" dirty="0">
                <a:effectLst/>
                <a:latin typeface="Quattrocento Sans" panose="020B0502050000020003" pitchFamily="34" charset="0"/>
              </a:rPr>
              <a:t>Fast, cost-effective, and widely supported</a:t>
            </a:r>
            <a:br>
              <a:rPr lang="en-US" sz="1600" b="0" i="0" dirty="0">
                <a:effectLst/>
                <a:latin typeface="Quattrocento Sans" panose="020B0502050000020003" pitchFamily="34" charset="0"/>
              </a:rPr>
            </a:br>
            <a:r>
              <a:rPr lang="en-US" sz="1600" b="0" i="0" dirty="0">
                <a:effectLst/>
                <a:latin typeface="Quattrocento Sans" panose="020B0502050000020003" pitchFamily="34" charset="0"/>
              </a:rPr>
              <a:t>Used in </a:t>
            </a:r>
            <a:r>
              <a:rPr lang="en-US" sz="1600" b="1" i="0" dirty="0">
                <a:effectLst/>
                <a:latin typeface="Quattrocento Sans" panose="020B0502050000020003" pitchFamily="34" charset="0"/>
              </a:rPr>
              <a:t>CI/CD, scripting, Docker, and automation</a:t>
            </a:r>
            <a:br>
              <a:rPr lang="en-US" sz="1600" b="0" i="0" dirty="0">
                <a:effectLst/>
                <a:latin typeface="Quattrocento Sans" panose="020B0502050000020003" pitchFamily="34" charset="0"/>
              </a:rPr>
            </a:br>
            <a:r>
              <a:rPr lang="en-US" sz="1600" b="0" i="0" dirty="0">
                <a:effectLst/>
                <a:latin typeface="Quattrocento Sans" panose="020B0502050000020003" pitchFamily="34" charset="0"/>
              </a:rPr>
              <a:t>Example: ubuntu-latest, ubuntu-22.04</a:t>
            </a:r>
          </a:p>
          <a:p>
            <a:pPr algn="l">
              <a:spcBef>
                <a:spcPts val="600"/>
              </a:spcBef>
            </a:pPr>
            <a:r>
              <a:rPr lang="en-US" sz="1600" b="1" i="0" dirty="0">
                <a:effectLst/>
                <a:latin typeface="Quattrocento Sans" panose="020B0502050000020003" pitchFamily="34" charset="0"/>
              </a:rPr>
              <a:t>2. Windows Runners</a:t>
            </a:r>
          </a:p>
          <a:p>
            <a:pPr algn="l">
              <a:spcAft>
                <a:spcPts val="600"/>
              </a:spcAft>
            </a:pPr>
            <a:r>
              <a:rPr lang="en-US" sz="1600" b="0" i="0" dirty="0">
                <a:effectLst/>
                <a:latin typeface="Quattrocento Sans" panose="020B0502050000020003" pitchFamily="34" charset="0"/>
              </a:rPr>
              <a:t>Needed for </a:t>
            </a:r>
            <a:r>
              <a:rPr lang="en-US" sz="1600" b="1" i="0" dirty="0">
                <a:effectLst/>
                <a:latin typeface="Quattrocento Sans" panose="020B0502050000020003" pitchFamily="34" charset="0"/>
              </a:rPr>
              <a:t>.NET, Windows-based software, and GUI apps</a:t>
            </a:r>
            <a:br>
              <a:rPr lang="en-US" sz="1600" b="0" i="0" dirty="0">
                <a:effectLst/>
                <a:latin typeface="Quattrocento Sans" panose="020B0502050000020003" pitchFamily="34" charset="0"/>
              </a:rPr>
            </a:br>
            <a:r>
              <a:rPr lang="en-US" sz="1600" b="0" i="0" dirty="0">
                <a:effectLst/>
                <a:latin typeface="Quattrocento Sans" panose="020B0502050000020003" pitchFamily="34" charset="0"/>
              </a:rPr>
              <a:t>Supports </a:t>
            </a:r>
            <a:r>
              <a:rPr lang="en-US" sz="1600" b="1" i="0" dirty="0">
                <a:effectLst/>
                <a:latin typeface="Quattrocento Sans" panose="020B0502050000020003" pitchFamily="34" charset="0"/>
              </a:rPr>
              <a:t>PowerShell, Windows-specific dependencies</a:t>
            </a:r>
            <a:br>
              <a:rPr lang="en-US" sz="1600" b="0" i="0" dirty="0">
                <a:effectLst/>
                <a:latin typeface="Quattrocento Sans" panose="020B0502050000020003" pitchFamily="34" charset="0"/>
              </a:rPr>
            </a:br>
            <a:r>
              <a:rPr lang="en-US" sz="1600" b="0" i="0" dirty="0">
                <a:effectLst/>
                <a:latin typeface="Quattrocento Sans" panose="020B0502050000020003" pitchFamily="34" charset="0"/>
              </a:rPr>
              <a:t>Example: windows-latest, windows-2022</a:t>
            </a:r>
          </a:p>
          <a:p>
            <a:pPr algn="l">
              <a:spcBef>
                <a:spcPts val="600"/>
              </a:spcBef>
            </a:pPr>
            <a:r>
              <a:rPr lang="en-US" sz="1600" b="1" i="0" dirty="0">
                <a:effectLst/>
                <a:latin typeface="Quattrocento Sans" panose="020B0502050000020003" pitchFamily="34" charset="0"/>
              </a:rPr>
              <a:t>3. macOS Runners</a:t>
            </a:r>
          </a:p>
          <a:p>
            <a:pPr algn="l">
              <a:spcAft>
                <a:spcPts val="600"/>
              </a:spcAft>
            </a:pPr>
            <a:r>
              <a:rPr lang="en-US" sz="1600" b="0" i="0" dirty="0">
                <a:effectLst/>
                <a:latin typeface="Quattrocento Sans" panose="020B0502050000020003" pitchFamily="34" charset="0"/>
              </a:rPr>
              <a:t>Required for </a:t>
            </a:r>
            <a:r>
              <a:rPr lang="en-US" sz="1600" b="1" i="0" dirty="0">
                <a:effectLst/>
                <a:latin typeface="Quattrocento Sans" panose="020B0502050000020003" pitchFamily="34" charset="0"/>
              </a:rPr>
              <a:t>iOS, macOS, </a:t>
            </a:r>
            <a:r>
              <a:rPr lang="en-US" sz="1600" b="1" i="0" dirty="0" err="1">
                <a:effectLst/>
                <a:latin typeface="Quattrocento Sans" panose="020B0502050000020003" pitchFamily="34" charset="0"/>
              </a:rPr>
              <a:t>Xcode</a:t>
            </a:r>
            <a:r>
              <a:rPr lang="en-US" sz="1600" b="1" i="0" dirty="0">
                <a:effectLst/>
                <a:latin typeface="Quattrocento Sans" panose="020B0502050000020003" pitchFamily="34" charset="0"/>
              </a:rPr>
              <a:t>, and Apple-specific builds</a:t>
            </a:r>
            <a:br>
              <a:rPr lang="en-US" sz="1600" b="0" i="0" dirty="0">
                <a:effectLst/>
                <a:latin typeface="Quattrocento Sans" panose="020B0502050000020003" pitchFamily="34" charset="0"/>
              </a:rPr>
            </a:br>
            <a:r>
              <a:rPr lang="en-US" sz="1600" b="0" i="0" dirty="0">
                <a:effectLst/>
                <a:latin typeface="Quattrocento Sans" panose="020B0502050000020003" pitchFamily="34" charset="0"/>
              </a:rPr>
              <a:t>Supports </a:t>
            </a:r>
            <a:r>
              <a:rPr lang="en-US" sz="1600" b="1" i="0" dirty="0">
                <a:effectLst/>
                <a:latin typeface="Quattrocento Sans" panose="020B0502050000020003" pitchFamily="34" charset="0"/>
              </a:rPr>
              <a:t>Swift, Objective-C, and macOS applications</a:t>
            </a:r>
            <a:br>
              <a:rPr lang="en-US" sz="1600" b="0" i="0" dirty="0">
                <a:effectLst/>
                <a:latin typeface="Quattrocento Sans" panose="020B0502050000020003" pitchFamily="34" charset="0"/>
              </a:rPr>
            </a:br>
            <a:r>
              <a:rPr lang="en-US" sz="1600" b="0" i="0" dirty="0">
                <a:effectLst/>
                <a:latin typeface="Quattrocento Sans" panose="020B0502050000020003" pitchFamily="34" charset="0"/>
              </a:rPr>
              <a:t>Example: </a:t>
            </a:r>
            <a:r>
              <a:rPr lang="en-US" sz="1600" b="0" i="0" dirty="0" err="1">
                <a:effectLst/>
                <a:latin typeface="Quattrocento Sans" panose="020B0502050000020003" pitchFamily="34" charset="0"/>
              </a:rPr>
              <a:t>macos</a:t>
            </a:r>
            <a:r>
              <a:rPr lang="en-US" sz="1600" b="0" i="0" dirty="0">
                <a:effectLst/>
                <a:latin typeface="Quattrocento Sans" panose="020B0502050000020003" pitchFamily="34" charset="0"/>
              </a:rPr>
              <a:t>-latest, macos-13</a:t>
            </a:r>
          </a:p>
        </p:txBody>
      </p:sp>
      <p:sp>
        <p:nvSpPr>
          <p:cNvPr id="13" name="Title 16">
            <a:extLst>
              <a:ext uri="{FF2B5EF4-FFF2-40B4-BE49-F238E27FC236}">
                <a16:creationId xmlns:a16="http://schemas.microsoft.com/office/drawing/2014/main" id="{96E06A89-30DB-E5FE-3058-3B399377A655}"/>
              </a:ext>
            </a:extLst>
          </p:cNvPr>
          <p:cNvSpPr txBox="1">
            <a:spLocks/>
          </p:cNvSpPr>
          <p:nvPr/>
        </p:nvSpPr>
        <p:spPr>
          <a:xfrm>
            <a:off x="579439" y="1276773"/>
            <a:ext cx="5859461"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000" b="1" dirty="0">
                <a:latin typeface="Quattrocento Sans" panose="020B0502050000020003" pitchFamily="34" charset="0"/>
              </a:rPr>
              <a:t>Choosing the Right Operating System for Runners</a:t>
            </a:r>
          </a:p>
        </p:txBody>
      </p:sp>
      <p:sp>
        <p:nvSpPr>
          <p:cNvPr id="4" name="Rectangle 3">
            <a:extLst>
              <a:ext uri="{FF2B5EF4-FFF2-40B4-BE49-F238E27FC236}">
                <a16:creationId xmlns:a16="http://schemas.microsoft.com/office/drawing/2014/main" id="{D49941AA-8D66-D81A-AFA4-3FCC00E060BF}"/>
              </a:ext>
            </a:extLst>
          </p:cNvPr>
          <p:cNvSpPr/>
          <p:nvPr/>
        </p:nvSpPr>
        <p:spPr>
          <a:xfrm>
            <a:off x="7081840" y="1822862"/>
            <a:ext cx="4530722" cy="40572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144BF6-A5A9-6050-8205-86C922C08758}"/>
              </a:ext>
            </a:extLst>
          </p:cNvPr>
          <p:cNvSpPr txBox="1"/>
          <p:nvPr/>
        </p:nvSpPr>
        <p:spPr>
          <a:xfrm>
            <a:off x="7251702" y="1906364"/>
            <a:ext cx="4190998" cy="3785652"/>
          </a:xfrm>
          <a:prstGeom prst="rect">
            <a:avLst/>
          </a:prstGeom>
          <a:noFill/>
        </p:spPr>
        <p:txBody>
          <a:bodyPr wrap="square">
            <a:spAutoFit/>
          </a:bodyPr>
          <a:lstStyle/>
          <a:p>
            <a:pPr algn="l"/>
            <a:r>
              <a:rPr lang="en-US" sz="1600" b="0" i="0" dirty="0">
                <a:effectLst/>
                <a:latin typeface="Quattrocento Sans" panose="020B0502050000020003" pitchFamily="34" charset="0"/>
              </a:rPr>
              <a:t>Use </a:t>
            </a:r>
            <a:r>
              <a:rPr lang="en-US" sz="1600" b="1" i="0" dirty="0">
                <a:effectLst/>
                <a:latin typeface="Quattrocento Sans" panose="020B0502050000020003" pitchFamily="34" charset="0"/>
              </a:rPr>
              <a:t>GitHub-hosted runners</a:t>
            </a:r>
            <a:r>
              <a:rPr lang="en-US" sz="1600" b="0" i="0" dirty="0">
                <a:effectLst/>
                <a:latin typeface="Quattrocento Sans" panose="020B0502050000020003" pitchFamily="34" charset="0"/>
              </a:rPr>
              <a:t> for general workflows and automation.</a:t>
            </a:r>
            <a:br>
              <a:rPr lang="en-US" sz="1600" dirty="0">
                <a:latin typeface="Quattrocento Sans" panose="020B0502050000020003" pitchFamily="34" charset="0"/>
              </a:rPr>
            </a:br>
            <a:endParaRPr lang="en-US" sz="1600" dirty="0">
              <a:latin typeface="Quattrocento Sans" panose="020B0502050000020003" pitchFamily="34" charset="0"/>
            </a:endParaRPr>
          </a:p>
          <a:p>
            <a:pPr algn="l"/>
            <a:r>
              <a:rPr lang="en-US" sz="1600" dirty="0">
                <a:latin typeface="Quattrocento Sans" panose="020B0502050000020003" pitchFamily="34" charset="0"/>
              </a:rPr>
              <a:t>U</a:t>
            </a:r>
            <a:r>
              <a:rPr lang="en-US" sz="1600" b="0" i="0" dirty="0">
                <a:effectLst/>
                <a:latin typeface="Quattrocento Sans" panose="020B0502050000020003" pitchFamily="34" charset="0"/>
              </a:rPr>
              <a:t>se </a:t>
            </a:r>
            <a:r>
              <a:rPr lang="en-US" sz="1600" b="1" i="0" dirty="0">
                <a:effectLst/>
                <a:latin typeface="Quattrocento Sans" panose="020B0502050000020003" pitchFamily="34" charset="0"/>
              </a:rPr>
              <a:t>self-hosted runners</a:t>
            </a:r>
            <a:r>
              <a:rPr lang="en-US" sz="1600" b="0" i="0" dirty="0">
                <a:effectLst/>
                <a:latin typeface="Quattrocento Sans" panose="020B0502050000020003" pitchFamily="34" charset="0"/>
              </a:rPr>
              <a:t> for </a:t>
            </a:r>
            <a:r>
              <a:rPr lang="en-US" sz="1600" b="1" i="0" dirty="0">
                <a:effectLst/>
                <a:latin typeface="Quattrocento Sans" panose="020B0502050000020003" pitchFamily="34" charset="0"/>
              </a:rPr>
              <a:t>custom environments, large workloads, or security-sensitive applications</a:t>
            </a:r>
            <a:r>
              <a:rPr lang="en-US" sz="1600" b="0" i="0" dirty="0">
                <a:effectLst/>
                <a:latin typeface="Quattrocento Sans" panose="020B0502050000020003" pitchFamily="34" charset="0"/>
              </a:rPr>
              <a:t>.</a:t>
            </a:r>
            <a:br>
              <a:rPr lang="en-US" sz="1600" dirty="0">
                <a:latin typeface="Quattrocento Sans" panose="020B0502050000020003" pitchFamily="34" charset="0"/>
              </a:rPr>
            </a:br>
            <a:endParaRPr lang="en-US" sz="1600" dirty="0">
              <a:latin typeface="Quattrocento Sans" panose="020B0502050000020003" pitchFamily="34" charset="0"/>
            </a:endParaRPr>
          </a:p>
          <a:p>
            <a:pPr algn="l"/>
            <a:r>
              <a:rPr lang="en-US" sz="1600" b="0" i="0" dirty="0">
                <a:effectLst/>
                <a:latin typeface="Quattrocento Sans" panose="020B0502050000020003" pitchFamily="34" charset="0"/>
              </a:rPr>
              <a:t>Choose </a:t>
            </a:r>
            <a:r>
              <a:rPr lang="en-US" sz="1600" b="1" i="0" dirty="0">
                <a:effectLst/>
                <a:latin typeface="Quattrocento Sans" panose="020B0502050000020003" pitchFamily="34" charset="0"/>
              </a:rPr>
              <a:t>Linux runners</a:t>
            </a:r>
            <a:r>
              <a:rPr lang="en-US" sz="1600" b="0" i="0" dirty="0">
                <a:effectLst/>
                <a:latin typeface="Quattrocento Sans" panose="020B0502050000020003" pitchFamily="34" charset="0"/>
              </a:rPr>
              <a:t> for most workloads due to performance and cost efficiency.</a:t>
            </a:r>
            <a:br>
              <a:rPr lang="en-US" sz="1600" dirty="0">
                <a:latin typeface="Quattrocento Sans" panose="020B0502050000020003" pitchFamily="34" charset="0"/>
              </a:rPr>
            </a:br>
            <a:endParaRPr lang="en-US" sz="1600" dirty="0">
              <a:latin typeface="Quattrocento Sans" panose="020B0502050000020003" pitchFamily="34" charset="0"/>
            </a:endParaRPr>
          </a:p>
          <a:p>
            <a:pPr algn="l"/>
            <a:r>
              <a:rPr lang="en-US" sz="1600" b="0" i="0" dirty="0">
                <a:effectLst/>
                <a:latin typeface="Quattrocento Sans" panose="020B0502050000020003" pitchFamily="34" charset="0"/>
              </a:rPr>
              <a:t>Use </a:t>
            </a:r>
            <a:r>
              <a:rPr lang="en-US" sz="1600" b="1" i="0" dirty="0">
                <a:effectLst/>
                <a:latin typeface="Quattrocento Sans" panose="020B0502050000020003" pitchFamily="34" charset="0"/>
              </a:rPr>
              <a:t>Windows or macOS runners</a:t>
            </a:r>
            <a:r>
              <a:rPr lang="en-US" sz="1600" b="0" i="0" dirty="0">
                <a:effectLst/>
                <a:latin typeface="Quattrocento Sans" panose="020B0502050000020003" pitchFamily="34" charset="0"/>
              </a:rPr>
              <a:t> only when required for compatibility.</a:t>
            </a:r>
            <a:br>
              <a:rPr lang="en-US" sz="1600" dirty="0">
                <a:latin typeface="Quattrocento Sans" panose="020B0502050000020003" pitchFamily="34" charset="0"/>
              </a:rPr>
            </a:br>
            <a:endParaRPr lang="en-US" sz="1600" dirty="0">
              <a:latin typeface="Quattrocento Sans" panose="020B0502050000020003" pitchFamily="34" charset="0"/>
            </a:endParaRPr>
          </a:p>
          <a:p>
            <a:pPr algn="l"/>
            <a:r>
              <a:rPr lang="en-US" sz="1600" b="1" i="0" dirty="0">
                <a:effectLst/>
                <a:latin typeface="Quattrocento Sans" panose="020B0502050000020003" pitchFamily="34" charset="0"/>
              </a:rPr>
              <a:t>Regularly update and monitor self-hosted runners</a:t>
            </a:r>
            <a:r>
              <a:rPr lang="en-US" sz="1600" b="0" i="0" dirty="0">
                <a:effectLst/>
                <a:latin typeface="Quattrocento Sans" panose="020B0502050000020003" pitchFamily="34" charset="0"/>
              </a:rPr>
              <a:t> to prevent security risks.</a:t>
            </a:r>
          </a:p>
        </p:txBody>
      </p:sp>
      <p:sp>
        <p:nvSpPr>
          <p:cNvPr id="7" name="Title 16">
            <a:extLst>
              <a:ext uri="{FF2B5EF4-FFF2-40B4-BE49-F238E27FC236}">
                <a16:creationId xmlns:a16="http://schemas.microsoft.com/office/drawing/2014/main" id="{4B156753-EA0C-FF4F-14E5-C407BA355265}"/>
              </a:ext>
            </a:extLst>
          </p:cNvPr>
          <p:cNvSpPr txBox="1">
            <a:spLocks/>
          </p:cNvSpPr>
          <p:nvPr/>
        </p:nvSpPr>
        <p:spPr>
          <a:xfrm>
            <a:off x="7081839" y="1270625"/>
            <a:ext cx="5859461"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000" b="1" dirty="0">
                <a:latin typeface="Quattrocento Sans" panose="020B0502050000020003" pitchFamily="34" charset="0"/>
              </a:rPr>
              <a:t>Best Practices for Selecting Runners</a:t>
            </a:r>
          </a:p>
        </p:txBody>
      </p:sp>
    </p:spTree>
    <p:extLst>
      <p:ext uri="{BB962C8B-B14F-4D97-AF65-F5344CB8AC3E}">
        <p14:creationId xmlns:p14="http://schemas.microsoft.com/office/powerpoint/2010/main" val="10378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5" name="TextBox 4">
            <a:extLst>
              <a:ext uri="{FF2B5EF4-FFF2-40B4-BE49-F238E27FC236}">
                <a16:creationId xmlns:a16="http://schemas.microsoft.com/office/drawing/2014/main" id="{E9457DE3-56B9-3590-5E96-7DA0329C2311}"/>
              </a:ext>
            </a:extLst>
          </p:cNvPr>
          <p:cNvSpPr txBox="1"/>
          <p:nvPr/>
        </p:nvSpPr>
        <p:spPr>
          <a:xfrm>
            <a:off x="579438" y="1312396"/>
            <a:ext cx="7256462" cy="400110"/>
          </a:xfrm>
          <a:prstGeom prst="rect">
            <a:avLst/>
          </a:prstGeom>
          <a:noFill/>
        </p:spPr>
        <p:txBody>
          <a:bodyPr wrap="square">
            <a:spAutoFit/>
          </a:bodyPr>
          <a:lstStyle/>
          <a:p>
            <a:pPr algn="just">
              <a:spcBef>
                <a:spcPts val="600"/>
              </a:spcBef>
              <a:spcAft>
                <a:spcPts val="600"/>
              </a:spcAft>
            </a:pPr>
            <a:r>
              <a:rPr lang="en-US" sz="2000" b="1" i="0" dirty="0">
                <a:effectLst/>
                <a:latin typeface="Quattrocento Sans" panose="020B0502050000020003" pitchFamily="34" charset="0"/>
              </a:rPr>
              <a:t>Contrast GitHub-Hosted and Self-Hosted Runners</a:t>
            </a:r>
          </a:p>
        </p:txBody>
      </p:sp>
      <p:sp>
        <p:nvSpPr>
          <p:cNvPr id="6" name="TextBox 5">
            <a:extLst>
              <a:ext uri="{FF2B5EF4-FFF2-40B4-BE49-F238E27FC236}">
                <a16:creationId xmlns:a16="http://schemas.microsoft.com/office/drawing/2014/main" id="{FA990297-1CBB-540E-4E77-56514E4EF333}"/>
              </a:ext>
            </a:extLst>
          </p:cNvPr>
          <p:cNvSpPr txBox="1"/>
          <p:nvPr/>
        </p:nvSpPr>
        <p:spPr>
          <a:xfrm>
            <a:off x="579438" y="1710679"/>
            <a:ext cx="10545762" cy="1908215"/>
          </a:xfrm>
          <a:prstGeom prst="rect">
            <a:avLst/>
          </a:prstGeom>
          <a:noFill/>
        </p:spPr>
        <p:txBody>
          <a:bodyPr wrap="square">
            <a:spAutoFit/>
          </a:bodyPr>
          <a:lstStyle/>
          <a:p>
            <a:pPr algn="l">
              <a:spcAft>
                <a:spcPts val="600"/>
              </a:spcAft>
            </a:pPr>
            <a:r>
              <a:rPr lang="en-US" b="0" i="0" dirty="0">
                <a:effectLst/>
                <a:latin typeface="Quattrocento Sans" panose="020B0502050000020003" pitchFamily="34" charset="0"/>
              </a:rPr>
              <a:t>GitHub Actions supports two types of runners for executing workflows:</a:t>
            </a:r>
          </a:p>
          <a:p>
            <a:pPr marL="342900" indent="-342900" algn="l">
              <a:buFont typeface="+mj-lt"/>
              <a:buAutoNum type="arabicPeriod"/>
            </a:pPr>
            <a:r>
              <a:rPr lang="en-US" b="1" i="0" dirty="0">
                <a:effectLst/>
                <a:latin typeface="Quattrocento Sans" panose="020B0502050000020003" pitchFamily="34" charset="0"/>
              </a:rPr>
              <a:t>GitHub-Hosted Runners</a:t>
            </a:r>
            <a:r>
              <a:rPr lang="en-US" b="0" i="0" dirty="0">
                <a:effectLst/>
                <a:latin typeface="Quattrocento Sans" panose="020B0502050000020003" pitchFamily="34" charset="0"/>
              </a:rPr>
              <a:t> – Managed by GitHub, automatically provisioned, and pre-configured with common development tools.</a:t>
            </a:r>
          </a:p>
          <a:p>
            <a:pPr marL="342900" indent="-342900" algn="l">
              <a:spcAft>
                <a:spcPts val="600"/>
              </a:spcAft>
              <a:buFont typeface="+mj-lt"/>
              <a:buAutoNum type="arabicPeriod"/>
            </a:pPr>
            <a:r>
              <a:rPr lang="en-US" b="1" i="0" dirty="0">
                <a:effectLst/>
                <a:latin typeface="Quattrocento Sans" panose="020B0502050000020003" pitchFamily="34" charset="0"/>
              </a:rPr>
              <a:t>Self-Hosted Runners</a:t>
            </a:r>
            <a:r>
              <a:rPr lang="en-US" b="0" i="0" dirty="0">
                <a:effectLst/>
                <a:latin typeface="Quattrocento Sans" panose="020B0502050000020003" pitchFamily="34" charset="0"/>
              </a:rPr>
              <a:t> – Managed by the user, allowing complete control over the environment, resources, and configurations.</a:t>
            </a:r>
          </a:p>
          <a:p>
            <a:pPr algn="l"/>
            <a:r>
              <a:rPr lang="en-US" b="0" i="0" dirty="0">
                <a:effectLst/>
                <a:latin typeface="Quattrocento Sans" panose="020B0502050000020003" pitchFamily="34" charset="0"/>
              </a:rPr>
              <a:t>The next section highlights the key differences between GitHub-hosted and self-hosted runners.</a:t>
            </a:r>
          </a:p>
        </p:txBody>
      </p:sp>
    </p:spTree>
    <p:extLst>
      <p:ext uri="{BB962C8B-B14F-4D97-AF65-F5344CB8AC3E}">
        <p14:creationId xmlns:p14="http://schemas.microsoft.com/office/powerpoint/2010/main" val="35396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8" y="5969015"/>
            <a:ext cx="4151312" cy="197976"/>
          </a:xfrm>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3" name="Title 16">
            <a:extLst>
              <a:ext uri="{FF2B5EF4-FFF2-40B4-BE49-F238E27FC236}">
                <a16:creationId xmlns:a16="http://schemas.microsoft.com/office/drawing/2014/main" id="{96E06A89-30DB-E5FE-3058-3B399377A655}"/>
              </a:ext>
            </a:extLst>
          </p:cNvPr>
          <p:cNvSpPr txBox="1">
            <a:spLocks/>
          </p:cNvSpPr>
          <p:nvPr/>
        </p:nvSpPr>
        <p:spPr>
          <a:xfrm>
            <a:off x="579439" y="1276773"/>
            <a:ext cx="10393362"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000" b="1" dirty="0">
                <a:latin typeface="Quattrocento Sans" panose="020B0502050000020003" pitchFamily="34" charset="0"/>
              </a:rPr>
              <a:t>Comparison: GitHub-Hosted vs. Self-Hosted Runners</a:t>
            </a:r>
          </a:p>
        </p:txBody>
      </p:sp>
      <p:graphicFrame>
        <p:nvGraphicFramePr>
          <p:cNvPr id="4" name="Table 3">
            <a:extLst>
              <a:ext uri="{FF2B5EF4-FFF2-40B4-BE49-F238E27FC236}">
                <a16:creationId xmlns:a16="http://schemas.microsoft.com/office/drawing/2014/main" id="{58897D4A-5DE7-1583-0D3B-CD614FB514B8}"/>
              </a:ext>
            </a:extLst>
          </p:cNvPr>
          <p:cNvGraphicFramePr>
            <a:graphicFrameLocks noGrp="1"/>
          </p:cNvGraphicFramePr>
          <p:nvPr/>
        </p:nvGraphicFramePr>
        <p:xfrm>
          <a:off x="681038" y="1822862"/>
          <a:ext cx="10393364" cy="4081790"/>
        </p:xfrm>
        <a:graphic>
          <a:graphicData uri="http://schemas.openxmlformats.org/drawingml/2006/table">
            <a:tbl>
              <a:tblPr firstRow="1" bandRow="1">
                <a:tableStyleId>{5C22544A-7EE6-4342-B048-85BDC9FD1C3A}</a:tableStyleId>
              </a:tblPr>
              <a:tblGrid>
                <a:gridCol w="1947862">
                  <a:extLst>
                    <a:ext uri="{9D8B030D-6E8A-4147-A177-3AD203B41FA5}">
                      <a16:colId xmlns:a16="http://schemas.microsoft.com/office/drawing/2014/main" val="3013815114"/>
                    </a:ext>
                  </a:extLst>
                </a:gridCol>
                <a:gridCol w="4573015">
                  <a:extLst>
                    <a:ext uri="{9D8B030D-6E8A-4147-A177-3AD203B41FA5}">
                      <a16:colId xmlns:a16="http://schemas.microsoft.com/office/drawing/2014/main" val="1179228108"/>
                    </a:ext>
                  </a:extLst>
                </a:gridCol>
                <a:gridCol w="3872487">
                  <a:extLst>
                    <a:ext uri="{9D8B030D-6E8A-4147-A177-3AD203B41FA5}">
                      <a16:colId xmlns:a16="http://schemas.microsoft.com/office/drawing/2014/main" val="2400520359"/>
                    </a:ext>
                  </a:extLst>
                </a:gridCol>
              </a:tblGrid>
              <a:tr h="279675">
                <a:tc>
                  <a:txBody>
                    <a:bodyPr/>
                    <a:lstStyle/>
                    <a:p>
                      <a:pPr algn="l"/>
                      <a:r>
                        <a:rPr lang="en-US" sz="1600">
                          <a:solidFill>
                            <a:schemeClr val="tx1"/>
                          </a:solidFill>
                          <a:effectLst/>
                          <a:latin typeface="Quattrocento Sans" panose="020B0502050000020003" pitchFamily="34" charset="0"/>
                        </a:rPr>
                        <a:t>Feature</a:t>
                      </a:r>
                    </a:p>
                  </a:txBody>
                  <a:tcPr marL="95250" marR="95250" marT="47625" marB="47625" anchor="ctr">
                    <a:solidFill>
                      <a:schemeClr val="bg1">
                        <a:lumMod val="75000"/>
                      </a:schemeClr>
                    </a:solidFill>
                  </a:tcPr>
                </a:tc>
                <a:tc>
                  <a:txBody>
                    <a:bodyPr/>
                    <a:lstStyle/>
                    <a:p>
                      <a:pPr algn="l"/>
                      <a:r>
                        <a:rPr lang="en-US" sz="1600">
                          <a:solidFill>
                            <a:schemeClr val="tx1"/>
                          </a:solidFill>
                          <a:effectLst/>
                          <a:latin typeface="Quattrocento Sans" panose="020B0502050000020003" pitchFamily="34" charset="0"/>
                        </a:rPr>
                        <a:t>GitHub-Hosted Runner</a:t>
                      </a:r>
                    </a:p>
                  </a:txBody>
                  <a:tcPr marL="95250" marR="95250" marT="47625" marB="47625" anchor="ctr">
                    <a:solidFill>
                      <a:schemeClr val="bg1">
                        <a:lumMod val="75000"/>
                      </a:schemeClr>
                    </a:solidFill>
                  </a:tcPr>
                </a:tc>
                <a:tc>
                  <a:txBody>
                    <a:bodyPr/>
                    <a:lstStyle/>
                    <a:p>
                      <a:pPr algn="l"/>
                      <a:r>
                        <a:rPr lang="en-US" sz="1600" dirty="0">
                          <a:solidFill>
                            <a:schemeClr val="tx1"/>
                          </a:solidFill>
                          <a:effectLst/>
                          <a:latin typeface="Quattrocento Sans" panose="020B0502050000020003" pitchFamily="34" charset="0"/>
                        </a:rPr>
                        <a:t>Self-Hosted Runner</a:t>
                      </a: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345131">
                <a:tc>
                  <a:txBody>
                    <a:bodyPr/>
                    <a:lstStyle/>
                    <a:p>
                      <a:r>
                        <a:rPr lang="en-US" sz="1400" b="1">
                          <a:effectLst/>
                          <a:latin typeface="Quattrocento Sans" panose="020B0502050000020003" pitchFamily="34" charset="0"/>
                        </a:rPr>
                        <a:t>Setup &amp; Maintenance</a:t>
                      </a:r>
                      <a:endParaRPr lang="en-US" sz="1400">
                        <a:effectLst/>
                        <a:latin typeface="Quattrocento Sans" panose="020B0502050000020003" pitchFamily="34" charset="0"/>
                      </a:endParaRPr>
                    </a:p>
                  </a:txBody>
                  <a:tcPr marL="95250" marR="95250" marT="47625" marB="47625" anchor="ctr">
                    <a:noFill/>
                  </a:tcPr>
                </a:tc>
                <a:tc>
                  <a:txBody>
                    <a:bodyPr/>
                    <a:lstStyle/>
                    <a:p>
                      <a:r>
                        <a:rPr lang="en-US" sz="1400">
                          <a:effectLst/>
                          <a:latin typeface="Quattrocento Sans" panose="020B0502050000020003" pitchFamily="34" charset="0"/>
                        </a:rPr>
                        <a:t>No setup required; GitHub manages everything</a:t>
                      </a:r>
                    </a:p>
                  </a:txBody>
                  <a:tcPr marL="95250" marR="95250" marT="47625" marB="47625" anchor="ctr">
                    <a:noFill/>
                  </a:tcPr>
                </a:tc>
                <a:tc>
                  <a:txBody>
                    <a:bodyPr/>
                    <a:lstStyle/>
                    <a:p>
                      <a:r>
                        <a:rPr lang="en-US" sz="1400" dirty="0">
                          <a:effectLst/>
                          <a:latin typeface="Quattrocento Sans" panose="020B0502050000020003" pitchFamily="34" charset="0"/>
                        </a:rPr>
                        <a:t>User must install, configure, and maintain</a:t>
                      </a:r>
                    </a:p>
                  </a:txBody>
                  <a:tcPr marL="95250" marR="95250" marT="47625" marB="47625" anchor="ctr">
                    <a:noFill/>
                  </a:tcPr>
                </a:tc>
                <a:extLst>
                  <a:ext uri="{0D108BD9-81ED-4DB2-BD59-A6C34878D82A}">
                    <a16:rowId xmlns:a16="http://schemas.microsoft.com/office/drawing/2014/main" val="3252987585"/>
                  </a:ext>
                </a:extLst>
              </a:tr>
              <a:tr h="345131">
                <a:tc>
                  <a:txBody>
                    <a:bodyPr/>
                    <a:lstStyle/>
                    <a:p>
                      <a:r>
                        <a:rPr lang="en-US" sz="1400" b="1">
                          <a:effectLst/>
                          <a:latin typeface="Quattrocento Sans" panose="020B0502050000020003" pitchFamily="34" charset="0"/>
                        </a:rPr>
                        <a:t>Scalability</a:t>
                      </a:r>
                      <a:endParaRPr lang="en-US" sz="1400">
                        <a:effectLst/>
                        <a:latin typeface="Quattrocento Sans" panose="020B0502050000020003" pitchFamily="34" charset="0"/>
                      </a:endParaRPr>
                    </a:p>
                  </a:txBody>
                  <a:tcPr marL="95250" marR="95250" marT="47625" marB="47625" anchor="ctr">
                    <a:noFill/>
                  </a:tcPr>
                </a:tc>
                <a:tc>
                  <a:txBody>
                    <a:bodyPr/>
                    <a:lstStyle/>
                    <a:p>
                      <a:r>
                        <a:rPr lang="en-US" sz="1400">
                          <a:effectLst/>
                          <a:latin typeface="Quattrocento Sans" panose="020B0502050000020003" pitchFamily="34" charset="0"/>
                        </a:rPr>
                        <a:t>Auto-scales dynamically</a:t>
                      </a:r>
                    </a:p>
                  </a:txBody>
                  <a:tcPr marL="95250" marR="95250" marT="47625" marB="47625" anchor="ctr">
                    <a:noFill/>
                  </a:tcPr>
                </a:tc>
                <a:tc>
                  <a:txBody>
                    <a:bodyPr/>
                    <a:lstStyle/>
                    <a:p>
                      <a:r>
                        <a:rPr lang="en-US" sz="1400">
                          <a:effectLst/>
                          <a:latin typeface="Quattrocento Sans" panose="020B0502050000020003" pitchFamily="34" charset="0"/>
                        </a:rPr>
                        <a:t>Must manually provision additional runners</a:t>
                      </a:r>
                    </a:p>
                  </a:txBody>
                  <a:tcPr marL="95250" marR="95250" marT="47625" marB="47625" anchor="ctr">
                    <a:noFill/>
                  </a:tcPr>
                </a:tc>
                <a:extLst>
                  <a:ext uri="{0D108BD9-81ED-4DB2-BD59-A6C34878D82A}">
                    <a16:rowId xmlns:a16="http://schemas.microsoft.com/office/drawing/2014/main" val="3359250752"/>
                  </a:ext>
                </a:extLst>
              </a:tr>
              <a:tr h="451135">
                <a:tc>
                  <a:txBody>
                    <a:bodyPr/>
                    <a:lstStyle/>
                    <a:p>
                      <a:r>
                        <a:rPr lang="en-US" sz="1400" b="1">
                          <a:effectLst/>
                          <a:latin typeface="Quattrocento Sans" panose="020B0502050000020003" pitchFamily="34" charset="0"/>
                        </a:rPr>
                        <a:t>Security</a:t>
                      </a:r>
                      <a:endParaRPr lang="en-US" sz="1400">
                        <a:effectLst/>
                        <a:latin typeface="Quattrocento Sans" panose="020B0502050000020003" pitchFamily="34" charset="0"/>
                      </a:endParaRPr>
                    </a:p>
                  </a:txBody>
                  <a:tcPr marL="95250" marR="95250" marT="47625" marB="47625" anchor="ctr">
                    <a:noFill/>
                  </a:tcPr>
                </a:tc>
                <a:tc>
                  <a:txBody>
                    <a:bodyPr/>
                    <a:lstStyle/>
                    <a:p>
                      <a:r>
                        <a:rPr lang="en-US" sz="1400">
                          <a:effectLst/>
                          <a:latin typeface="Quattrocento Sans" panose="020B0502050000020003" pitchFamily="34" charset="0"/>
                        </a:rPr>
                        <a:t>High security; fresh virtual environment for each job</a:t>
                      </a:r>
                    </a:p>
                  </a:txBody>
                  <a:tcPr marL="95250" marR="95250" marT="47625" marB="47625" anchor="ctr">
                    <a:noFill/>
                  </a:tcPr>
                </a:tc>
                <a:tc>
                  <a:txBody>
                    <a:bodyPr/>
                    <a:lstStyle/>
                    <a:p>
                      <a:r>
                        <a:rPr lang="en-US" sz="1400">
                          <a:effectLst/>
                          <a:latin typeface="Quattrocento Sans" panose="020B0502050000020003" pitchFamily="34" charset="0"/>
                        </a:rPr>
                        <a:t>Requires manual security hardening</a:t>
                      </a:r>
                    </a:p>
                  </a:txBody>
                  <a:tcPr marL="95250" marR="95250" marT="47625" marB="47625" anchor="ctr">
                    <a:noFill/>
                  </a:tcPr>
                </a:tc>
                <a:extLst>
                  <a:ext uri="{0D108BD9-81ED-4DB2-BD59-A6C34878D82A}">
                    <a16:rowId xmlns:a16="http://schemas.microsoft.com/office/drawing/2014/main" val="2960201231"/>
                  </a:ext>
                </a:extLst>
              </a:tr>
              <a:tr h="451135">
                <a:tc>
                  <a:txBody>
                    <a:bodyPr/>
                    <a:lstStyle/>
                    <a:p>
                      <a:r>
                        <a:rPr lang="en-US" sz="1400" b="1">
                          <a:effectLst/>
                          <a:latin typeface="Quattrocento Sans" panose="020B0502050000020003" pitchFamily="34" charset="0"/>
                        </a:rPr>
                        <a:t>Customization</a:t>
                      </a:r>
                      <a:endParaRPr lang="en-US" sz="1400">
                        <a:effectLst/>
                        <a:latin typeface="Quattrocento Sans" panose="020B0502050000020003" pitchFamily="34" charset="0"/>
                      </a:endParaRPr>
                    </a:p>
                  </a:txBody>
                  <a:tcPr marL="95250" marR="95250" marT="47625" marB="47625" anchor="ctr">
                    <a:noFill/>
                  </a:tcPr>
                </a:tc>
                <a:tc>
                  <a:txBody>
                    <a:bodyPr/>
                    <a:lstStyle/>
                    <a:p>
                      <a:r>
                        <a:rPr lang="en-US" sz="1400">
                          <a:effectLst/>
                          <a:latin typeface="Quattrocento Sans" panose="020B0502050000020003" pitchFamily="34" charset="0"/>
                        </a:rPr>
                        <a:t>Limited; pre-installed tools only</a:t>
                      </a:r>
                    </a:p>
                  </a:txBody>
                  <a:tcPr marL="95250" marR="95250" marT="47625" marB="47625" anchor="ctr">
                    <a:noFill/>
                  </a:tcPr>
                </a:tc>
                <a:tc>
                  <a:txBody>
                    <a:bodyPr/>
                    <a:lstStyle/>
                    <a:p>
                      <a:r>
                        <a:rPr lang="en-US" sz="1400">
                          <a:effectLst/>
                          <a:latin typeface="Quattrocento Sans" panose="020B0502050000020003" pitchFamily="34" charset="0"/>
                        </a:rPr>
                        <a:t>Fully customizable; user can install any dependencies</a:t>
                      </a:r>
                    </a:p>
                  </a:txBody>
                  <a:tcPr marL="95250" marR="95250" marT="47625" marB="47625" anchor="ctr">
                    <a:noFill/>
                  </a:tcPr>
                </a:tc>
                <a:extLst>
                  <a:ext uri="{0D108BD9-81ED-4DB2-BD59-A6C34878D82A}">
                    <a16:rowId xmlns:a16="http://schemas.microsoft.com/office/drawing/2014/main" val="1317909739"/>
                  </a:ext>
                </a:extLst>
              </a:tr>
              <a:tr h="345131">
                <a:tc>
                  <a:txBody>
                    <a:bodyPr/>
                    <a:lstStyle/>
                    <a:p>
                      <a:r>
                        <a:rPr lang="en-US" sz="1400" b="1">
                          <a:effectLst/>
                          <a:latin typeface="Quattrocento Sans" panose="020B0502050000020003" pitchFamily="34" charset="0"/>
                        </a:rPr>
                        <a:t>Performance</a:t>
                      </a:r>
                      <a:endParaRPr lang="en-US" sz="1400">
                        <a:effectLst/>
                        <a:latin typeface="Quattrocento Sans" panose="020B0502050000020003" pitchFamily="34" charset="0"/>
                      </a:endParaRPr>
                    </a:p>
                  </a:txBody>
                  <a:tcPr marL="95250" marR="95250" marT="47625" marB="47625" anchor="ctr">
                    <a:noFill/>
                  </a:tcPr>
                </a:tc>
                <a:tc>
                  <a:txBody>
                    <a:bodyPr/>
                    <a:lstStyle/>
                    <a:p>
                      <a:r>
                        <a:rPr lang="en-US" sz="1400">
                          <a:effectLst/>
                          <a:latin typeface="Quattrocento Sans" panose="020B0502050000020003" pitchFamily="34" charset="0"/>
                        </a:rPr>
                        <a:t>Standardized compute resources</a:t>
                      </a:r>
                    </a:p>
                  </a:txBody>
                  <a:tcPr marL="95250" marR="95250" marT="47625" marB="47625" anchor="ctr">
                    <a:noFill/>
                  </a:tcPr>
                </a:tc>
                <a:tc>
                  <a:txBody>
                    <a:bodyPr/>
                    <a:lstStyle/>
                    <a:p>
                      <a:r>
                        <a:rPr lang="en-US" sz="1400">
                          <a:effectLst/>
                          <a:latin typeface="Quattrocento Sans" panose="020B0502050000020003" pitchFamily="34" charset="0"/>
                        </a:rPr>
                        <a:t>Can use high-performance hardware</a:t>
                      </a:r>
                    </a:p>
                  </a:txBody>
                  <a:tcPr marL="95250" marR="95250" marT="47625" marB="47625" anchor="ctr">
                    <a:noFill/>
                  </a:tcPr>
                </a:tc>
                <a:extLst>
                  <a:ext uri="{0D108BD9-81ED-4DB2-BD59-A6C34878D82A}">
                    <a16:rowId xmlns:a16="http://schemas.microsoft.com/office/drawing/2014/main" val="3143211973"/>
                  </a:ext>
                </a:extLst>
              </a:tr>
              <a:tr h="345131">
                <a:tc>
                  <a:txBody>
                    <a:bodyPr/>
                    <a:lstStyle/>
                    <a:p>
                      <a:r>
                        <a:rPr lang="en-US" sz="1400" b="1">
                          <a:effectLst/>
                          <a:latin typeface="Quattrocento Sans" panose="020B0502050000020003" pitchFamily="34" charset="0"/>
                        </a:rPr>
                        <a:t>State Persistence</a:t>
                      </a:r>
                      <a:endParaRPr lang="en-US" sz="1400">
                        <a:effectLst/>
                        <a:latin typeface="Quattrocento Sans" panose="020B0502050000020003" pitchFamily="34" charset="0"/>
                      </a:endParaRPr>
                    </a:p>
                  </a:txBody>
                  <a:tcPr marL="95250" marR="95250" marT="47625" marB="47625" anchor="ctr">
                    <a:noFill/>
                  </a:tcPr>
                </a:tc>
                <a:tc>
                  <a:txBody>
                    <a:bodyPr/>
                    <a:lstStyle/>
                    <a:p>
                      <a:r>
                        <a:rPr lang="en-US" sz="1400" dirty="0">
                          <a:effectLst/>
                          <a:latin typeface="Quattrocento Sans" panose="020B0502050000020003" pitchFamily="34" charset="0"/>
                        </a:rPr>
                        <a:t>Resets after every job</a:t>
                      </a:r>
                    </a:p>
                  </a:txBody>
                  <a:tcPr marL="95250" marR="95250" marT="47625" marB="47625" anchor="ctr">
                    <a:noFill/>
                  </a:tcPr>
                </a:tc>
                <a:tc>
                  <a:txBody>
                    <a:bodyPr/>
                    <a:lstStyle/>
                    <a:p>
                      <a:r>
                        <a:rPr lang="en-US" sz="1400">
                          <a:effectLst/>
                          <a:latin typeface="Quattrocento Sans" panose="020B0502050000020003" pitchFamily="34" charset="0"/>
                        </a:rPr>
                        <a:t>Can persist data between jobs</a:t>
                      </a:r>
                    </a:p>
                  </a:txBody>
                  <a:tcPr marL="95250" marR="95250" marT="47625" marB="47625" anchor="ctr">
                    <a:noFill/>
                  </a:tcPr>
                </a:tc>
                <a:extLst>
                  <a:ext uri="{0D108BD9-81ED-4DB2-BD59-A6C34878D82A}">
                    <a16:rowId xmlns:a16="http://schemas.microsoft.com/office/drawing/2014/main" val="48960222"/>
                  </a:ext>
                </a:extLst>
              </a:tr>
              <a:tr h="451135">
                <a:tc>
                  <a:txBody>
                    <a:bodyPr/>
                    <a:lstStyle/>
                    <a:p>
                      <a:r>
                        <a:rPr lang="en-US" sz="1400" b="1">
                          <a:effectLst/>
                          <a:latin typeface="Quattrocento Sans" panose="020B0502050000020003" pitchFamily="34" charset="0"/>
                        </a:rPr>
                        <a:t>Cost</a:t>
                      </a:r>
                      <a:endParaRPr lang="en-US" sz="1400">
                        <a:effectLst/>
                        <a:latin typeface="Quattrocento Sans" panose="020B0502050000020003" pitchFamily="34" charset="0"/>
                      </a:endParaRPr>
                    </a:p>
                  </a:txBody>
                  <a:tcPr marL="95250" marR="95250" marT="47625" marB="47625" anchor="ctr">
                    <a:noFill/>
                  </a:tcPr>
                </a:tc>
                <a:tc>
                  <a:txBody>
                    <a:bodyPr/>
                    <a:lstStyle/>
                    <a:p>
                      <a:r>
                        <a:rPr lang="en-US" sz="1400">
                          <a:effectLst/>
                          <a:latin typeface="Quattrocento Sans" panose="020B0502050000020003" pitchFamily="34" charset="0"/>
                        </a:rPr>
                        <a:t>Free for public repos; limited free usage for private repos</a:t>
                      </a:r>
                    </a:p>
                  </a:txBody>
                  <a:tcPr marL="95250" marR="95250" marT="47625" marB="47625" anchor="ctr">
                    <a:noFill/>
                  </a:tcPr>
                </a:tc>
                <a:tc>
                  <a:txBody>
                    <a:bodyPr/>
                    <a:lstStyle/>
                    <a:p>
                      <a:r>
                        <a:rPr lang="en-US" sz="1400">
                          <a:effectLst/>
                          <a:latin typeface="Quattrocento Sans" panose="020B0502050000020003" pitchFamily="34" charset="0"/>
                        </a:rPr>
                        <a:t>No GitHub costs, but requires infrastructure investment</a:t>
                      </a:r>
                    </a:p>
                  </a:txBody>
                  <a:tcPr marL="95250" marR="95250" marT="47625" marB="47625" anchor="ctr">
                    <a:noFill/>
                  </a:tcPr>
                </a:tc>
                <a:extLst>
                  <a:ext uri="{0D108BD9-81ED-4DB2-BD59-A6C34878D82A}">
                    <a16:rowId xmlns:a16="http://schemas.microsoft.com/office/drawing/2014/main" val="3980236276"/>
                  </a:ext>
                </a:extLst>
              </a:tr>
              <a:tr h="345131">
                <a:tc>
                  <a:txBody>
                    <a:bodyPr/>
                    <a:lstStyle/>
                    <a:p>
                      <a:r>
                        <a:rPr lang="en-US" sz="1400" b="1" dirty="0">
                          <a:effectLst/>
                          <a:latin typeface="Quattrocento Sans" panose="020B0502050000020003" pitchFamily="34" charset="0"/>
                        </a:rPr>
                        <a:t>Network Access</a:t>
                      </a:r>
                      <a:endParaRPr lang="en-US" sz="1400" dirty="0">
                        <a:effectLst/>
                        <a:latin typeface="Quattrocento Sans" panose="020B0502050000020003" pitchFamily="34" charset="0"/>
                      </a:endParaRPr>
                    </a:p>
                  </a:txBody>
                  <a:tcPr marL="95250" marR="95250" marT="47625" marB="47625" anchor="ctr">
                    <a:noFill/>
                  </a:tcPr>
                </a:tc>
                <a:tc>
                  <a:txBody>
                    <a:bodyPr/>
                    <a:lstStyle/>
                    <a:p>
                      <a:r>
                        <a:rPr lang="en-US" sz="1400" dirty="0">
                          <a:effectLst/>
                          <a:latin typeface="Quattrocento Sans" panose="020B0502050000020003" pitchFamily="34" charset="0"/>
                        </a:rPr>
                        <a:t>No direct access to internal networks</a:t>
                      </a:r>
                    </a:p>
                  </a:txBody>
                  <a:tcPr marL="95250" marR="95250" marT="47625" marB="47625" anchor="ctr">
                    <a:noFill/>
                  </a:tcPr>
                </a:tc>
                <a:tc>
                  <a:txBody>
                    <a:bodyPr/>
                    <a:lstStyle/>
                    <a:p>
                      <a:r>
                        <a:rPr lang="en-US" sz="1400" dirty="0">
                          <a:effectLst/>
                          <a:latin typeface="Quattrocento Sans" panose="020B0502050000020003" pitchFamily="34" charset="0"/>
                        </a:rPr>
                        <a:t>Can access internal/private networks</a:t>
                      </a:r>
                    </a:p>
                  </a:txBody>
                  <a:tcPr marL="95250" marR="95250" marT="47625" marB="47625" anchor="ctr">
                    <a:noFill/>
                  </a:tcPr>
                </a:tc>
                <a:extLst>
                  <a:ext uri="{0D108BD9-81ED-4DB2-BD59-A6C34878D82A}">
                    <a16:rowId xmlns:a16="http://schemas.microsoft.com/office/drawing/2014/main" val="1155325604"/>
                  </a:ext>
                </a:extLst>
              </a:tr>
              <a:tr h="345131">
                <a:tc>
                  <a:txBody>
                    <a:bodyPr/>
                    <a:lstStyle/>
                    <a:p>
                      <a:r>
                        <a:rPr lang="en-US" sz="1400" b="1">
                          <a:effectLst/>
                          <a:latin typeface="Quattrocento Sans" panose="020B0502050000020003" pitchFamily="34" charset="0"/>
                        </a:rPr>
                        <a:t>Use Case</a:t>
                      </a:r>
                      <a:endParaRPr lang="en-US" sz="1400">
                        <a:effectLst/>
                        <a:latin typeface="Quattrocento Sans" panose="020B0502050000020003" pitchFamily="34" charset="0"/>
                      </a:endParaRPr>
                    </a:p>
                  </a:txBody>
                  <a:tcPr marL="95250" marR="95250" marT="47625" marB="47625" anchor="ctr">
                    <a:noFill/>
                  </a:tcPr>
                </a:tc>
                <a:tc>
                  <a:txBody>
                    <a:bodyPr/>
                    <a:lstStyle/>
                    <a:p>
                      <a:r>
                        <a:rPr lang="en-US" sz="1400" dirty="0">
                          <a:effectLst/>
                          <a:latin typeface="Quattrocento Sans" panose="020B0502050000020003" pitchFamily="34" charset="0"/>
                        </a:rPr>
                        <a:t>Best for general CI/CD, automation, and open-source projects</a:t>
                      </a:r>
                    </a:p>
                  </a:txBody>
                  <a:tcPr marL="95250" marR="95250" marT="47625" marB="47625" anchor="ctr">
                    <a:noFill/>
                  </a:tcPr>
                </a:tc>
                <a:tc>
                  <a:txBody>
                    <a:bodyPr/>
                    <a:lstStyle/>
                    <a:p>
                      <a:r>
                        <a:rPr lang="en-US" sz="1400" dirty="0">
                          <a:effectLst/>
                          <a:latin typeface="Quattrocento Sans" panose="020B0502050000020003" pitchFamily="34" charset="0"/>
                        </a:rPr>
                        <a:t>Best for enterprise environments, secure builds, and large workloads</a:t>
                      </a:r>
                    </a:p>
                  </a:txBody>
                  <a:tcPr marL="95250" marR="95250" marT="47625" marB="47625" anchor="ctr">
                    <a:noFill/>
                  </a:tcPr>
                </a:tc>
                <a:extLst>
                  <a:ext uri="{0D108BD9-81ED-4DB2-BD59-A6C34878D82A}">
                    <a16:rowId xmlns:a16="http://schemas.microsoft.com/office/drawing/2014/main" val="1094661383"/>
                  </a:ext>
                </a:extLst>
              </a:tr>
            </a:tbl>
          </a:graphicData>
        </a:graphic>
      </p:graphicFrame>
    </p:spTree>
    <p:extLst>
      <p:ext uri="{BB962C8B-B14F-4D97-AF65-F5344CB8AC3E}">
        <p14:creationId xmlns:p14="http://schemas.microsoft.com/office/powerpoint/2010/main" val="363644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GitHub Enterprise Cloud (GHEC) with Data Residency</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7" y="1309021"/>
            <a:ext cx="9758015" cy="4558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5" name="TextBox 4">
            <a:extLst>
              <a:ext uri="{FF2B5EF4-FFF2-40B4-BE49-F238E27FC236}">
                <a16:creationId xmlns:a16="http://schemas.microsoft.com/office/drawing/2014/main" id="{6938CF46-1DB3-5256-2E58-42BB3FDF3CE9}"/>
              </a:ext>
            </a:extLst>
          </p:cNvPr>
          <p:cNvSpPr txBox="1"/>
          <p:nvPr/>
        </p:nvSpPr>
        <p:spPr>
          <a:xfrm>
            <a:off x="856354" y="1481030"/>
            <a:ext cx="5734948" cy="369332"/>
          </a:xfrm>
          <a:prstGeom prst="rect">
            <a:avLst/>
          </a:prstGeom>
          <a:noFill/>
        </p:spPr>
        <p:txBody>
          <a:bodyPr wrap="square" rtlCol="0">
            <a:spAutoFit/>
          </a:bodyPr>
          <a:lstStyle/>
          <a:p>
            <a:r>
              <a:rPr lang="en-US" b="1" dirty="0">
                <a:latin typeface="Quattrocento Sans" panose="020B0502050000020003" pitchFamily="34" charset="0"/>
                <a:cs typeface="Segoe UI"/>
              </a:rPr>
              <a:t>GitHub Enterprise Cloud (GHEC) with Data Residency</a:t>
            </a:r>
            <a:endParaRPr lang="en-US" sz="1600" dirty="0">
              <a:latin typeface="Quattrocento Sans" panose="020B0502050000020003" pitchFamily="34" charset="0"/>
              <a:cs typeface="Segoe UI"/>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856354" y="1850362"/>
            <a:ext cx="9481098" cy="4031873"/>
          </a:xfrm>
          <a:prstGeom prst="rect">
            <a:avLst/>
          </a:prstGeom>
          <a:noFill/>
        </p:spPr>
        <p:txBody>
          <a:bodyPr wrap="square" rtlCol="0">
            <a:spAutoFit/>
          </a:bodyPr>
          <a:lstStyle/>
          <a:p>
            <a:pPr>
              <a:spcAft>
                <a:spcPts val="600"/>
              </a:spcAft>
            </a:pPr>
            <a:r>
              <a:rPr lang="en-US" sz="1400" b="0" i="0" dirty="0">
                <a:effectLst/>
                <a:latin typeface="Quattrocento Sans" panose="020B0502050000020003" pitchFamily="34" charset="0"/>
              </a:rPr>
              <a:t>GitHub Enterprise Cloud (GHEC) with </a:t>
            </a:r>
            <a:r>
              <a:rPr lang="en-US" sz="1400" b="1" i="0" dirty="0">
                <a:effectLst/>
                <a:latin typeface="Quattrocento Sans" panose="020B0502050000020003" pitchFamily="34" charset="0"/>
              </a:rPr>
              <a:t>Data Residency </a:t>
            </a:r>
            <a:r>
              <a:rPr lang="en-US" sz="1400" b="0" i="0" dirty="0">
                <a:effectLst/>
                <a:latin typeface="Quattrocento Sans" panose="020B0502050000020003" pitchFamily="34" charset="0"/>
              </a:rPr>
              <a:t>is an important  is an important feature of GHEC for organizations that must comply with data protection regulations by ensuring specific data is stored in particular geographical regions.</a:t>
            </a:r>
          </a:p>
          <a:p>
            <a:pPr>
              <a:spcAft>
                <a:spcPts val="600"/>
              </a:spcAft>
            </a:pPr>
            <a:r>
              <a:rPr lang="en-US" sz="1400" b="1" i="0" dirty="0">
                <a:effectLst/>
                <a:latin typeface="Quattrocento Sans" panose="020B0502050000020003" pitchFamily="34" charset="0"/>
              </a:rPr>
              <a:t>It allows users to:</a:t>
            </a:r>
          </a:p>
          <a:p>
            <a:pPr marL="342900" indent="-342900">
              <a:spcAft>
                <a:spcPts val="600"/>
              </a:spcAft>
              <a:buFont typeface="+mj-lt"/>
              <a:buAutoNum type="arabicPeriod"/>
            </a:pPr>
            <a:r>
              <a:rPr lang="en-US" sz="1400" b="1" i="0" dirty="0">
                <a:effectLst/>
                <a:latin typeface="Quattrocento Sans" panose="020B0502050000020003" pitchFamily="34" charset="0"/>
              </a:rPr>
              <a:t>Data Residency Regions:</a:t>
            </a:r>
          </a:p>
          <a:p>
            <a:pPr marL="742950" lvl="1" indent="-285750">
              <a:spcAft>
                <a:spcPts val="600"/>
              </a:spcAft>
              <a:buFont typeface="Arial" panose="020B0604020202020204" pitchFamily="34" charset="0"/>
              <a:buChar char="•"/>
            </a:pPr>
            <a:r>
              <a:rPr lang="en-US" sz="1400" b="0" i="0" dirty="0">
                <a:effectLst/>
                <a:latin typeface="Quattrocento Sans" panose="020B0502050000020003" pitchFamily="34" charset="0"/>
              </a:rPr>
              <a:t>GitHub provides predefined regions (e.g., the United States, Europe) based on your compliance needs.</a:t>
            </a:r>
          </a:p>
          <a:p>
            <a:pPr marL="342900" indent="-342900">
              <a:spcAft>
                <a:spcPts val="600"/>
              </a:spcAft>
              <a:buFont typeface="+mj-lt"/>
              <a:buAutoNum type="arabicPeriod"/>
            </a:pPr>
            <a:r>
              <a:rPr lang="en-US" sz="1400" b="1" i="0" dirty="0">
                <a:effectLst/>
                <a:latin typeface="Quattrocento Sans" panose="020B0502050000020003" pitchFamily="34" charset="0"/>
              </a:rPr>
              <a:t>Data Types Covered:</a:t>
            </a:r>
          </a:p>
          <a:p>
            <a:pPr marL="742950" lvl="1" indent="-285750">
              <a:spcAft>
                <a:spcPts val="600"/>
              </a:spcAft>
              <a:buFont typeface="Arial" panose="020B0604020202020204" pitchFamily="34" charset="0"/>
              <a:buChar char="•"/>
            </a:pPr>
            <a:r>
              <a:rPr lang="en-US" sz="1400" b="0" i="0" dirty="0">
                <a:effectLst/>
                <a:latin typeface="Quattrocento Sans" panose="020B0502050000020003" pitchFamily="34" charset="0"/>
              </a:rPr>
              <a:t>Repository Contents: Code, issues, pull requests, and repository-related data.</a:t>
            </a:r>
          </a:p>
          <a:p>
            <a:pPr marL="742950" lvl="1" indent="-285750">
              <a:spcAft>
                <a:spcPts val="600"/>
              </a:spcAft>
              <a:buFont typeface="Arial" panose="020B0604020202020204" pitchFamily="34" charset="0"/>
              <a:buChar char="•"/>
            </a:pPr>
            <a:r>
              <a:rPr lang="en-US" sz="1400" b="0" i="0" dirty="0">
                <a:effectLst/>
                <a:latin typeface="Quattrocento Sans" panose="020B0502050000020003" pitchFamily="34" charset="0"/>
              </a:rPr>
              <a:t>Metadata: Includes audit logs, user events, and settings.</a:t>
            </a:r>
          </a:p>
          <a:p>
            <a:pPr marL="342900" indent="-342900">
              <a:spcAft>
                <a:spcPts val="600"/>
              </a:spcAft>
              <a:buFont typeface="+mj-lt"/>
              <a:buAutoNum type="arabicPeriod"/>
            </a:pPr>
            <a:r>
              <a:rPr lang="en-US" sz="1400" b="1" i="0" dirty="0">
                <a:effectLst/>
                <a:latin typeface="Quattrocento Sans" panose="020B0502050000020003" pitchFamily="34" charset="0"/>
              </a:rPr>
              <a:t>Encryption and Security:</a:t>
            </a:r>
          </a:p>
          <a:p>
            <a:pPr marL="742950" lvl="1" indent="-285750">
              <a:spcAft>
                <a:spcPts val="600"/>
              </a:spcAft>
              <a:buFont typeface="Arial" panose="020B0604020202020204" pitchFamily="34" charset="0"/>
              <a:buChar char="•"/>
            </a:pPr>
            <a:r>
              <a:rPr lang="en-US" sz="1400" b="0" i="0" dirty="0">
                <a:effectLst/>
                <a:latin typeface="Quattrocento Sans" panose="020B0502050000020003" pitchFamily="34" charset="0"/>
              </a:rPr>
              <a:t>All data in transit and at rest is encrypted.</a:t>
            </a:r>
          </a:p>
          <a:p>
            <a:pPr marL="742950" lvl="1" indent="-285750">
              <a:spcAft>
                <a:spcPts val="600"/>
              </a:spcAft>
              <a:buFont typeface="Arial" panose="020B0604020202020204" pitchFamily="34" charset="0"/>
              <a:buChar char="•"/>
            </a:pPr>
            <a:r>
              <a:rPr lang="en-US" sz="1400" b="0" i="0" dirty="0">
                <a:effectLst/>
                <a:latin typeface="Quattrocento Sans" panose="020B0502050000020003" pitchFamily="34" charset="0"/>
              </a:rPr>
              <a:t>Compliance with regional and global security standards (e.g., ISO 27001, SOC 2).</a:t>
            </a:r>
          </a:p>
          <a:p>
            <a:pPr marL="342900" indent="-342900">
              <a:spcAft>
                <a:spcPts val="600"/>
              </a:spcAft>
              <a:buFont typeface="+mj-lt"/>
              <a:buAutoNum type="arabicPeriod"/>
            </a:pPr>
            <a:r>
              <a:rPr lang="en-US" sz="1400" b="1" i="0" dirty="0">
                <a:effectLst/>
                <a:latin typeface="Quattrocento Sans" panose="020B0502050000020003" pitchFamily="34" charset="0"/>
              </a:rPr>
              <a:t>Regional Storage and Failover:</a:t>
            </a:r>
          </a:p>
          <a:p>
            <a:pPr marL="742950" lvl="1" indent="-285750">
              <a:spcAft>
                <a:spcPts val="600"/>
              </a:spcAft>
              <a:buFont typeface="Arial" panose="020B0604020202020204" pitchFamily="34" charset="0"/>
              <a:buChar char="•"/>
            </a:pPr>
            <a:r>
              <a:rPr lang="en-US" sz="1400" b="0" i="0" dirty="0">
                <a:effectLst/>
                <a:latin typeface="Quattrocento Sans" panose="020B0502050000020003" pitchFamily="34" charset="0"/>
              </a:rPr>
              <a:t>Data is stored in the selected region with high availability and disaster recovery mechanisms.</a:t>
            </a:r>
          </a:p>
          <a:p>
            <a:pPr marL="742950" lvl="1" indent="-285750">
              <a:spcAft>
                <a:spcPts val="600"/>
              </a:spcAft>
              <a:buFont typeface="Arial" panose="020B0604020202020204" pitchFamily="34" charset="0"/>
              <a:buChar char="•"/>
            </a:pPr>
            <a:r>
              <a:rPr lang="en-US" sz="1400" b="0" i="0" dirty="0">
                <a:effectLst/>
                <a:latin typeface="Quattrocento Sans" panose="020B0502050000020003" pitchFamily="34" charset="0"/>
              </a:rPr>
              <a:t>Certain types of backup data may be replicated outside the region but remain encrypted.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21963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5" name="TextBox 4">
            <a:extLst>
              <a:ext uri="{FF2B5EF4-FFF2-40B4-BE49-F238E27FC236}">
                <a16:creationId xmlns:a16="http://schemas.microsoft.com/office/drawing/2014/main" id="{E9457DE3-56B9-3590-5E96-7DA0329C2311}"/>
              </a:ext>
            </a:extLst>
          </p:cNvPr>
          <p:cNvSpPr txBox="1"/>
          <p:nvPr/>
        </p:nvSpPr>
        <p:spPr>
          <a:xfrm>
            <a:off x="579438" y="1312396"/>
            <a:ext cx="7256462" cy="400110"/>
          </a:xfrm>
          <a:prstGeom prst="rect">
            <a:avLst/>
          </a:prstGeom>
          <a:noFill/>
        </p:spPr>
        <p:txBody>
          <a:bodyPr wrap="square">
            <a:spAutoFit/>
          </a:bodyPr>
          <a:lstStyle/>
          <a:p>
            <a:pPr algn="just">
              <a:spcBef>
                <a:spcPts val="600"/>
              </a:spcBef>
              <a:spcAft>
                <a:spcPts val="600"/>
              </a:spcAft>
            </a:pPr>
            <a:r>
              <a:rPr lang="en-US" sz="2000" b="1" i="0" dirty="0">
                <a:effectLst/>
                <a:latin typeface="Quattrocento Sans" panose="020B0502050000020003" pitchFamily="34" charset="0"/>
              </a:rPr>
              <a:t>Key Differences &amp; Considerations</a:t>
            </a:r>
          </a:p>
        </p:txBody>
      </p:sp>
      <p:sp>
        <p:nvSpPr>
          <p:cNvPr id="6" name="TextBox 5">
            <a:extLst>
              <a:ext uri="{FF2B5EF4-FFF2-40B4-BE49-F238E27FC236}">
                <a16:creationId xmlns:a16="http://schemas.microsoft.com/office/drawing/2014/main" id="{FA990297-1CBB-540E-4E77-56514E4EF333}"/>
              </a:ext>
            </a:extLst>
          </p:cNvPr>
          <p:cNvSpPr txBox="1"/>
          <p:nvPr/>
        </p:nvSpPr>
        <p:spPr>
          <a:xfrm>
            <a:off x="579438" y="1710679"/>
            <a:ext cx="10545762" cy="4262705"/>
          </a:xfrm>
          <a:prstGeom prst="rect">
            <a:avLst/>
          </a:prstGeom>
          <a:noFill/>
        </p:spPr>
        <p:txBody>
          <a:bodyPr wrap="square">
            <a:spAutoFit/>
          </a:bodyPr>
          <a:lstStyle/>
          <a:p>
            <a:pPr marL="342900" indent="-342900" algn="l">
              <a:buFont typeface="+mj-lt"/>
              <a:buAutoNum type="arabicPeriod"/>
            </a:pPr>
            <a:r>
              <a:rPr lang="en-US" sz="1600" b="1" i="0" dirty="0">
                <a:effectLst/>
                <a:latin typeface="Quattrocento Sans" panose="020B0502050000020003" pitchFamily="34" charset="0"/>
              </a:rPr>
              <a:t>Setup &amp; Maintenance</a:t>
            </a:r>
          </a:p>
          <a:p>
            <a:pPr marL="800100" lvl="1" indent="-342900">
              <a:buFont typeface="Arial" panose="020B0604020202020204" pitchFamily="34" charset="0"/>
              <a:buChar char="•"/>
            </a:pPr>
            <a:r>
              <a:rPr lang="en-US" sz="1600" b="1" i="0" dirty="0">
                <a:effectLst/>
                <a:latin typeface="Quattrocento Sans" panose="020B0502050000020003" pitchFamily="34" charset="0"/>
              </a:rPr>
              <a:t>GitHub-Hosted Runners</a:t>
            </a:r>
            <a:r>
              <a:rPr lang="en-US" sz="1600" b="0" i="0" dirty="0">
                <a:effectLst/>
                <a:latin typeface="Quattrocento Sans" panose="020B0502050000020003" pitchFamily="34" charset="0"/>
              </a:rPr>
              <a:t> require </a:t>
            </a:r>
            <a:r>
              <a:rPr lang="en-US" sz="1600" b="1" i="0" dirty="0">
                <a:effectLst/>
                <a:latin typeface="Quattrocento Sans" panose="020B0502050000020003" pitchFamily="34" charset="0"/>
              </a:rPr>
              <a:t>zero setup</a:t>
            </a:r>
            <a:r>
              <a:rPr lang="en-US" sz="1600" b="0" i="0" dirty="0">
                <a:effectLst/>
                <a:latin typeface="Quattrocento Sans" panose="020B0502050000020003" pitchFamily="34" charset="0"/>
              </a:rPr>
              <a:t>; users can start running workflows immediately.</a:t>
            </a:r>
          </a:p>
          <a:p>
            <a:pPr marL="800100" lvl="1" indent="-342900">
              <a:spcAft>
                <a:spcPts val="600"/>
              </a:spcAft>
              <a:buFont typeface="Arial" panose="020B0604020202020204" pitchFamily="34" charset="0"/>
              <a:buChar char="•"/>
            </a:pPr>
            <a:r>
              <a:rPr lang="en-US" sz="1600" b="1" i="0" dirty="0">
                <a:effectLst/>
                <a:latin typeface="Quattrocento Sans" panose="020B0502050000020003" pitchFamily="34" charset="0"/>
              </a:rPr>
              <a:t>Self-Hosted Runners</a:t>
            </a:r>
            <a:r>
              <a:rPr lang="en-US" sz="1600" b="0" i="0" dirty="0">
                <a:effectLst/>
                <a:latin typeface="Quattrocento Sans" panose="020B0502050000020003" pitchFamily="34" charset="0"/>
              </a:rPr>
              <a:t> need </a:t>
            </a:r>
            <a:r>
              <a:rPr lang="en-US" sz="1600" b="1" i="0" dirty="0">
                <a:effectLst/>
                <a:latin typeface="Quattrocento Sans" panose="020B0502050000020003" pitchFamily="34" charset="0"/>
              </a:rPr>
              <a:t>manual installation, configuration, updates, and security management</a:t>
            </a:r>
            <a:r>
              <a:rPr lang="en-US" sz="1600" b="0" i="0" dirty="0">
                <a:effectLst/>
                <a:latin typeface="Quattrocento Sans" panose="020B0502050000020003" pitchFamily="34" charset="0"/>
              </a:rPr>
              <a:t>.</a:t>
            </a:r>
          </a:p>
          <a:p>
            <a:pPr marL="342900" indent="-342900" algn="l">
              <a:buFont typeface="+mj-lt"/>
              <a:buAutoNum type="arabicPeriod"/>
            </a:pPr>
            <a:r>
              <a:rPr lang="en-US" sz="1600" b="1" i="0" dirty="0">
                <a:effectLst/>
                <a:latin typeface="Quattrocento Sans" panose="020B0502050000020003" pitchFamily="34" charset="0"/>
              </a:rPr>
              <a:t>Security Risks</a:t>
            </a:r>
          </a:p>
          <a:p>
            <a:pPr marL="800100" lvl="1" indent="-342900">
              <a:buFont typeface="Arial" panose="020B0604020202020204" pitchFamily="34" charset="0"/>
              <a:buChar char="•"/>
            </a:pPr>
            <a:r>
              <a:rPr lang="en-US" sz="1600" b="0" i="0" dirty="0">
                <a:effectLst/>
                <a:latin typeface="Quattrocento Sans" panose="020B0502050000020003" pitchFamily="34" charset="0"/>
              </a:rPr>
              <a:t>GitHub-hosted runners </a:t>
            </a:r>
            <a:r>
              <a:rPr lang="en-US" sz="1600" b="1" i="0" dirty="0">
                <a:effectLst/>
                <a:latin typeface="Quattrocento Sans" panose="020B0502050000020003" pitchFamily="34" charset="0"/>
              </a:rPr>
              <a:t>run in isolated virtual machines</a:t>
            </a:r>
            <a:r>
              <a:rPr lang="en-US" sz="1600" b="0" i="0" dirty="0">
                <a:effectLst/>
                <a:latin typeface="Quattrocento Sans" panose="020B0502050000020003" pitchFamily="34" charset="0"/>
              </a:rPr>
              <a:t> that reset after each job, minimizing attack surfaces.</a:t>
            </a:r>
          </a:p>
          <a:p>
            <a:pPr marL="800100" lvl="1" indent="-342900">
              <a:spcAft>
                <a:spcPts val="600"/>
              </a:spcAft>
              <a:buFont typeface="Arial" panose="020B0604020202020204" pitchFamily="34" charset="0"/>
              <a:buChar char="•"/>
            </a:pPr>
            <a:r>
              <a:rPr lang="en-US" sz="1600" b="0" i="0" dirty="0">
                <a:effectLst/>
                <a:latin typeface="Quattrocento Sans" panose="020B0502050000020003" pitchFamily="34" charset="0"/>
              </a:rPr>
              <a:t>Self-hosted runners </a:t>
            </a:r>
            <a:r>
              <a:rPr lang="en-US" sz="1600" b="1" i="0" dirty="0">
                <a:effectLst/>
                <a:latin typeface="Quattrocento Sans" panose="020B0502050000020003" pitchFamily="34" charset="0"/>
              </a:rPr>
              <a:t>persist across jobs</a:t>
            </a:r>
            <a:r>
              <a:rPr lang="en-US" sz="1600" b="0" i="0" dirty="0">
                <a:effectLst/>
                <a:latin typeface="Quattrocento Sans" panose="020B0502050000020003" pitchFamily="34" charset="0"/>
              </a:rPr>
              <a:t>, meaning a compromised runner can be exploited across multiple workflow runs.</a:t>
            </a:r>
          </a:p>
          <a:p>
            <a:pPr marL="342900" indent="-342900" algn="l">
              <a:buFont typeface="+mj-lt"/>
              <a:buAutoNum type="arabicPeriod"/>
            </a:pPr>
            <a:r>
              <a:rPr lang="en-US" sz="1600" b="1" i="0" dirty="0">
                <a:effectLst/>
                <a:latin typeface="Quattrocento Sans" panose="020B0502050000020003" pitchFamily="34" charset="0"/>
              </a:rPr>
              <a:t>Performance &amp; Cost Considerations</a:t>
            </a:r>
          </a:p>
          <a:p>
            <a:pPr marL="800100" lvl="1" indent="-342900">
              <a:buFont typeface="Arial" panose="020B0604020202020204" pitchFamily="34" charset="0"/>
              <a:buChar char="•"/>
            </a:pPr>
            <a:r>
              <a:rPr lang="en-US" sz="1600" b="0" i="0" dirty="0">
                <a:effectLst/>
                <a:latin typeface="Quattrocento Sans" panose="020B0502050000020003" pitchFamily="34" charset="0"/>
              </a:rPr>
              <a:t>GitHub-hosted runners </a:t>
            </a:r>
            <a:r>
              <a:rPr lang="en-US" sz="1600" b="1" i="0" dirty="0">
                <a:effectLst/>
                <a:latin typeface="Quattrocento Sans" panose="020B0502050000020003" pitchFamily="34" charset="0"/>
              </a:rPr>
              <a:t>provide a standard environment</a:t>
            </a:r>
            <a:r>
              <a:rPr lang="en-US" sz="1600" b="0" i="0" dirty="0">
                <a:effectLst/>
                <a:latin typeface="Quattrocento Sans" panose="020B0502050000020003" pitchFamily="34" charset="0"/>
              </a:rPr>
              <a:t> but have </a:t>
            </a:r>
            <a:r>
              <a:rPr lang="en-US" sz="1600" b="1" i="0" dirty="0">
                <a:effectLst/>
                <a:latin typeface="Quattrocento Sans" panose="020B0502050000020003" pitchFamily="34" charset="0"/>
              </a:rPr>
              <a:t>usage limits</a:t>
            </a:r>
            <a:r>
              <a:rPr lang="en-US" sz="1600" b="0" i="0" dirty="0">
                <a:effectLst/>
                <a:latin typeface="Quattrocento Sans" panose="020B0502050000020003" pitchFamily="34" charset="0"/>
              </a:rPr>
              <a:t> (e.g., free minutes per month for private repositories).</a:t>
            </a:r>
          </a:p>
          <a:p>
            <a:pPr marL="800100" lvl="1" indent="-342900">
              <a:spcAft>
                <a:spcPts val="600"/>
              </a:spcAft>
              <a:buFont typeface="Arial" panose="020B0604020202020204" pitchFamily="34" charset="0"/>
              <a:buChar char="•"/>
            </a:pPr>
            <a:r>
              <a:rPr lang="en-US" sz="1600" b="0" i="0" dirty="0">
                <a:effectLst/>
                <a:latin typeface="Quattrocento Sans" panose="020B0502050000020003" pitchFamily="34" charset="0"/>
              </a:rPr>
              <a:t>Self-hosted runners </a:t>
            </a:r>
            <a:r>
              <a:rPr lang="en-US" sz="1600" b="1" i="0" dirty="0">
                <a:effectLst/>
                <a:latin typeface="Quattrocento Sans" panose="020B0502050000020003" pitchFamily="34" charset="0"/>
              </a:rPr>
              <a:t>allow better performance tuning</a:t>
            </a:r>
            <a:r>
              <a:rPr lang="en-US" sz="1600" b="0" i="0" dirty="0">
                <a:effectLst/>
                <a:latin typeface="Quattrocento Sans" panose="020B0502050000020003" pitchFamily="34" charset="0"/>
              </a:rPr>
              <a:t> (e.g., running on high-end servers) but require </a:t>
            </a:r>
            <a:r>
              <a:rPr lang="en-US" sz="1600" b="1" i="0" dirty="0">
                <a:effectLst/>
                <a:latin typeface="Quattrocento Sans" panose="020B0502050000020003" pitchFamily="34" charset="0"/>
              </a:rPr>
              <a:t>infrastructure and maintenance costs</a:t>
            </a:r>
            <a:r>
              <a:rPr lang="en-US" sz="1600" b="0" i="0" dirty="0">
                <a:effectLst/>
                <a:latin typeface="Quattrocento Sans" panose="020B0502050000020003" pitchFamily="34" charset="0"/>
              </a:rPr>
              <a:t>.</a:t>
            </a:r>
          </a:p>
          <a:p>
            <a:pPr marL="342900" indent="-342900" algn="l">
              <a:buFont typeface="+mj-lt"/>
              <a:buAutoNum type="arabicPeriod"/>
            </a:pPr>
            <a:r>
              <a:rPr lang="en-US" sz="1600" b="1" i="0" dirty="0">
                <a:effectLst/>
                <a:latin typeface="Quattrocento Sans" panose="020B0502050000020003" pitchFamily="34" charset="0"/>
              </a:rPr>
              <a:t>Networking &amp; Access</a:t>
            </a:r>
          </a:p>
          <a:p>
            <a:pPr marL="800100" lvl="1" indent="-342900">
              <a:buFont typeface="Arial" panose="020B0604020202020204" pitchFamily="34" charset="0"/>
              <a:buChar char="•"/>
            </a:pPr>
            <a:r>
              <a:rPr lang="en-US" sz="1600" b="0" i="0" dirty="0">
                <a:effectLst/>
                <a:latin typeface="Quattrocento Sans" panose="020B0502050000020003" pitchFamily="34" charset="0"/>
              </a:rPr>
              <a:t>GitHub-hosted runners </a:t>
            </a:r>
            <a:r>
              <a:rPr lang="en-US" sz="1600" b="1" i="0" dirty="0">
                <a:effectLst/>
                <a:latin typeface="Quattrocento Sans" panose="020B0502050000020003" pitchFamily="34" charset="0"/>
              </a:rPr>
              <a:t>cannot access private/internal resources</a:t>
            </a:r>
            <a:r>
              <a:rPr lang="en-US" sz="1600" b="0" i="0" dirty="0">
                <a:effectLst/>
                <a:latin typeface="Quattrocento Sans" panose="020B0502050000020003" pitchFamily="34" charset="0"/>
              </a:rPr>
              <a:t> without additional configurations.</a:t>
            </a:r>
          </a:p>
          <a:p>
            <a:pPr marL="800100" lvl="1" indent="-342900">
              <a:buFont typeface="Arial" panose="020B0604020202020204" pitchFamily="34" charset="0"/>
              <a:buChar char="•"/>
            </a:pPr>
            <a:r>
              <a:rPr lang="en-US" sz="1600" b="0" i="0" dirty="0">
                <a:effectLst/>
                <a:latin typeface="Quattrocento Sans" panose="020B0502050000020003" pitchFamily="34" charset="0"/>
              </a:rPr>
              <a:t>Self-hosted runners </a:t>
            </a:r>
            <a:r>
              <a:rPr lang="en-US" sz="1600" b="1" i="0" dirty="0">
                <a:effectLst/>
                <a:latin typeface="Quattrocento Sans" panose="020B0502050000020003" pitchFamily="34" charset="0"/>
              </a:rPr>
              <a:t>can access internal systems</a:t>
            </a:r>
            <a:r>
              <a:rPr lang="en-US" sz="1600" b="0" i="0" dirty="0">
                <a:effectLst/>
                <a:latin typeface="Quattrocento Sans" panose="020B0502050000020003" pitchFamily="34" charset="0"/>
              </a:rPr>
              <a:t>, making them ideal for </a:t>
            </a:r>
            <a:r>
              <a:rPr lang="en-US" sz="1600" b="1" i="0" dirty="0">
                <a:effectLst/>
                <a:latin typeface="Quattrocento Sans" panose="020B0502050000020003" pitchFamily="34" charset="0"/>
              </a:rPr>
              <a:t>private repositories, internal tools, and on-premises deployments</a:t>
            </a:r>
            <a:r>
              <a:rPr lang="en-US" sz="1600" b="0" i="0" dirty="0">
                <a:effectLst/>
                <a:latin typeface="Quattrocento Sans" panose="020B0502050000020003" pitchFamily="34" charset="0"/>
              </a:rPr>
              <a:t>.</a:t>
            </a:r>
          </a:p>
        </p:txBody>
      </p:sp>
    </p:spTree>
    <p:extLst>
      <p:ext uri="{BB962C8B-B14F-4D97-AF65-F5344CB8AC3E}">
        <p14:creationId xmlns:p14="http://schemas.microsoft.com/office/powerpoint/2010/main" val="26519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Allowed IP list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8" y="5969015"/>
            <a:ext cx="4151312" cy="197976"/>
          </a:xfrm>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F75BB339-55FC-376C-A47A-AAC4B30C4D97}"/>
              </a:ext>
            </a:extLst>
          </p:cNvPr>
          <p:cNvSpPr/>
          <p:nvPr/>
        </p:nvSpPr>
        <p:spPr>
          <a:xfrm>
            <a:off x="579440" y="1822862"/>
            <a:ext cx="4530722" cy="30158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FC74E9-4AE8-59C1-8E4D-A20D6189ED09}"/>
              </a:ext>
            </a:extLst>
          </p:cNvPr>
          <p:cNvSpPr txBox="1"/>
          <p:nvPr/>
        </p:nvSpPr>
        <p:spPr>
          <a:xfrm>
            <a:off x="749301" y="1906364"/>
            <a:ext cx="4190999" cy="2539157"/>
          </a:xfrm>
          <a:prstGeom prst="rect">
            <a:avLst/>
          </a:prstGeom>
          <a:noFill/>
        </p:spPr>
        <p:txBody>
          <a:bodyPr wrap="square">
            <a:spAutoFit/>
          </a:bodyPr>
          <a:lstStyle/>
          <a:p>
            <a:pPr algn="l">
              <a:spcAft>
                <a:spcPts val="600"/>
              </a:spcAft>
            </a:pPr>
            <a:r>
              <a:rPr lang="en-US" sz="1600" b="1" i="0" dirty="0">
                <a:effectLst/>
                <a:latin typeface="Quattrocento Sans" panose="020B0502050000020003" pitchFamily="34" charset="0"/>
              </a:rPr>
              <a:t>Use GitHub-Hosted Runners If:</a:t>
            </a:r>
            <a:endParaRPr lang="en-US" sz="1600" b="0" i="0" dirty="0">
              <a:effectLst/>
              <a:latin typeface="Quattrocento Sans" panose="020B0502050000020003" pitchFamily="34" charset="0"/>
            </a:endParaRPr>
          </a:p>
          <a:p>
            <a:pPr marL="285750" indent="-285750" algn="l">
              <a:spcAft>
                <a:spcPts val="600"/>
              </a:spcAft>
              <a:buFont typeface="Arial" panose="020B0604020202020204" pitchFamily="34" charset="0"/>
              <a:buChar char="•"/>
            </a:pPr>
            <a:r>
              <a:rPr lang="en-US" sz="1600" b="0" i="0" dirty="0">
                <a:effectLst/>
                <a:latin typeface="Quattrocento Sans" panose="020B0502050000020003" pitchFamily="34" charset="0"/>
              </a:rPr>
              <a:t>You need a </a:t>
            </a:r>
            <a:r>
              <a:rPr lang="en-US" sz="1600" b="1" i="0" dirty="0">
                <a:effectLst/>
                <a:latin typeface="Quattrocento Sans" panose="020B0502050000020003" pitchFamily="34" charset="0"/>
              </a:rPr>
              <a:t>quick and easy setup</a:t>
            </a:r>
            <a:r>
              <a:rPr lang="en-US" sz="1600" b="0" i="0" dirty="0">
                <a:effectLst/>
                <a:latin typeface="Quattrocento Sans" panose="020B0502050000020003" pitchFamily="34" charset="0"/>
              </a:rPr>
              <a:t> without infrastructure management.</a:t>
            </a:r>
          </a:p>
          <a:p>
            <a:pPr marL="285750" indent="-285750" algn="l">
              <a:spcAft>
                <a:spcPts val="600"/>
              </a:spcAft>
              <a:buFont typeface="Arial" panose="020B0604020202020204" pitchFamily="34" charset="0"/>
              <a:buChar char="•"/>
            </a:pPr>
            <a:r>
              <a:rPr lang="en-US" sz="1600" b="0" i="0" dirty="0">
                <a:effectLst/>
                <a:latin typeface="Quattrocento Sans" panose="020B0502050000020003" pitchFamily="34" charset="0"/>
              </a:rPr>
              <a:t>Your workflow </a:t>
            </a:r>
            <a:r>
              <a:rPr lang="en-US" sz="1600" b="1" i="0" dirty="0">
                <a:effectLst/>
                <a:latin typeface="Quattrocento Sans" panose="020B0502050000020003" pitchFamily="34" charset="0"/>
              </a:rPr>
              <a:t>doesn’t require custom dependencies</a:t>
            </a:r>
            <a:r>
              <a:rPr lang="en-US" sz="1600" b="0" i="0" dirty="0">
                <a:effectLst/>
                <a:latin typeface="Quattrocento Sans" panose="020B0502050000020003" pitchFamily="34" charset="0"/>
              </a:rPr>
              <a:t> beyond the pre-installed tools.</a:t>
            </a:r>
          </a:p>
          <a:p>
            <a:pPr marL="285750" indent="-285750" algn="l">
              <a:spcAft>
                <a:spcPts val="600"/>
              </a:spcAft>
              <a:buFont typeface="Arial" panose="020B0604020202020204" pitchFamily="34" charset="0"/>
              <a:buChar char="•"/>
            </a:pPr>
            <a:r>
              <a:rPr lang="en-US" sz="1600" b="0" i="0" dirty="0">
                <a:effectLst/>
                <a:latin typeface="Quattrocento Sans" panose="020B0502050000020003" pitchFamily="34" charset="0"/>
              </a:rPr>
              <a:t>You're working on an </a:t>
            </a:r>
            <a:r>
              <a:rPr lang="en-US" sz="1600" b="1" i="0" dirty="0">
                <a:effectLst/>
                <a:latin typeface="Quattrocento Sans" panose="020B0502050000020003" pitchFamily="34" charset="0"/>
              </a:rPr>
              <a:t>open-source or public repository</a:t>
            </a:r>
            <a:r>
              <a:rPr lang="en-US" sz="1600" b="0" i="0" dirty="0">
                <a:effectLst/>
                <a:latin typeface="Quattrocento Sans" panose="020B0502050000020003" pitchFamily="34" charset="0"/>
              </a:rPr>
              <a:t> with </a:t>
            </a:r>
            <a:r>
              <a:rPr lang="en-US" sz="1600" b="1" i="0" dirty="0">
                <a:effectLst/>
                <a:latin typeface="Quattrocento Sans" panose="020B0502050000020003" pitchFamily="34" charset="0"/>
              </a:rPr>
              <a:t>free hosted runner minutes</a:t>
            </a:r>
            <a:r>
              <a:rPr lang="en-US" sz="1600" b="0" i="0" dirty="0">
                <a:effectLst/>
                <a:latin typeface="Quattrocento Sans" panose="020B0502050000020003" pitchFamily="34" charset="0"/>
              </a:rPr>
              <a:t>.</a:t>
            </a:r>
          </a:p>
        </p:txBody>
      </p:sp>
      <p:sp>
        <p:nvSpPr>
          <p:cNvPr id="13" name="Title 16">
            <a:extLst>
              <a:ext uri="{FF2B5EF4-FFF2-40B4-BE49-F238E27FC236}">
                <a16:creationId xmlns:a16="http://schemas.microsoft.com/office/drawing/2014/main" id="{96E06A89-30DB-E5FE-3058-3B399377A655}"/>
              </a:ext>
            </a:extLst>
          </p:cNvPr>
          <p:cNvSpPr txBox="1">
            <a:spLocks/>
          </p:cNvSpPr>
          <p:nvPr/>
        </p:nvSpPr>
        <p:spPr>
          <a:xfrm>
            <a:off x="579439" y="1276773"/>
            <a:ext cx="5859461" cy="4924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2000" b="1" dirty="0">
                <a:latin typeface="Quattrocento Sans" panose="020B0502050000020003" pitchFamily="34" charset="0"/>
              </a:rPr>
              <a:t>When to Use Each Runner?</a:t>
            </a:r>
          </a:p>
        </p:txBody>
      </p:sp>
      <p:sp>
        <p:nvSpPr>
          <p:cNvPr id="4" name="Rectangle 3">
            <a:extLst>
              <a:ext uri="{FF2B5EF4-FFF2-40B4-BE49-F238E27FC236}">
                <a16:creationId xmlns:a16="http://schemas.microsoft.com/office/drawing/2014/main" id="{D49941AA-8D66-D81A-AFA4-3FCC00E060BF}"/>
              </a:ext>
            </a:extLst>
          </p:cNvPr>
          <p:cNvSpPr/>
          <p:nvPr/>
        </p:nvSpPr>
        <p:spPr>
          <a:xfrm>
            <a:off x="6096000" y="1822862"/>
            <a:ext cx="4530722" cy="30158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144BF6-A5A9-6050-8205-86C922C08758}"/>
              </a:ext>
            </a:extLst>
          </p:cNvPr>
          <p:cNvSpPr txBox="1"/>
          <p:nvPr/>
        </p:nvSpPr>
        <p:spPr>
          <a:xfrm>
            <a:off x="6265862" y="1906364"/>
            <a:ext cx="4190998" cy="2769989"/>
          </a:xfrm>
          <a:prstGeom prst="rect">
            <a:avLst/>
          </a:prstGeom>
          <a:noFill/>
        </p:spPr>
        <p:txBody>
          <a:bodyPr wrap="square">
            <a:spAutoFit/>
          </a:bodyPr>
          <a:lstStyle/>
          <a:p>
            <a:pPr algn="l">
              <a:spcBef>
                <a:spcPts val="600"/>
              </a:spcBef>
              <a:spcAft>
                <a:spcPts val="600"/>
              </a:spcAft>
            </a:pPr>
            <a:r>
              <a:rPr lang="en-US" sz="1600" b="1" i="0" dirty="0">
                <a:effectLst/>
                <a:latin typeface="Quattrocento Sans" panose="020B0502050000020003" pitchFamily="34" charset="0"/>
              </a:rPr>
              <a:t>Use Self-Hosted Runners If:</a:t>
            </a:r>
            <a:endParaRPr lang="en-US" sz="1600" b="0" i="0" dirty="0">
              <a:effectLst/>
              <a:latin typeface="Quattrocento Sans" panose="020B0502050000020003" pitchFamily="34" charset="0"/>
            </a:endParaRP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Your workflow requires </a:t>
            </a:r>
            <a:r>
              <a:rPr lang="en-US" sz="1600" b="1" i="0" dirty="0">
                <a:effectLst/>
                <a:latin typeface="Quattrocento Sans" panose="020B0502050000020003" pitchFamily="34" charset="0"/>
              </a:rPr>
              <a:t>specific dependencies, configurations, or persistent states</a:t>
            </a:r>
            <a:r>
              <a:rPr lang="en-US" sz="1600" b="0" i="0" dirty="0">
                <a:effectLst/>
                <a:latin typeface="Quattrocento Sans" panose="020B0502050000020003" pitchFamily="34" charset="0"/>
              </a:rPr>
              <a:t>.</a:t>
            </a: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You need to </a:t>
            </a:r>
            <a:r>
              <a:rPr lang="en-US" sz="1600" b="1" i="0" dirty="0">
                <a:effectLst/>
                <a:latin typeface="Quattrocento Sans" panose="020B0502050000020003" pitchFamily="34" charset="0"/>
              </a:rPr>
              <a:t>access private network resources</a:t>
            </a:r>
            <a:r>
              <a:rPr lang="en-US" sz="1600" b="0" i="0" dirty="0">
                <a:effectLst/>
                <a:latin typeface="Quattrocento Sans" panose="020B0502050000020003" pitchFamily="34" charset="0"/>
              </a:rPr>
              <a:t> (e.g., on-premises databases, internal services).</a:t>
            </a:r>
          </a:p>
          <a:p>
            <a:pPr marL="285750" indent="-285750" algn="l">
              <a:spcBef>
                <a:spcPts val="600"/>
              </a:spcBef>
              <a:spcAft>
                <a:spcPts val="600"/>
              </a:spcAft>
              <a:buFont typeface="Arial" panose="020B0604020202020204" pitchFamily="34" charset="0"/>
              <a:buChar char="•"/>
            </a:pPr>
            <a:r>
              <a:rPr lang="en-US" sz="1600" b="0" i="0" dirty="0">
                <a:effectLst/>
                <a:latin typeface="Quattrocento Sans" panose="020B0502050000020003" pitchFamily="34" charset="0"/>
              </a:rPr>
              <a:t>You require </a:t>
            </a:r>
            <a:r>
              <a:rPr lang="en-US" sz="1600" b="1" i="0" dirty="0">
                <a:effectLst/>
                <a:latin typeface="Quattrocento Sans" panose="020B0502050000020003" pitchFamily="34" charset="0"/>
              </a:rPr>
              <a:t>higher performance machines</a:t>
            </a:r>
            <a:r>
              <a:rPr lang="en-US" sz="1600" b="0" i="0" dirty="0">
                <a:effectLst/>
                <a:latin typeface="Quattrocento Sans" panose="020B0502050000020003" pitchFamily="34" charset="0"/>
              </a:rPr>
              <a:t> for </a:t>
            </a:r>
            <a:r>
              <a:rPr lang="en-US" sz="1600" b="1" i="0" dirty="0">
                <a:effectLst/>
                <a:latin typeface="Quattrocento Sans" panose="020B0502050000020003" pitchFamily="34" charset="0"/>
              </a:rPr>
              <a:t>large-scale CI/CD pipelines</a:t>
            </a:r>
            <a:r>
              <a:rPr lang="en-US" sz="1600" b="0" i="0" dirty="0">
                <a:effectLst/>
                <a:latin typeface="Quattrocento Sans" panose="020B0502050000020003" pitchFamily="34" charset="0"/>
              </a:rPr>
              <a:t>.</a:t>
            </a:r>
          </a:p>
        </p:txBody>
      </p:sp>
    </p:spTree>
    <p:extLst>
      <p:ext uri="{BB962C8B-B14F-4D97-AF65-F5344CB8AC3E}">
        <p14:creationId xmlns:p14="http://schemas.microsoft.com/office/powerpoint/2010/main" val="181942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Configure Self-Hosted Runners for Enterprise Use</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88A5A83A-ED31-FEF6-F63B-A148CD6E170B}"/>
              </a:ext>
            </a:extLst>
          </p:cNvPr>
          <p:cNvSpPr txBox="1"/>
          <p:nvPr/>
        </p:nvSpPr>
        <p:spPr>
          <a:xfrm>
            <a:off x="579437" y="1169994"/>
            <a:ext cx="10582629" cy="923330"/>
          </a:xfrm>
          <a:prstGeom prst="rect">
            <a:avLst/>
          </a:prstGeom>
          <a:noFill/>
        </p:spPr>
        <p:txBody>
          <a:bodyPr wrap="square" rtlCol="0">
            <a:spAutoFit/>
          </a:bodyPr>
          <a:lstStyle/>
          <a:p>
            <a:pPr algn="just">
              <a:spcBef>
                <a:spcPts val="600"/>
              </a:spcBef>
              <a:spcAft>
                <a:spcPts val="600"/>
              </a:spcAft>
            </a:pPr>
            <a:r>
              <a:rPr lang="en-US" b="0" i="0" dirty="0">
                <a:effectLst/>
                <a:latin typeface="Quattrocento Sans" panose="020B0502050000020003" pitchFamily="34" charset="0"/>
              </a:rPr>
              <a:t>Self-hosted runners in GitHub Actions provide greater flexibility and control for enterprises that require </a:t>
            </a:r>
            <a:r>
              <a:rPr lang="en-US" b="1" i="0" dirty="0">
                <a:effectLst/>
                <a:latin typeface="Quattrocento Sans" panose="020B0502050000020003" pitchFamily="34" charset="0"/>
              </a:rPr>
              <a:t>customized environments, network access, and security hardening</a:t>
            </a:r>
            <a:r>
              <a:rPr lang="en-US" b="0" i="0" dirty="0">
                <a:effectLst/>
                <a:latin typeface="Quattrocento Sans" panose="020B0502050000020003" pitchFamily="34" charset="0"/>
              </a:rPr>
              <a:t>. This guide covers best practices for configuring self-hosted runners, including </a:t>
            </a:r>
            <a:r>
              <a:rPr lang="en-US" b="1" i="0" dirty="0">
                <a:effectLst/>
                <a:latin typeface="Quattrocento Sans" panose="020B0502050000020003" pitchFamily="34" charset="0"/>
              </a:rPr>
              <a:t>proxies, labels, and networking</a:t>
            </a:r>
            <a:r>
              <a:rPr lang="en-US" b="0" i="0" dirty="0">
                <a:effectLst/>
                <a:latin typeface="Quattrocento Sans" panose="020B0502050000020003" pitchFamily="34" charset="0"/>
              </a:rPr>
              <a:t> considerations.</a:t>
            </a:r>
          </a:p>
        </p:txBody>
      </p:sp>
      <p:sp>
        <p:nvSpPr>
          <p:cNvPr id="6" name="Rectangle 5">
            <a:extLst>
              <a:ext uri="{FF2B5EF4-FFF2-40B4-BE49-F238E27FC236}">
                <a16:creationId xmlns:a16="http://schemas.microsoft.com/office/drawing/2014/main" id="{83A4E7E5-B314-347E-4872-5F407AF30152}"/>
              </a:ext>
            </a:extLst>
          </p:cNvPr>
          <p:cNvSpPr/>
          <p:nvPr/>
        </p:nvSpPr>
        <p:spPr>
          <a:xfrm>
            <a:off x="579438" y="2159000"/>
            <a:ext cx="4270816" cy="35478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45685" y="2727430"/>
            <a:ext cx="3985065" cy="2939266"/>
          </a:xfrm>
          <a:prstGeom prst="rect">
            <a:avLst/>
          </a:prstGeom>
          <a:noFill/>
        </p:spPr>
        <p:txBody>
          <a:bodyPr wrap="square" rtlCol="0">
            <a:spAutoFit/>
          </a:bodyPr>
          <a:lstStyle/>
          <a:p>
            <a:pPr algn="l"/>
            <a:r>
              <a:rPr lang="en-US" sz="1600" b="1" i="0" dirty="0">
                <a:effectLst/>
                <a:latin typeface="Quattrocento Sans" panose="020B0502050000020003" pitchFamily="34" charset="0"/>
              </a:rPr>
              <a:t>Step 1: </a:t>
            </a:r>
            <a:r>
              <a:rPr lang="en-US" sz="1600" i="0" dirty="0">
                <a:effectLst/>
                <a:latin typeface="Quattrocento Sans" panose="020B0502050000020003" pitchFamily="34" charset="0"/>
              </a:rPr>
              <a:t>Create and Register a Self-Hosted Runner</a:t>
            </a:r>
          </a:p>
          <a:p>
            <a:pPr marL="342900" indent="-342900" algn="l">
              <a:spcBef>
                <a:spcPts val="600"/>
              </a:spcBef>
              <a:spcAft>
                <a:spcPts val="600"/>
              </a:spcAft>
              <a:buFont typeface="+mj-lt"/>
              <a:buAutoNum type="arabicPeriod"/>
            </a:pPr>
            <a:r>
              <a:rPr lang="en-US" sz="1600" b="0" i="0" dirty="0">
                <a:effectLst/>
                <a:latin typeface="Quattrocento Sans" panose="020B0502050000020003" pitchFamily="34" charset="0"/>
              </a:rPr>
              <a:t>Navigate to </a:t>
            </a:r>
            <a:r>
              <a:rPr lang="en-US" sz="1600" b="1" i="0" dirty="0">
                <a:effectLst/>
                <a:latin typeface="Quattrocento Sans" panose="020B0502050000020003" pitchFamily="34" charset="0"/>
              </a:rPr>
              <a:t>GitHub Enterprise → Settings → Actions → Runners</a:t>
            </a:r>
            <a:r>
              <a:rPr lang="en-US" sz="1600" b="0" i="0" dirty="0">
                <a:effectLst/>
                <a:latin typeface="Quattrocento Sans" panose="020B0502050000020003" pitchFamily="34" charset="0"/>
              </a:rPr>
              <a:t>.</a:t>
            </a:r>
          </a:p>
          <a:p>
            <a:pPr marL="342900" indent="-342900" algn="l">
              <a:spcBef>
                <a:spcPts val="600"/>
              </a:spcBef>
              <a:spcAft>
                <a:spcPts val="600"/>
              </a:spcAft>
              <a:buFont typeface="+mj-lt"/>
              <a:buAutoNum type="arabicPeriod"/>
            </a:pPr>
            <a:r>
              <a:rPr lang="en-US" sz="1600" b="0" i="0" dirty="0">
                <a:effectLst/>
                <a:latin typeface="Quattrocento Sans" panose="020B0502050000020003" pitchFamily="34" charset="0"/>
              </a:rPr>
              <a:t>Click </a:t>
            </a:r>
            <a:r>
              <a:rPr lang="en-US" sz="1600" b="1" i="0" dirty="0">
                <a:effectLst/>
                <a:latin typeface="Quattrocento Sans" panose="020B0502050000020003" pitchFamily="34" charset="0"/>
              </a:rPr>
              <a:t>New Runner</a:t>
            </a:r>
            <a:r>
              <a:rPr lang="en-US" sz="1600" b="0" i="0" dirty="0">
                <a:effectLst/>
                <a:latin typeface="Quattrocento Sans" panose="020B0502050000020003" pitchFamily="34" charset="0"/>
              </a:rPr>
              <a:t> and select the desired OS (</a:t>
            </a:r>
            <a:r>
              <a:rPr lang="en-US" sz="1600" b="1" i="0" dirty="0">
                <a:effectLst/>
                <a:latin typeface="Quattrocento Sans" panose="020B0502050000020003" pitchFamily="34" charset="0"/>
              </a:rPr>
              <a:t>Linux, Windows, or macOS</a:t>
            </a:r>
            <a:r>
              <a:rPr lang="en-US" sz="1600" b="0" i="0" dirty="0">
                <a:effectLst/>
                <a:latin typeface="Quattrocento Sans" panose="020B0502050000020003" pitchFamily="34" charset="0"/>
              </a:rPr>
              <a:t>).</a:t>
            </a:r>
          </a:p>
          <a:p>
            <a:pPr marL="342900" indent="-342900" algn="l">
              <a:spcBef>
                <a:spcPts val="600"/>
              </a:spcBef>
              <a:spcAft>
                <a:spcPts val="600"/>
              </a:spcAft>
              <a:buFont typeface="+mj-lt"/>
              <a:buAutoNum type="arabicPeriod"/>
            </a:pPr>
            <a:r>
              <a:rPr lang="en-US" sz="1600" b="0" i="0" dirty="0">
                <a:effectLst/>
                <a:latin typeface="Quattrocento Sans" panose="020B0502050000020003" pitchFamily="34" charset="0"/>
              </a:rPr>
              <a:t>Follow the provided commands to install and configure the runner on your machine.</a:t>
            </a:r>
          </a:p>
        </p:txBody>
      </p:sp>
      <p:sp>
        <p:nvSpPr>
          <p:cNvPr id="2" name="TextBox 1">
            <a:extLst>
              <a:ext uri="{FF2B5EF4-FFF2-40B4-BE49-F238E27FC236}">
                <a16:creationId xmlns:a16="http://schemas.microsoft.com/office/drawing/2014/main" id="{EED6DD39-9E87-73B2-1FB7-4C7CD1803C72}"/>
              </a:ext>
            </a:extLst>
          </p:cNvPr>
          <p:cNvSpPr txBox="1"/>
          <p:nvPr/>
        </p:nvSpPr>
        <p:spPr>
          <a:xfrm>
            <a:off x="745685" y="2309874"/>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1. Setting Up a Self-Hosted Runner</a:t>
            </a:r>
          </a:p>
        </p:txBody>
      </p:sp>
      <p:sp>
        <p:nvSpPr>
          <p:cNvPr id="10" name="Rectangle 9">
            <a:extLst>
              <a:ext uri="{FF2B5EF4-FFF2-40B4-BE49-F238E27FC236}">
                <a16:creationId xmlns:a16="http://schemas.microsoft.com/office/drawing/2014/main" id="{E3942992-0C30-B65A-957A-88D76624E21F}"/>
              </a:ext>
            </a:extLst>
          </p:cNvPr>
          <p:cNvSpPr/>
          <p:nvPr/>
        </p:nvSpPr>
        <p:spPr>
          <a:xfrm>
            <a:off x="5099050" y="2159000"/>
            <a:ext cx="6063015" cy="35478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C49C7E8-A2A3-EE71-B06D-F35691C5F635}"/>
              </a:ext>
            </a:extLst>
          </p:cNvPr>
          <p:cNvSpPr txBox="1"/>
          <p:nvPr/>
        </p:nvSpPr>
        <p:spPr>
          <a:xfrm>
            <a:off x="5241926" y="2309874"/>
            <a:ext cx="3985065" cy="2554545"/>
          </a:xfrm>
          <a:prstGeom prst="rect">
            <a:avLst/>
          </a:prstGeom>
          <a:noFill/>
        </p:spPr>
        <p:txBody>
          <a:bodyPr wrap="square" rtlCol="0">
            <a:spAutoFit/>
          </a:bodyPr>
          <a:lstStyle/>
          <a:p>
            <a:pPr algn="l"/>
            <a:r>
              <a:rPr lang="en-US" sz="1600" b="1" i="0" dirty="0">
                <a:effectLst/>
                <a:latin typeface="Quattrocento Sans" panose="020B0502050000020003" pitchFamily="34" charset="0"/>
              </a:rPr>
              <a:t>Step 2: </a:t>
            </a:r>
            <a:r>
              <a:rPr lang="en-US" sz="1600" i="0" dirty="0">
                <a:effectLst/>
                <a:latin typeface="Quattrocento Sans" panose="020B0502050000020003" pitchFamily="34" charset="0"/>
              </a:rPr>
              <a:t>Install &amp; Start the Runner</a:t>
            </a:r>
          </a:p>
          <a:p>
            <a:pPr algn="l"/>
            <a:endParaRPr lang="en-US" sz="1600" b="1" dirty="0">
              <a:latin typeface="Quattrocento Sans" panose="020B0502050000020003" pitchFamily="34" charset="0"/>
            </a:endParaRPr>
          </a:p>
          <a:p>
            <a:pPr algn="l"/>
            <a:r>
              <a:rPr lang="en-US" sz="1600" b="0" i="0" dirty="0">
                <a:effectLst/>
                <a:latin typeface="Quattrocento Sans" panose="020B0502050000020003" pitchFamily="34" charset="0"/>
              </a:rPr>
              <a:t>Run the following commands based on your OS:</a:t>
            </a:r>
          </a:p>
          <a:p>
            <a:pPr algn="l"/>
            <a:endParaRPr lang="en-US" sz="1600" dirty="0">
              <a:latin typeface="Quattrocento Sans" panose="020B0502050000020003" pitchFamily="34" charset="0"/>
            </a:endParaRPr>
          </a:p>
          <a:p>
            <a:pPr algn="l"/>
            <a:r>
              <a:rPr lang="en-US" sz="1600" b="0" i="0" dirty="0">
                <a:effectLst/>
                <a:latin typeface="Quattrocento Sans" panose="020B0502050000020003" pitchFamily="34" charset="0"/>
              </a:rPr>
              <a:t>Linux/macOS</a:t>
            </a:r>
          </a:p>
          <a:p>
            <a:pPr algn="l"/>
            <a:endParaRPr lang="en-US" sz="1600" dirty="0">
              <a:latin typeface="Quattrocento Sans" panose="020B0502050000020003" pitchFamily="34" charset="0"/>
            </a:endParaRPr>
          </a:p>
          <a:p>
            <a:pPr algn="l"/>
            <a:endParaRPr lang="en-US" sz="1600" b="0" i="0" dirty="0">
              <a:effectLst/>
              <a:latin typeface="Quattrocento Sans" panose="020B0502050000020003" pitchFamily="34" charset="0"/>
            </a:endParaRPr>
          </a:p>
          <a:p>
            <a:pPr algn="l"/>
            <a:endParaRPr lang="en-US" sz="1600" dirty="0">
              <a:latin typeface="Quattrocento Sans" panose="020B0502050000020003" pitchFamily="34" charset="0"/>
            </a:endParaRPr>
          </a:p>
          <a:p>
            <a:pPr algn="l"/>
            <a:r>
              <a:rPr lang="en-US" sz="1600" b="0" i="0" dirty="0">
                <a:effectLst/>
                <a:latin typeface="Quattrocento Sans" panose="020B0502050000020003" pitchFamily="34" charset="0"/>
              </a:rPr>
              <a:t>Windows (PowerShell)</a:t>
            </a:r>
          </a:p>
        </p:txBody>
      </p:sp>
      <p:sp>
        <p:nvSpPr>
          <p:cNvPr id="13" name="Rectangle 12">
            <a:extLst>
              <a:ext uri="{FF2B5EF4-FFF2-40B4-BE49-F238E27FC236}">
                <a16:creationId xmlns:a16="http://schemas.microsoft.com/office/drawing/2014/main" id="{B1B6BAAB-0384-9C7C-1A6E-A182B1D5A9A9}"/>
              </a:ext>
            </a:extLst>
          </p:cNvPr>
          <p:cNvSpPr/>
          <p:nvPr/>
        </p:nvSpPr>
        <p:spPr>
          <a:xfrm>
            <a:off x="5442550" y="3879534"/>
            <a:ext cx="5542950" cy="57816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config.sh</a:t>
            </a:r>
            <a:r>
              <a:rPr lang="en-US" sz="1050" dirty="0">
                <a:solidFill>
                  <a:schemeClr val="bg1"/>
                </a:solidFill>
                <a:latin typeface="Roboto Mono" pitchFamily="49" charset="0"/>
                <a:ea typeface="Roboto Mono" pitchFamily="49" charset="0"/>
              </a:rPr>
              <a:t> --</a:t>
            </a:r>
            <a:r>
              <a:rPr lang="en-US" sz="1050" dirty="0" err="1">
                <a:solidFill>
                  <a:schemeClr val="bg1"/>
                </a:solidFill>
                <a:latin typeface="Roboto Mono" pitchFamily="49" charset="0"/>
                <a:ea typeface="Roboto Mono" pitchFamily="49" charset="0"/>
              </a:rPr>
              <a:t>url</a:t>
            </a:r>
            <a:r>
              <a:rPr lang="en-US" sz="1050" dirty="0">
                <a:solidFill>
                  <a:schemeClr val="bg1"/>
                </a:solidFill>
                <a:latin typeface="Roboto Mono" pitchFamily="49" charset="0"/>
                <a:ea typeface="Roboto Mono" pitchFamily="49" charset="0"/>
              </a:rPr>
              <a:t> https://</a:t>
            </a:r>
            <a:r>
              <a:rPr lang="en-US" sz="1050" dirty="0" err="1">
                <a:solidFill>
                  <a:schemeClr val="bg1"/>
                </a:solidFill>
                <a:latin typeface="Roboto Mono" pitchFamily="49" charset="0"/>
                <a:ea typeface="Roboto Mono" pitchFamily="49" charset="0"/>
              </a:rPr>
              <a:t>github.com</a:t>
            </a:r>
            <a:r>
              <a:rPr lang="en-US" sz="1050" dirty="0">
                <a:solidFill>
                  <a:schemeClr val="bg1"/>
                </a:solidFill>
                <a:latin typeface="Roboto Mono" pitchFamily="49" charset="0"/>
                <a:ea typeface="Roboto Mono" pitchFamily="49" charset="0"/>
              </a:rPr>
              <a:t>/&lt;org-name&gt; --token &lt;generated-token&gt;</a:t>
            </a:r>
          </a:p>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run.sh</a:t>
            </a:r>
            <a:endParaRPr lang="en-US" sz="1050" dirty="0">
              <a:solidFill>
                <a:schemeClr val="bg1"/>
              </a:solidFill>
              <a:latin typeface="Roboto Mono" pitchFamily="49" charset="0"/>
              <a:ea typeface="Roboto Mono" pitchFamily="49" charset="0"/>
            </a:endParaRPr>
          </a:p>
        </p:txBody>
      </p:sp>
      <p:sp>
        <p:nvSpPr>
          <p:cNvPr id="14" name="Rectangle 13">
            <a:extLst>
              <a:ext uri="{FF2B5EF4-FFF2-40B4-BE49-F238E27FC236}">
                <a16:creationId xmlns:a16="http://schemas.microsoft.com/office/drawing/2014/main" id="{2EF1137D-237D-8FFA-9689-F64112D8DEBF}"/>
              </a:ext>
            </a:extLst>
          </p:cNvPr>
          <p:cNvSpPr/>
          <p:nvPr/>
        </p:nvSpPr>
        <p:spPr>
          <a:xfrm>
            <a:off x="5442550" y="4864419"/>
            <a:ext cx="5542950" cy="57816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config.cmd</a:t>
            </a:r>
            <a:r>
              <a:rPr lang="en-US" sz="1050" dirty="0">
                <a:solidFill>
                  <a:schemeClr val="bg1"/>
                </a:solidFill>
                <a:latin typeface="Roboto Mono" pitchFamily="49" charset="0"/>
                <a:ea typeface="Roboto Mono" pitchFamily="49" charset="0"/>
              </a:rPr>
              <a:t> --</a:t>
            </a:r>
            <a:r>
              <a:rPr lang="en-US" sz="1050" dirty="0" err="1">
                <a:solidFill>
                  <a:schemeClr val="bg1"/>
                </a:solidFill>
                <a:latin typeface="Roboto Mono" pitchFamily="49" charset="0"/>
                <a:ea typeface="Roboto Mono" pitchFamily="49" charset="0"/>
              </a:rPr>
              <a:t>url</a:t>
            </a:r>
            <a:r>
              <a:rPr lang="en-US" sz="1050" dirty="0">
                <a:solidFill>
                  <a:schemeClr val="bg1"/>
                </a:solidFill>
                <a:latin typeface="Roboto Mono" pitchFamily="49" charset="0"/>
                <a:ea typeface="Roboto Mono" pitchFamily="49" charset="0"/>
              </a:rPr>
              <a:t> https://</a:t>
            </a:r>
            <a:r>
              <a:rPr lang="en-US" sz="1050" dirty="0" err="1">
                <a:solidFill>
                  <a:schemeClr val="bg1"/>
                </a:solidFill>
                <a:latin typeface="Roboto Mono" pitchFamily="49" charset="0"/>
                <a:ea typeface="Roboto Mono" pitchFamily="49" charset="0"/>
              </a:rPr>
              <a:t>github.com</a:t>
            </a:r>
            <a:r>
              <a:rPr lang="en-US" sz="1050" dirty="0">
                <a:solidFill>
                  <a:schemeClr val="bg1"/>
                </a:solidFill>
                <a:latin typeface="Roboto Mono" pitchFamily="49" charset="0"/>
                <a:ea typeface="Roboto Mono" pitchFamily="49" charset="0"/>
              </a:rPr>
              <a:t>/&lt;org-name&gt; --token &lt;generated-token&gt;</a:t>
            </a:r>
          </a:p>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run.cmd</a:t>
            </a:r>
            <a:endParaRPr lang="en-US" sz="1050" dirty="0">
              <a:solidFill>
                <a:schemeClr val="bg1"/>
              </a:solidFill>
              <a:latin typeface="Roboto Mono" pitchFamily="49" charset="0"/>
              <a:ea typeface="Roboto Mono" pitchFamily="49" charset="0"/>
            </a:endParaRPr>
          </a:p>
        </p:txBody>
      </p:sp>
    </p:spTree>
    <p:extLst>
      <p:ext uri="{BB962C8B-B14F-4D97-AF65-F5344CB8AC3E}">
        <p14:creationId xmlns:p14="http://schemas.microsoft.com/office/powerpoint/2010/main" val="253135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Configure Self-Hosted Runners for Enterprise Use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Rectangle 9">
            <a:extLst>
              <a:ext uri="{FF2B5EF4-FFF2-40B4-BE49-F238E27FC236}">
                <a16:creationId xmlns:a16="http://schemas.microsoft.com/office/drawing/2014/main" id="{E3942992-0C30-B65A-957A-88D76624E21F}"/>
              </a:ext>
            </a:extLst>
          </p:cNvPr>
          <p:cNvSpPr/>
          <p:nvPr/>
        </p:nvSpPr>
        <p:spPr>
          <a:xfrm>
            <a:off x="579438" y="1435100"/>
            <a:ext cx="6063015" cy="4432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C49C7E8-A2A3-EE71-B06D-F35691C5F635}"/>
              </a:ext>
            </a:extLst>
          </p:cNvPr>
          <p:cNvSpPr txBox="1"/>
          <p:nvPr/>
        </p:nvSpPr>
        <p:spPr>
          <a:xfrm>
            <a:off x="722314" y="1585974"/>
            <a:ext cx="5920139" cy="3154710"/>
          </a:xfrm>
          <a:prstGeom prst="rect">
            <a:avLst/>
          </a:prstGeom>
          <a:noFill/>
        </p:spPr>
        <p:txBody>
          <a:bodyPr wrap="square" rtlCol="0">
            <a:spAutoFit/>
          </a:bodyPr>
          <a:lstStyle/>
          <a:p>
            <a:pPr algn="l">
              <a:spcAft>
                <a:spcPts val="600"/>
              </a:spcAft>
            </a:pPr>
            <a:r>
              <a:rPr lang="en-US" b="1" i="0" dirty="0">
                <a:effectLst/>
                <a:latin typeface="Quattrocento Sans" panose="020B0502050000020003" pitchFamily="34" charset="0"/>
              </a:rPr>
              <a:t>2. Configuring Proxies for Self-Hosted Runners</a:t>
            </a:r>
            <a:endParaRPr lang="en-US" b="1" dirty="0">
              <a:latin typeface="Quattrocento Sans" panose="020B0502050000020003" pitchFamily="34" charset="0"/>
            </a:endParaRPr>
          </a:p>
          <a:p>
            <a:pPr algn="l"/>
            <a:r>
              <a:rPr lang="en-US" sz="1600" b="0" i="0" dirty="0">
                <a:effectLst/>
                <a:latin typeface="Quattrocento Sans" panose="020B0502050000020003" pitchFamily="34" charset="0"/>
              </a:rPr>
              <a:t>Enterprises often operate behind corporate firewalls and proxies that restrict internet access. To allow self-hosted runners to communicate with GitHub, configure proxy settings as follows:</a:t>
            </a:r>
          </a:p>
          <a:p>
            <a:pPr algn="l"/>
            <a:endParaRPr lang="en-US" sz="1600" b="0" i="0" dirty="0">
              <a:effectLst/>
              <a:latin typeface="Quattrocento Sans" panose="020B0502050000020003" pitchFamily="34" charset="0"/>
            </a:endParaRPr>
          </a:p>
          <a:p>
            <a:pPr algn="l"/>
            <a:r>
              <a:rPr lang="en-US" sz="1600" b="1" i="0" dirty="0">
                <a:effectLst/>
                <a:latin typeface="Quattrocento Sans" panose="020B0502050000020003" pitchFamily="34" charset="0"/>
              </a:rPr>
              <a:t>Linux/macOS: Configure Proxy</a:t>
            </a:r>
          </a:p>
          <a:p>
            <a:pPr algn="l"/>
            <a:r>
              <a:rPr lang="en-US" sz="1600" b="0" i="0" dirty="0">
                <a:effectLst/>
                <a:latin typeface="Quattrocento Sans" panose="020B0502050000020003" pitchFamily="34" charset="0"/>
              </a:rPr>
              <a:t>Edit the environment file to define proxy settings:</a:t>
            </a:r>
            <a:endParaRPr lang="en-US" sz="1600" dirty="0">
              <a:latin typeface="Quattrocento Sans" panose="020B0502050000020003" pitchFamily="34" charset="0"/>
            </a:endParaRPr>
          </a:p>
          <a:p>
            <a:pPr algn="l"/>
            <a:endParaRPr lang="en-US" sz="1600" b="0" i="0" dirty="0">
              <a:effectLst/>
              <a:latin typeface="Quattrocento Sans" panose="020B0502050000020003" pitchFamily="34" charset="0"/>
            </a:endParaRPr>
          </a:p>
          <a:p>
            <a:pPr algn="l"/>
            <a:endParaRPr lang="en-US" sz="1600" dirty="0">
              <a:latin typeface="Quattrocento Sans" panose="020B0502050000020003" pitchFamily="34" charset="0"/>
            </a:endParaRPr>
          </a:p>
          <a:p>
            <a:pPr algn="l"/>
            <a:endParaRPr lang="en-US" sz="1600" dirty="0">
              <a:latin typeface="Quattrocento Sans" panose="020B0502050000020003" pitchFamily="34" charset="0"/>
            </a:endParaRPr>
          </a:p>
          <a:p>
            <a:pPr algn="l"/>
            <a:endParaRPr lang="en-US" sz="1600" dirty="0">
              <a:latin typeface="Quattrocento Sans" panose="020B0502050000020003" pitchFamily="34" charset="0"/>
            </a:endParaRPr>
          </a:p>
          <a:p>
            <a:pPr algn="l"/>
            <a:r>
              <a:rPr lang="en-US" sz="1600" dirty="0">
                <a:latin typeface="Quattrocento Sans" panose="020B0502050000020003" pitchFamily="34" charset="0"/>
              </a:rPr>
              <a:t>Apply the settings</a:t>
            </a:r>
          </a:p>
        </p:txBody>
      </p:sp>
      <p:sp>
        <p:nvSpPr>
          <p:cNvPr id="13" name="Rectangle 12">
            <a:extLst>
              <a:ext uri="{FF2B5EF4-FFF2-40B4-BE49-F238E27FC236}">
                <a16:creationId xmlns:a16="http://schemas.microsoft.com/office/drawing/2014/main" id="{B1B6BAAB-0384-9C7C-1A6E-A182B1D5A9A9}"/>
              </a:ext>
            </a:extLst>
          </p:cNvPr>
          <p:cNvSpPr/>
          <p:nvPr/>
        </p:nvSpPr>
        <p:spPr>
          <a:xfrm>
            <a:off x="839470" y="3540398"/>
            <a:ext cx="5542950" cy="57816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export </a:t>
            </a:r>
            <a:r>
              <a:rPr lang="en-US" sz="1050" dirty="0" err="1">
                <a:solidFill>
                  <a:schemeClr val="bg1"/>
                </a:solidFill>
                <a:latin typeface="Roboto Mono" pitchFamily="49" charset="0"/>
                <a:ea typeface="Roboto Mono" pitchFamily="49" charset="0"/>
              </a:rPr>
              <a:t>http_proxy</a:t>
            </a:r>
            <a:r>
              <a:rPr lang="en-US" sz="1050" dirty="0">
                <a:solidFill>
                  <a:schemeClr val="bg1"/>
                </a:solidFill>
                <a:latin typeface="Roboto Mono" pitchFamily="49" charset="0"/>
                <a:ea typeface="Roboto Mono" pitchFamily="49" charset="0"/>
              </a:rPr>
              <a:t>=http://proxy.company.com:8080</a:t>
            </a:r>
          </a:p>
          <a:p>
            <a:r>
              <a:rPr lang="en-US" sz="1050" dirty="0">
                <a:solidFill>
                  <a:schemeClr val="bg1"/>
                </a:solidFill>
                <a:latin typeface="Roboto Mono" pitchFamily="49" charset="0"/>
                <a:ea typeface="Roboto Mono" pitchFamily="49" charset="0"/>
              </a:rPr>
              <a:t>export </a:t>
            </a:r>
            <a:r>
              <a:rPr lang="en-US" sz="1050" dirty="0" err="1">
                <a:solidFill>
                  <a:schemeClr val="bg1"/>
                </a:solidFill>
                <a:latin typeface="Roboto Mono" pitchFamily="49" charset="0"/>
                <a:ea typeface="Roboto Mono" pitchFamily="49" charset="0"/>
              </a:rPr>
              <a:t>https_proxy</a:t>
            </a:r>
            <a:r>
              <a:rPr lang="en-US" sz="1050" dirty="0">
                <a:solidFill>
                  <a:schemeClr val="bg1"/>
                </a:solidFill>
                <a:latin typeface="Roboto Mono" pitchFamily="49" charset="0"/>
                <a:ea typeface="Roboto Mono" pitchFamily="49" charset="0"/>
              </a:rPr>
              <a:t>=http://proxy.company.com:8080</a:t>
            </a:r>
          </a:p>
          <a:p>
            <a:r>
              <a:rPr lang="en-US" sz="1050" dirty="0">
                <a:solidFill>
                  <a:schemeClr val="bg1"/>
                </a:solidFill>
                <a:latin typeface="Roboto Mono" pitchFamily="49" charset="0"/>
                <a:ea typeface="Roboto Mono" pitchFamily="49" charset="0"/>
              </a:rPr>
              <a:t>export </a:t>
            </a:r>
            <a:r>
              <a:rPr lang="en-US" sz="1050" dirty="0" err="1">
                <a:solidFill>
                  <a:schemeClr val="bg1"/>
                </a:solidFill>
                <a:latin typeface="Roboto Mono" pitchFamily="49" charset="0"/>
                <a:ea typeface="Roboto Mono" pitchFamily="49" charset="0"/>
              </a:rPr>
              <a:t>no_proxy</a:t>
            </a:r>
            <a:r>
              <a:rPr lang="en-US" sz="1050" dirty="0">
                <a:solidFill>
                  <a:schemeClr val="bg1"/>
                </a:solidFill>
                <a:latin typeface="Roboto Mono" pitchFamily="49" charset="0"/>
                <a:ea typeface="Roboto Mono" pitchFamily="49" charset="0"/>
              </a:rPr>
              <a:t>=localhost,127.0.0.1</a:t>
            </a:r>
          </a:p>
        </p:txBody>
      </p:sp>
      <p:sp>
        <p:nvSpPr>
          <p:cNvPr id="14" name="Rectangle 13">
            <a:extLst>
              <a:ext uri="{FF2B5EF4-FFF2-40B4-BE49-F238E27FC236}">
                <a16:creationId xmlns:a16="http://schemas.microsoft.com/office/drawing/2014/main" id="{2EF1137D-237D-8FFA-9689-F64112D8DEBF}"/>
              </a:ext>
            </a:extLst>
          </p:cNvPr>
          <p:cNvSpPr/>
          <p:nvPr/>
        </p:nvSpPr>
        <p:spPr>
          <a:xfrm>
            <a:off x="839470" y="4782011"/>
            <a:ext cx="5542950" cy="386889"/>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source ~/.</a:t>
            </a:r>
            <a:r>
              <a:rPr lang="en-US" sz="1050" dirty="0" err="1">
                <a:solidFill>
                  <a:schemeClr val="bg1"/>
                </a:solidFill>
                <a:latin typeface="Roboto Mono" pitchFamily="49" charset="0"/>
                <a:ea typeface="Roboto Mono" pitchFamily="49" charset="0"/>
              </a:rPr>
              <a:t>bashrc</a:t>
            </a:r>
            <a:endParaRPr lang="en-US" sz="1050" dirty="0">
              <a:solidFill>
                <a:schemeClr val="bg1"/>
              </a:solidFill>
              <a:latin typeface="Roboto Mono" pitchFamily="49" charset="0"/>
              <a:ea typeface="Roboto Mono" pitchFamily="49" charset="0"/>
            </a:endParaRPr>
          </a:p>
        </p:txBody>
      </p:sp>
      <p:sp>
        <p:nvSpPr>
          <p:cNvPr id="5" name="Rectangle 4">
            <a:extLst>
              <a:ext uri="{FF2B5EF4-FFF2-40B4-BE49-F238E27FC236}">
                <a16:creationId xmlns:a16="http://schemas.microsoft.com/office/drawing/2014/main" id="{037258E9-C62A-2E57-952A-8A3C42D38DD0}"/>
              </a:ext>
            </a:extLst>
          </p:cNvPr>
          <p:cNvSpPr/>
          <p:nvPr/>
        </p:nvSpPr>
        <p:spPr>
          <a:xfrm>
            <a:off x="6785329" y="1435100"/>
            <a:ext cx="5165371" cy="22672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B860812-5847-2198-F57C-540D3B4B4850}"/>
              </a:ext>
            </a:extLst>
          </p:cNvPr>
          <p:cNvSpPr txBox="1"/>
          <p:nvPr/>
        </p:nvSpPr>
        <p:spPr>
          <a:xfrm>
            <a:off x="6928205" y="1585974"/>
            <a:ext cx="5920139" cy="1569660"/>
          </a:xfrm>
          <a:prstGeom prst="rect">
            <a:avLst/>
          </a:prstGeom>
          <a:noFill/>
        </p:spPr>
        <p:txBody>
          <a:bodyPr wrap="square" rtlCol="0">
            <a:spAutoFit/>
          </a:bodyPr>
          <a:lstStyle/>
          <a:p>
            <a:pPr algn="l"/>
            <a:r>
              <a:rPr lang="en-US" sz="1600" b="1" i="0" dirty="0">
                <a:effectLst/>
                <a:latin typeface="Quattrocento Sans" panose="020B0502050000020003" pitchFamily="34" charset="0"/>
              </a:rPr>
              <a:t>Windows: Configure Proxy</a:t>
            </a:r>
          </a:p>
          <a:p>
            <a:pPr algn="l"/>
            <a:r>
              <a:rPr lang="en-US" sz="1600" b="0" i="0" dirty="0">
                <a:effectLst/>
                <a:latin typeface="Quattrocento Sans" panose="020B0502050000020003" pitchFamily="34" charset="0"/>
              </a:rPr>
              <a:t>Use the following PowerShell commands:</a:t>
            </a:r>
          </a:p>
          <a:p>
            <a:pPr algn="l"/>
            <a:endParaRPr lang="en-US" sz="1600" b="0" i="0" dirty="0">
              <a:effectLst/>
              <a:latin typeface="Quattrocento Sans" panose="020B0502050000020003" pitchFamily="34" charset="0"/>
            </a:endParaRPr>
          </a:p>
          <a:p>
            <a:pPr algn="l"/>
            <a:endParaRPr lang="en-US" sz="1600" dirty="0">
              <a:latin typeface="Quattrocento Sans" panose="020B0502050000020003" pitchFamily="34" charset="0"/>
            </a:endParaRPr>
          </a:p>
          <a:p>
            <a:pPr algn="l"/>
            <a:endParaRPr lang="en-US" sz="1600" dirty="0">
              <a:latin typeface="Quattrocento Sans" panose="020B0502050000020003" pitchFamily="34" charset="0"/>
            </a:endParaRPr>
          </a:p>
          <a:p>
            <a:pPr algn="l"/>
            <a:endParaRPr lang="en-US" sz="1600" dirty="0">
              <a:latin typeface="Quattrocento Sans" panose="020B0502050000020003" pitchFamily="34" charset="0"/>
            </a:endParaRPr>
          </a:p>
        </p:txBody>
      </p:sp>
      <p:sp>
        <p:nvSpPr>
          <p:cNvPr id="9" name="Rectangle 8">
            <a:extLst>
              <a:ext uri="{FF2B5EF4-FFF2-40B4-BE49-F238E27FC236}">
                <a16:creationId xmlns:a16="http://schemas.microsoft.com/office/drawing/2014/main" id="{6477B913-1FBC-C077-9921-ACE16706D5C3}"/>
              </a:ext>
            </a:extLst>
          </p:cNvPr>
          <p:cNvSpPr/>
          <p:nvPr/>
        </p:nvSpPr>
        <p:spPr>
          <a:xfrm>
            <a:off x="6928205" y="2220627"/>
            <a:ext cx="4905339" cy="942702"/>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System.Environment</a:t>
            </a:r>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SetEnvironmentVariable</a:t>
            </a:r>
            <a:r>
              <a:rPr lang="en-US" sz="1050" dirty="0">
                <a:solidFill>
                  <a:schemeClr val="bg1"/>
                </a:solidFill>
                <a:latin typeface="Roboto Mono" pitchFamily="49" charset="0"/>
                <a:ea typeface="Roboto Mono" pitchFamily="49" charset="0"/>
              </a:rPr>
              <a:t>("HTTP_PROXY", "http://proxy.company.com:8080", "Machine")</a:t>
            </a:r>
          </a:p>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System.Environment</a:t>
            </a:r>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SetEnvironmentVariable</a:t>
            </a:r>
            <a:r>
              <a:rPr lang="en-US" sz="1050" dirty="0">
                <a:solidFill>
                  <a:schemeClr val="bg1"/>
                </a:solidFill>
                <a:latin typeface="Roboto Mono" pitchFamily="49" charset="0"/>
                <a:ea typeface="Roboto Mono" pitchFamily="49" charset="0"/>
              </a:rPr>
              <a:t>("HTTPS_PROXY", "http://proxy.company.com:8080", "Machine")</a:t>
            </a:r>
          </a:p>
        </p:txBody>
      </p:sp>
    </p:spTree>
    <p:extLst>
      <p:ext uri="{BB962C8B-B14F-4D97-AF65-F5344CB8AC3E}">
        <p14:creationId xmlns:p14="http://schemas.microsoft.com/office/powerpoint/2010/main" val="15072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Configure Self-Hosted Runners for Enterprise Use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Rectangle 5">
            <a:extLst>
              <a:ext uri="{FF2B5EF4-FFF2-40B4-BE49-F238E27FC236}">
                <a16:creationId xmlns:a16="http://schemas.microsoft.com/office/drawing/2014/main" id="{83A4E7E5-B314-347E-4872-5F407AF30152}"/>
              </a:ext>
            </a:extLst>
          </p:cNvPr>
          <p:cNvSpPr/>
          <p:nvPr/>
        </p:nvSpPr>
        <p:spPr>
          <a:xfrm>
            <a:off x="579438" y="1409699"/>
            <a:ext cx="9961562" cy="4986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45685" y="1978130"/>
            <a:ext cx="9046015" cy="3785652"/>
          </a:xfrm>
          <a:prstGeom prst="rect">
            <a:avLst/>
          </a:prstGeom>
          <a:noFill/>
        </p:spPr>
        <p:txBody>
          <a:bodyPr wrap="square" rtlCol="0">
            <a:spAutoFit/>
          </a:bodyPr>
          <a:lstStyle/>
          <a:p>
            <a:pPr algn="l"/>
            <a:r>
              <a:rPr lang="en-US" sz="1600" b="1" i="0" dirty="0">
                <a:effectLst/>
                <a:latin typeface="Quattrocento Sans" panose="020B0502050000020003" pitchFamily="34" charset="0"/>
              </a:rPr>
              <a:t>Why Use Labels?</a:t>
            </a:r>
          </a:p>
          <a:p>
            <a:pPr algn="l"/>
            <a:r>
              <a:rPr lang="en-US" sz="1600" i="0" dirty="0">
                <a:effectLst/>
                <a:latin typeface="Quattrocento Sans" panose="020B0502050000020003" pitchFamily="34" charset="0"/>
              </a:rPr>
              <a:t>Labels help organize and route jobs to specific self-hosted runners based on OS, hardware, or project requirements.</a:t>
            </a:r>
          </a:p>
          <a:p>
            <a:pPr algn="l"/>
            <a:endParaRPr lang="en-US" sz="1600" dirty="0">
              <a:latin typeface="Quattrocento Sans" panose="020B0502050000020003" pitchFamily="34" charset="0"/>
            </a:endParaRPr>
          </a:p>
          <a:p>
            <a:pPr algn="l"/>
            <a:endParaRPr lang="en-US" sz="1600" i="0" dirty="0">
              <a:effectLst/>
              <a:latin typeface="Quattrocento Sans" panose="020B0502050000020003" pitchFamily="34" charset="0"/>
            </a:endParaRPr>
          </a:p>
          <a:p>
            <a:pPr algn="l"/>
            <a:endParaRPr lang="en-US" sz="1600" dirty="0">
              <a:latin typeface="Quattrocento Sans" panose="020B0502050000020003" pitchFamily="34" charset="0"/>
            </a:endParaRPr>
          </a:p>
          <a:p>
            <a:pPr algn="l"/>
            <a:endParaRPr lang="en-US" sz="1600" i="0" dirty="0">
              <a:effectLst/>
              <a:latin typeface="Quattrocento Sans" panose="020B0502050000020003" pitchFamily="34" charset="0"/>
            </a:endParaRPr>
          </a:p>
          <a:p>
            <a:pPr algn="l"/>
            <a:r>
              <a:rPr lang="en-US" sz="1600" b="1" i="0" dirty="0">
                <a:effectLst/>
                <a:latin typeface="Quattrocento Sans" panose="020B0502050000020003" pitchFamily="34" charset="0"/>
              </a:rPr>
              <a:t>Assigning Labels to a Runner</a:t>
            </a:r>
          </a:p>
          <a:p>
            <a:pPr algn="l"/>
            <a:r>
              <a:rPr lang="en-US" sz="1600" b="0" i="0" dirty="0">
                <a:effectLst/>
                <a:latin typeface="Quattrocento Sans" panose="020B0502050000020003" pitchFamily="34" charset="0"/>
              </a:rPr>
              <a:t>When configuring a runner, you can assign custom labels:</a:t>
            </a:r>
          </a:p>
          <a:p>
            <a:pPr algn="l"/>
            <a:endParaRPr lang="en-US" sz="1600" dirty="0">
              <a:latin typeface="Quattrocento Sans" panose="020B0502050000020003" pitchFamily="34" charset="0"/>
            </a:endParaRPr>
          </a:p>
          <a:p>
            <a:pPr algn="l"/>
            <a:endParaRPr lang="en-US" sz="1600" dirty="0">
              <a:latin typeface="Quattrocento Sans" panose="020B0502050000020003" pitchFamily="34" charset="0"/>
            </a:endParaRPr>
          </a:p>
          <a:p>
            <a:pPr algn="l"/>
            <a:r>
              <a:rPr lang="en-US" sz="1600" b="1" i="0" dirty="0">
                <a:effectLst/>
                <a:latin typeface="Quattrocento Sans" panose="020B0502050000020003" pitchFamily="34" charset="0"/>
              </a:rPr>
              <a:t>Targeting a Specific Runner in a Workflow</a:t>
            </a:r>
          </a:p>
          <a:p>
            <a:pPr algn="l"/>
            <a:r>
              <a:rPr lang="en-US" sz="1600" b="0" i="0" dirty="0">
                <a:effectLst/>
                <a:latin typeface="Quattrocento Sans" panose="020B0502050000020003" pitchFamily="34" charset="0"/>
              </a:rPr>
              <a:t>To run a job on a specific runner with labels, update the workflow .</a:t>
            </a:r>
            <a:r>
              <a:rPr lang="en-US" sz="1600" b="0" i="0" dirty="0" err="1">
                <a:effectLst/>
                <a:latin typeface="Quattrocento Sans" panose="020B0502050000020003" pitchFamily="34" charset="0"/>
              </a:rPr>
              <a:t>yml</a:t>
            </a:r>
            <a:r>
              <a:rPr lang="en-US" sz="1600" b="0" i="0" dirty="0">
                <a:effectLst/>
                <a:latin typeface="Quattrocento Sans" panose="020B0502050000020003" pitchFamily="34" charset="0"/>
              </a:rPr>
              <a:t>:</a:t>
            </a:r>
          </a:p>
          <a:p>
            <a:pPr algn="l"/>
            <a:endParaRPr lang="en-US" sz="1600" b="0" i="0" dirty="0">
              <a:effectLst/>
              <a:latin typeface="Quattrocento Sans" panose="020B0502050000020003" pitchFamily="34" charset="0"/>
            </a:endParaRPr>
          </a:p>
          <a:p>
            <a:pPr algn="l"/>
            <a:endParaRPr lang="en-US" sz="1600" i="0" dirty="0">
              <a:effectLst/>
              <a:latin typeface="Quattrocento Sans" panose="020B0502050000020003" pitchFamily="34" charset="0"/>
            </a:endParaRPr>
          </a:p>
        </p:txBody>
      </p:sp>
      <p:sp>
        <p:nvSpPr>
          <p:cNvPr id="2" name="TextBox 1">
            <a:extLst>
              <a:ext uri="{FF2B5EF4-FFF2-40B4-BE49-F238E27FC236}">
                <a16:creationId xmlns:a16="http://schemas.microsoft.com/office/drawing/2014/main" id="{EED6DD39-9E87-73B2-1FB7-4C7CD1803C72}"/>
              </a:ext>
            </a:extLst>
          </p:cNvPr>
          <p:cNvSpPr txBox="1"/>
          <p:nvPr/>
        </p:nvSpPr>
        <p:spPr>
          <a:xfrm>
            <a:off x="745685" y="1560574"/>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3. Using Labels for Runner Management</a:t>
            </a:r>
          </a:p>
        </p:txBody>
      </p:sp>
      <p:sp>
        <p:nvSpPr>
          <p:cNvPr id="13" name="Rectangle 12">
            <a:extLst>
              <a:ext uri="{FF2B5EF4-FFF2-40B4-BE49-F238E27FC236}">
                <a16:creationId xmlns:a16="http://schemas.microsoft.com/office/drawing/2014/main" id="{B1B6BAAB-0384-9C7C-1A6E-A182B1D5A9A9}"/>
              </a:ext>
            </a:extLst>
          </p:cNvPr>
          <p:cNvSpPr/>
          <p:nvPr/>
        </p:nvSpPr>
        <p:spPr>
          <a:xfrm>
            <a:off x="857408" y="4209093"/>
            <a:ext cx="8159591" cy="373439"/>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config.sh</a:t>
            </a:r>
            <a:r>
              <a:rPr lang="en-US" sz="1050" dirty="0">
                <a:solidFill>
                  <a:schemeClr val="bg1"/>
                </a:solidFill>
                <a:latin typeface="Roboto Mono" pitchFamily="49" charset="0"/>
                <a:ea typeface="Roboto Mono" pitchFamily="49" charset="0"/>
              </a:rPr>
              <a:t> --</a:t>
            </a:r>
            <a:r>
              <a:rPr lang="en-US" sz="1050" dirty="0" err="1">
                <a:solidFill>
                  <a:schemeClr val="bg1"/>
                </a:solidFill>
                <a:latin typeface="Roboto Mono" pitchFamily="49" charset="0"/>
                <a:ea typeface="Roboto Mono" pitchFamily="49" charset="0"/>
              </a:rPr>
              <a:t>url</a:t>
            </a:r>
            <a:r>
              <a:rPr lang="en-US" sz="1050" dirty="0">
                <a:solidFill>
                  <a:schemeClr val="bg1"/>
                </a:solidFill>
                <a:latin typeface="Roboto Mono" pitchFamily="49" charset="0"/>
                <a:ea typeface="Roboto Mono" pitchFamily="49" charset="0"/>
              </a:rPr>
              <a:t> https://</a:t>
            </a:r>
            <a:r>
              <a:rPr lang="en-US" sz="1050" dirty="0" err="1">
                <a:solidFill>
                  <a:schemeClr val="bg1"/>
                </a:solidFill>
                <a:latin typeface="Roboto Mono" pitchFamily="49" charset="0"/>
                <a:ea typeface="Roboto Mono" pitchFamily="49" charset="0"/>
              </a:rPr>
              <a:t>github.com</a:t>
            </a:r>
            <a:r>
              <a:rPr lang="en-US" sz="1050" dirty="0">
                <a:solidFill>
                  <a:schemeClr val="bg1"/>
                </a:solidFill>
                <a:latin typeface="Roboto Mono" pitchFamily="49" charset="0"/>
                <a:ea typeface="Roboto Mono" pitchFamily="49" charset="0"/>
              </a:rPr>
              <a:t>/&lt;org-name&gt; --token &lt;generated-token&gt; --labels "high-</a:t>
            </a:r>
            <a:r>
              <a:rPr lang="en-US" sz="1050" dirty="0" err="1">
                <a:solidFill>
                  <a:schemeClr val="bg1"/>
                </a:solidFill>
                <a:latin typeface="Roboto Mono" pitchFamily="49" charset="0"/>
                <a:ea typeface="Roboto Mono" pitchFamily="49" charset="0"/>
              </a:rPr>
              <a:t>memory,gpu</a:t>
            </a:r>
            <a:r>
              <a:rPr lang="en-US" sz="1050" dirty="0">
                <a:solidFill>
                  <a:schemeClr val="bg1"/>
                </a:solidFill>
                <a:latin typeface="Roboto Mono" pitchFamily="49" charset="0"/>
                <a:ea typeface="Roboto Mono" pitchFamily="49" charset="0"/>
              </a:rPr>
              <a:t>"</a:t>
            </a:r>
          </a:p>
        </p:txBody>
      </p:sp>
      <p:sp>
        <p:nvSpPr>
          <p:cNvPr id="14" name="Rectangle 13">
            <a:extLst>
              <a:ext uri="{FF2B5EF4-FFF2-40B4-BE49-F238E27FC236}">
                <a16:creationId xmlns:a16="http://schemas.microsoft.com/office/drawing/2014/main" id="{2EF1137D-237D-8FFA-9689-F64112D8DEBF}"/>
              </a:ext>
            </a:extLst>
          </p:cNvPr>
          <p:cNvSpPr/>
          <p:nvPr/>
        </p:nvSpPr>
        <p:spPr>
          <a:xfrm>
            <a:off x="857408" y="5182161"/>
            <a:ext cx="8337392" cy="1163241"/>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jobs:</a:t>
            </a:r>
          </a:p>
          <a:p>
            <a:r>
              <a:rPr lang="en-US" sz="1050" dirty="0">
                <a:solidFill>
                  <a:schemeClr val="bg1"/>
                </a:solidFill>
                <a:latin typeface="Roboto Mono" pitchFamily="49" charset="0"/>
                <a:ea typeface="Roboto Mono" pitchFamily="49" charset="0"/>
              </a:rPr>
              <a:t>  build:</a:t>
            </a:r>
          </a:p>
          <a:p>
            <a:r>
              <a:rPr lang="en-US" sz="1050" dirty="0">
                <a:solidFill>
                  <a:schemeClr val="bg1"/>
                </a:solidFill>
                <a:latin typeface="Roboto Mono" pitchFamily="49" charset="0"/>
                <a:ea typeface="Roboto Mono" pitchFamily="49" charset="0"/>
              </a:rPr>
              <a:t>    runs-on: [self-hosted, high-memory]</a:t>
            </a:r>
          </a:p>
          <a:p>
            <a:r>
              <a:rPr lang="en-US" sz="1050" dirty="0">
                <a:solidFill>
                  <a:schemeClr val="bg1"/>
                </a:solidFill>
                <a:latin typeface="Roboto Mono" pitchFamily="49" charset="0"/>
                <a:ea typeface="Roboto Mono" pitchFamily="49" charset="0"/>
              </a:rPr>
              <a:t>    steps:</a:t>
            </a:r>
          </a:p>
          <a:p>
            <a:r>
              <a:rPr lang="en-US" sz="1050" dirty="0">
                <a:solidFill>
                  <a:schemeClr val="bg1"/>
                </a:solidFill>
                <a:latin typeface="Roboto Mono" pitchFamily="49" charset="0"/>
                <a:ea typeface="Roboto Mono" pitchFamily="49" charset="0"/>
              </a:rPr>
              <a:t>      - name: Checkout repository</a:t>
            </a:r>
          </a:p>
          <a:p>
            <a:r>
              <a:rPr lang="en-US" sz="1050" dirty="0">
                <a:solidFill>
                  <a:schemeClr val="bg1"/>
                </a:solidFill>
                <a:latin typeface="Roboto Mono" pitchFamily="49" charset="0"/>
                <a:ea typeface="Roboto Mono" pitchFamily="49" charset="0"/>
              </a:rPr>
              <a:t>        uses: actions/checkout@v3</a:t>
            </a:r>
          </a:p>
        </p:txBody>
      </p:sp>
      <p:pic>
        <p:nvPicPr>
          <p:cNvPr id="5" name="Picture 4">
            <a:extLst>
              <a:ext uri="{FF2B5EF4-FFF2-40B4-BE49-F238E27FC236}">
                <a16:creationId xmlns:a16="http://schemas.microsoft.com/office/drawing/2014/main" id="{32B4EE72-847D-1843-7BDD-6B660F168B2A}"/>
              </a:ext>
            </a:extLst>
          </p:cNvPr>
          <p:cNvPicPr>
            <a:picLocks noChangeAspect="1"/>
          </p:cNvPicPr>
          <p:nvPr/>
        </p:nvPicPr>
        <p:blipFill>
          <a:blip r:embed="rId3"/>
          <a:stretch>
            <a:fillRect/>
          </a:stretch>
        </p:blipFill>
        <p:spPr>
          <a:xfrm>
            <a:off x="746126" y="2767975"/>
            <a:ext cx="5108574" cy="903226"/>
          </a:xfrm>
          <a:prstGeom prst="rect">
            <a:avLst/>
          </a:prstGeom>
        </p:spPr>
      </p:pic>
    </p:spTree>
    <p:extLst>
      <p:ext uri="{BB962C8B-B14F-4D97-AF65-F5344CB8AC3E}">
        <p14:creationId xmlns:p14="http://schemas.microsoft.com/office/powerpoint/2010/main" val="289698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Configure Self-Hosted Runners for Enterprise Use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Rectangle 5">
            <a:extLst>
              <a:ext uri="{FF2B5EF4-FFF2-40B4-BE49-F238E27FC236}">
                <a16:creationId xmlns:a16="http://schemas.microsoft.com/office/drawing/2014/main" id="{83A4E7E5-B314-347E-4872-5F407AF30152}"/>
              </a:ext>
            </a:extLst>
          </p:cNvPr>
          <p:cNvSpPr/>
          <p:nvPr/>
        </p:nvSpPr>
        <p:spPr>
          <a:xfrm>
            <a:off x="579438" y="1409700"/>
            <a:ext cx="9961562" cy="3861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45685" y="1978130"/>
            <a:ext cx="9046015" cy="3293209"/>
          </a:xfrm>
          <a:prstGeom prst="rect">
            <a:avLst/>
          </a:prstGeom>
          <a:noFill/>
        </p:spPr>
        <p:txBody>
          <a:bodyPr wrap="square" rtlCol="0">
            <a:spAutoFit/>
          </a:bodyPr>
          <a:lstStyle/>
          <a:p>
            <a:pPr algn="l"/>
            <a:r>
              <a:rPr lang="en-US" sz="1600" b="1" i="0" dirty="0" err="1">
                <a:effectLst/>
                <a:latin typeface="Quattrocento Sans" panose="020B0502050000020003" pitchFamily="34" charset="0"/>
              </a:rPr>
              <a:t>Allowlist</a:t>
            </a:r>
            <a:r>
              <a:rPr lang="en-US" sz="1600" b="1" i="0" dirty="0">
                <a:effectLst/>
                <a:latin typeface="Quattrocento Sans" panose="020B0502050000020003" pitchFamily="34" charset="0"/>
              </a:rPr>
              <a:t> GitHub IPs</a:t>
            </a:r>
          </a:p>
          <a:p>
            <a:pPr algn="l"/>
            <a:r>
              <a:rPr lang="en-US" sz="1600" b="0" i="0" dirty="0">
                <a:effectLst/>
                <a:latin typeface="Quattrocento Sans" panose="020B0502050000020003" pitchFamily="34" charset="0"/>
              </a:rPr>
              <a:t>GitHub-hosted runners operate on dynamic IPs, but self-hosted runners need firewall rules to allow access. Retrieve the latest GitHub IP ranges:</a:t>
            </a:r>
          </a:p>
          <a:p>
            <a:pPr algn="l"/>
            <a:endParaRPr lang="en-US" sz="1600" dirty="0">
              <a:latin typeface="Quattrocento Sans" panose="020B0502050000020003" pitchFamily="34" charset="0"/>
            </a:endParaRPr>
          </a:p>
          <a:p>
            <a:pPr algn="l"/>
            <a:endParaRPr lang="en-US" sz="1600" i="0" dirty="0">
              <a:effectLst/>
              <a:latin typeface="Quattrocento Sans" panose="020B0502050000020003" pitchFamily="34" charset="0"/>
            </a:endParaRPr>
          </a:p>
          <a:p>
            <a:r>
              <a:rPr lang="en-US" sz="1600" dirty="0"/>
              <a:t>Create an</a:t>
            </a:r>
            <a:r>
              <a:rPr lang="en-US" sz="1600" i="1" dirty="0"/>
              <a:t> allow list </a:t>
            </a:r>
            <a:r>
              <a:rPr lang="en-US" sz="1600" dirty="0"/>
              <a:t>of </a:t>
            </a:r>
            <a:r>
              <a:rPr lang="en-US" sz="1600" b="0" i="0" dirty="0">
                <a:effectLst/>
                <a:latin typeface="Quattrocento Sans" panose="020B0502050000020003" pitchFamily="34" charset="0"/>
              </a:rPr>
              <a:t> these IPs in your firewall settings to ensure connectivity.</a:t>
            </a:r>
          </a:p>
          <a:p>
            <a:pPr algn="l"/>
            <a:endParaRPr lang="en-US" sz="1600" b="1" i="0" dirty="0">
              <a:effectLst/>
              <a:latin typeface="Quattrocento Sans" panose="020B0502050000020003" pitchFamily="34" charset="0"/>
            </a:endParaRPr>
          </a:p>
          <a:p>
            <a:pPr algn="l"/>
            <a:r>
              <a:rPr lang="en-US" sz="1600" b="1" i="0" dirty="0">
                <a:effectLst/>
                <a:latin typeface="Quattrocento Sans" panose="020B0502050000020003" pitchFamily="34" charset="0"/>
              </a:rPr>
              <a:t>Private Network &amp; VPN Access</a:t>
            </a:r>
          </a:p>
          <a:p>
            <a:pPr algn="l"/>
            <a:endParaRPr lang="en-US" sz="1600" b="0" i="0" dirty="0">
              <a:effectLst/>
              <a:latin typeface="Quattrocento Sans" panose="020B0502050000020003" pitchFamily="34" charset="0"/>
            </a:endParaRPr>
          </a:p>
          <a:p>
            <a:pPr algn="l"/>
            <a:r>
              <a:rPr lang="en-US" sz="1600" b="0" i="0" dirty="0">
                <a:effectLst/>
                <a:latin typeface="Quattrocento Sans" panose="020B0502050000020003" pitchFamily="34" charset="0"/>
              </a:rPr>
              <a:t>For enterprise workloads requiring access to private systems, configure the runner to connect via VPN or an internal network.</a:t>
            </a:r>
          </a:p>
          <a:p>
            <a:pPr algn="l"/>
            <a:endParaRPr lang="en-US" sz="1600" b="0" i="0" dirty="0">
              <a:effectLst/>
              <a:latin typeface="Quattrocento Sans" panose="020B0502050000020003" pitchFamily="34" charset="0"/>
            </a:endParaRPr>
          </a:p>
          <a:p>
            <a:pPr algn="l"/>
            <a:endParaRPr lang="en-US" sz="1600" i="0" dirty="0">
              <a:effectLst/>
              <a:latin typeface="Quattrocento Sans" panose="020B0502050000020003" pitchFamily="34" charset="0"/>
            </a:endParaRPr>
          </a:p>
        </p:txBody>
      </p:sp>
      <p:sp>
        <p:nvSpPr>
          <p:cNvPr id="2" name="TextBox 1">
            <a:extLst>
              <a:ext uri="{FF2B5EF4-FFF2-40B4-BE49-F238E27FC236}">
                <a16:creationId xmlns:a16="http://schemas.microsoft.com/office/drawing/2014/main" id="{EED6DD39-9E87-73B2-1FB7-4C7CD1803C72}"/>
              </a:ext>
            </a:extLst>
          </p:cNvPr>
          <p:cNvSpPr txBox="1"/>
          <p:nvPr/>
        </p:nvSpPr>
        <p:spPr>
          <a:xfrm>
            <a:off x="745685" y="1560574"/>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4. Networking Considerations</a:t>
            </a:r>
          </a:p>
        </p:txBody>
      </p:sp>
      <p:sp>
        <p:nvSpPr>
          <p:cNvPr id="13" name="Rectangle 12">
            <a:extLst>
              <a:ext uri="{FF2B5EF4-FFF2-40B4-BE49-F238E27FC236}">
                <a16:creationId xmlns:a16="http://schemas.microsoft.com/office/drawing/2014/main" id="{B1B6BAAB-0384-9C7C-1A6E-A182B1D5A9A9}"/>
              </a:ext>
            </a:extLst>
          </p:cNvPr>
          <p:cNvSpPr/>
          <p:nvPr/>
        </p:nvSpPr>
        <p:spPr>
          <a:xfrm>
            <a:off x="857409" y="2812093"/>
            <a:ext cx="4794092" cy="373439"/>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curl -s https://</a:t>
            </a:r>
            <a:r>
              <a:rPr lang="en-US" sz="1050" dirty="0" err="1">
                <a:solidFill>
                  <a:schemeClr val="bg1"/>
                </a:solidFill>
                <a:latin typeface="Roboto Mono" pitchFamily="49" charset="0"/>
                <a:ea typeface="Roboto Mono" pitchFamily="49" charset="0"/>
              </a:rPr>
              <a:t>api.github.com</a:t>
            </a:r>
            <a:r>
              <a:rPr lang="en-US" sz="1050" dirty="0">
                <a:solidFill>
                  <a:schemeClr val="bg1"/>
                </a:solidFill>
                <a:latin typeface="Roboto Mono" pitchFamily="49" charset="0"/>
                <a:ea typeface="Roboto Mono" pitchFamily="49" charset="0"/>
              </a:rPr>
              <a:t>/meta | </a:t>
            </a:r>
            <a:r>
              <a:rPr lang="en-US" sz="1050" dirty="0" err="1">
                <a:solidFill>
                  <a:schemeClr val="bg1"/>
                </a:solidFill>
                <a:latin typeface="Roboto Mono" pitchFamily="49" charset="0"/>
                <a:ea typeface="Roboto Mono" pitchFamily="49" charset="0"/>
              </a:rPr>
              <a:t>jq</a:t>
            </a:r>
            <a:r>
              <a:rPr lang="en-US" sz="1050" dirty="0">
                <a:solidFill>
                  <a:schemeClr val="bg1"/>
                </a:solidFill>
                <a:latin typeface="Roboto Mono" pitchFamily="49" charset="0"/>
                <a:ea typeface="Roboto Mono" pitchFamily="49" charset="0"/>
              </a:rPr>
              <a:t> .actions</a:t>
            </a:r>
          </a:p>
        </p:txBody>
      </p:sp>
    </p:spTree>
    <p:extLst>
      <p:ext uri="{BB962C8B-B14F-4D97-AF65-F5344CB8AC3E}">
        <p14:creationId xmlns:p14="http://schemas.microsoft.com/office/powerpoint/2010/main" val="303488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Security Best Practices for Enterprise Runners</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nvGraphicFramePr>
        <p:xfrm>
          <a:off x="698499" y="1409700"/>
          <a:ext cx="10680701" cy="2849880"/>
        </p:xfrm>
        <a:graphic>
          <a:graphicData uri="http://schemas.openxmlformats.org/drawingml/2006/table">
            <a:tbl>
              <a:tblPr firstRow="1" bandRow="1">
                <a:tableStyleId>{073A0DAA-6AF3-43AB-8588-CEC1D06C72B9}</a:tableStyleId>
              </a:tblPr>
              <a:tblGrid>
                <a:gridCol w="1701801">
                  <a:extLst>
                    <a:ext uri="{9D8B030D-6E8A-4147-A177-3AD203B41FA5}">
                      <a16:colId xmlns:a16="http://schemas.microsoft.com/office/drawing/2014/main" val="1608846247"/>
                    </a:ext>
                  </a:extLst>
                </a:gridCol>
                <a:gridCol w="8978900">
                  <a:extLst>
                    <a:ext uri="{9D8B030D-6E8A-4147-A177-3AD203B41FA5}">
                      <a16:colId xmlns:a16="http://schemas.microsoft.com/office/drawing/2014/main" val="673293402"/>
                    </a:ext>
                  </a:extLst>
                </a:gridCol>
              </a:tblGrid>
              <a:tr h="591093">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i="0" kern="1200" dirty="0">
                          <a:solidFill>
                            <a:schemeClr val="tx1"/>
                          </a:solidFill>
                          <a:effectLst/>
                          <a:latin typeface="Quattrocento Sans" panose="020B0502050000020003" pitchFamily="34" charset="0"/>
                          <a:ea typeface="+mn-ea"/>
                          <a:cs typeface="+mn-cs"/>
                        </a:rPr>
                        <a:t>Restrict runners to trusted workflows: </a:t>
                      </a:r>
                      <a:r>
                        <a:rPr lang="en-US" sz="1800" b="0" i="0" kern="1200" dirty="0">
                          <a:solidFill>
                            <a:schemeClr val="tx1"/>
                          </a:solidFill>
                          <a:effectLst/>
                          <a:latin typeface="Quattrocento Sans" panose="020B0502050000020003" pitchFamily="34" charset="0"/>
                          <a:ea typeface="+mn-ea"/>
                          <a:cs typeface="+mn-cs"/>
                        </a:rPr>
                        <a:t>Prevent untrusted code from executing on self-hosted runners.</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9659972"/>
                  </a:ext>
                </a:extLst>
              </a:tr>
              <a:tr h="842920">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Use ephemeral runners: </a:t>
                      </a:r>
                      <a:r>
                        <a:rPr lang="en-US" sz="1800" b="0" i="0" kern="1200" dirty="0">
                          <a:solidFill>
                            <a:schemeClr val="tx1"/>
                          </a:solidFill>
                          <a:effectLst/>
                          <a:latin typeface="Quattrocento Sans" panose="020B0502050000020003" pitchFamily="34" charset="0"/>
                          <a:ea typeface="+mn-ea"/>
                          <a:cs typeface="+mn-cs"/>
                        </a:rPr>
                        <a:t>Automatically remove runners after jobs to prevent persistent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Quattrocento Sans" panose="020B0502050000020003" pitchFamily="34" charset="0"/>
                        <a:ea typeface="+mn-ea"/>
                        <a:cs typeface="+mn-cs"/>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852308"/>
                  </a:ext>
                </a:extLst>
              </a:tr>
              <a:tr h="591093">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Monitor runner activity: </a:t>
                      </a:r>
                      <a:r>
                        <a:rPr lang="en-US" sz="1800" b="0" i="0" kern="1200" dirty="0">
                          <a:solidFill>
                            <a:schemeClr val="tx1"/>
                          </a:solidFill>
                          <a:effectLst/>
                          <a:latin typeface="Quattrocento Sans" panose="020B0502050000020003" pitchFamily="34" charset="0"/>
                          <a:ea typeface="+mn-ea"/>
                          <a:cs typeface="+mn-cs"/>
                        </a:rPr>
                        <a:t>Log all runner actions and audit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Quattrocento Sans" panose="020B0502050000020003" pitchFamily="34" charset="0"/>
                        <a:ea typeface="+mn-ea"/>
                        <a:cs typeface="+mn-cs"/>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6981045"/>
                  </a:ext>
                </a:extLst>
              </a:tr>
              <a:tr h="591093">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Apply OS security patches: </a:t>
                      </a:r>
                      <a:r>
                        <a:rPr lang="en-US" sz="1800" b="0" i="0" kern="1200" dirty="0">
                          <a:solidFill>
                            <a:schemeClr val="tx1"/>
                          </a:solidFill>
                          <a:effectLst/>
                          <a:latin typeface="Quattrocento Sans" panose="020B0502050000020003" pitchFamily="34" charset="0"/>
                          <a:ea typeface="+mn-ea"/>
                          <a:cs typeface="+mn-cs"/>
                        </a:rPr>
                        <a:t>Regularly update and secure the runner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Quattrocento Sans" panose="020B0502050000020003" pitchFamily="34" charset="0"/>
                        <a:ea typeface="+mn-ea"/>
                        <a:cs typeface="+mn-cs"/>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818739"/>
                  </a:ext>
                </a:extLst>
              </a:tr>
            </a:tbl>
          </a:graphicData>
        </a:graphic>
      </p:graphicFrame>
      <p:pic>
        <p:nvPicPr>
          <p:cNvPr id="4" name="Graphic 3" descr="Badge Tick1 with solid fill">
            <a:extLst>
              <a:ext uri="{FF2B5EF4-FFF2-40B4-BE49-F238E27FC236}">
                <a16:creationId xmlns:a16="http://schemas.microsoft.com/office/drawing/2014/main" id="{4F4C9118-28B6-E433-0C05-3137A6FB02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109" y="1468288"/>
            <a:ext cx="514350" cy="514350"/>
          </a:xfrm>
          <a:prstGeom prst="rect">
            <a:avLst/>
          </a:prstGeom>
        </p:spPr>
      </p:pic>
      <p:pic>
        <p:nvPicPr>
          <p:cNvPr id="5" name="Graphic 4" descr="Badge Tick1 with solid fill">
            <a:extLst>
              <a:ext uri="{FF2B5EF4-FFF2-40B4-BE49-F238E27FC236}">
                <a16:creationId xmlns:a16="http://schemas.microsoft.com/office/drawing/2014/main" id="{9DDDBB96-930A-D85A-9809-377B71E69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109" y="2099696"/>
            <a:ext cx="514350" cy="514350"/>
          </a:xfrm>
          <a:prstGeom prst="rect">
            <a:avLst/>
          </a:prstGeom>
        </p:spPr>
      </p:pic>
      <p:pic>
        <p:nvPicPr>
          <p:cNvPr id="7" name="Graphic 6" descr="Badge Tick1 with solid fill">
            <a:extLst>
              <a:ext uri="{FF2B5EF4-FFF2-40B4-BE49-F238E27FC236}">
                <a16:creationId xmlns:a16="http://schemas.microsoft.com/office/drawing/2014/main" id="{2FD1EA22-D65B-B48D-53A9-DB35C08024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109" y="2914650"/>
            <a:ext cx="514350" cy="514350"/>
          </a:xfrm>
          <a:prstGeom prst="rect">
            <a:avLst/>
          </a:prstGeom>
        </p:spPr>
      </p:pic>
      <p:sp>
        <p:nvSpPr>
          <p:cNvPr id="12" name="Footer Placeholder 11">
            <a:extLst>
              <a:ext uri="{FF2B5EF4-FFF2-40B4-BE49-F238E27FC236}">
                <a16:creationId xmlns:a16="http://schemas.microsoft.com/office/drawing/2014/main" id="{8E0112C9-C70E-B459-F054-5738CE0C82B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3" name="Graphic 2" descr="Badge Tick1 with solid fill">
            <a:extLst>
              <a:ext uri="{FF2B5EF4-FFF2-40B4-BE49-F238E27FC236}">
                <a16:creationId xmlns:a16="http://schemas.microsoft.com/office/drawing/2014/main" id="{5F2A48C6-589C-8732-F285-210EB009D2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109" y="3587115"/>
            <a:ext cx="514350" cy="514350"/>
          </a:xfrm>
          <a:prstGeom prst="rect">
            <a:avLst/>
          </a:prstGeom>
        </p:spPr>
      </p:pic>
    </p:spTree>
    <p:extLst>
      <p:ext uri="{BB962C8B-B14F-4D97-AF65-F5344CB8AC3E}">
        <p14:creationId xmlns:p14="http://schemas.microsoft.com/office/powerpoint/2010/main" val="231208131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Manage Self-Hosted Runners Using Groups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FA990297-1CBB-540E-4E77-56514E4EF333}"/>
              </a:ext>
            </a:extLst>
          </p:cNvPr>
          <p:cNvSpPr txBox="1"/>
          <p:nvPr/>
        </p:nvSpPr>
        <p:spPr>
          <a:xfrm>
            <a:off x="579438" y="1223127"/>
            <a:ext cx="10545762" cy="923330"/>
          </a:xfrm>
          <a:prstGeom prst="rect">
            <a:avLst/>
          </a:prstGeom>
          <a:noFill/>
        </p:spPr>
        <p:txBody>
          <a:bodyPr wrap="square">
            <a:spAutoFit/>
          </a:bodyPr>
          <a:lstStyle/>
          <a:p>
            <a:pPr algn="l">
              <a:spcAft>
                <a:spcPts val="600"/>
              </a:spcAft>
            </a:pPr>
            <a:r>
              <a:rPr lang="en-US" b="0" i="0" dirty="0">
                <a:effectLst/>
                <a:latin typeface="Quattrocento Sans" panose="020B0502050000020003" pitchFamily="34" charset="0"/>
              </a:rPr>
              <a:t>Runner groups allow organizations to </a:t>
            </a:r>
            <a:r>
              <a:rPr lang="en-US" b="1" i="0" dirty="0">
                <a:effectLst/>
                <a:latin typeface="Quattrocento Sans" panose="020B0502050000020003" pitchFamily="34" charset="0"/>
              </a:rPr>
              <a:t>manage access, control workload distribution, and enforce security policies</a:t>
            </a:r>
            <a:r>
              <a:rPr lang="en-US" b="0" i="0" dirty="0">
                <a:effectLst/>
                <a:latin typeface="Quattrocento Sans" panose="020B0502050000020003" pitchFamily="34" charset="0"/>
              </a:rPr>
              <a:t> for self-hosted runners in GitHub Actions. This guide covers how to </a:t>
            </a:r>
            <a:r>
              <a:rPr lang="en-US" b="1" i="0" dirty="0">
                <a:effectLst/>
                <a:latin typeface="Quattrocento Sans" panose="020B0502050000020003" pitchFamily="34" charset="0"/>
              </a:rPr>
              <a:t>create, manage, and move runners between groups</a:t>
            </a:r>
            <a:r>
              <a:rPr lang="en-US" b="0" i="0" dirty="0">
                <a:effectLst/>
                <a:latin typeface="Quattrocento Sans" panose="020B0502050000020003" pitchFamily="34" charset="0"/>
              </a:rPr>
              <a:t> effectively.</a:t>
            </a:r>
          </a:p>
        </p:txBody>
      </p:sp>
      <p:sp>
        <p:nvSpPr>
          <p:cNvPr id="2" name="Rectangle 1">
            <a:extLst>
              <a:ext uri="{FF2B5EF4-FFF2-40B4-BE49-F238E27FC236}">
                <a16:creationId xmlns:a16="http://schemas.microsoft.com/office/drawing/2014/main" id="{3FA77B72-C4A3-FE71-65B8-DF51279D2EC8}"/>
              </a:ext>
            </a:extLst>
          </p:cNvPr>
          <p:cNvSpPr/>
          <p:nvPr/>
        </p:nvSpPr>
        <p:spPr>
          <a:xfrm>
            <a:off x="579438" y="2159000"/>
            <a:ext cx="4270816" cy="35478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78B878-B3DF-E3A6-A5AE-FC505BC04EFA}"/>
              </a:ext>
            </a:extLst>
          </p:cNvPr>
          <p:cNvSpPr txBox="1"/>
          <p:nvPr/>
        </p:nvSpPr>
        <p:spPr>
          <a:xfrm>
            <a:off x="745685" y="2727430"/>
            <a:ext cx="3985065" cy="2785378"/>
          </a:xfrm>
          <a:prstGeom prst="rect">
            <a:avLst/>
          </a:prstGeom>
          <a:noFill/>
        </p:spPr>
        <p:txBody>
          <a:bodyPr wrap="square" rtlCol="0">
            <a:spAutoFit/>
          </a:bodyPr>
          <a:lstStyle/>
          <a:p>
            <a:pPr algn="l">
              <a:spcAft>
                <a:spcPts val="600"/>
              </a:spcAft>
            </a:pPr>
            <a:r>
              <a:rPr lang="en-US" sz="1600" b="0" i="0" dirty="0">
                <a:effectLst/>
                <a:latin typeface="Quattrocento Sans" panose="020B0502050000020003" pitchFamily="34" charset="0"/>
              </a:rPr>
              <a:t>Runner groups help </a:t>
            </a:r>
            <a:r>
              <a:rPr lang="en-US" sz="1600" b="1" i="0" dirty="0">
                <a:effectLst/>
                <a:latin typeface="Quattrocento Sans" panose="020B0502050000020003" pitchFamily="34" charset="0"/>
              </a:rPr>
              <a:t>organize and control</a:t>
            </a:r>
            <a:r>
              <a:rPr lang="en-US" sz="1600" b="0" i="0" dirty="0">
                <a:effectLst/>
                <a:latin typeface="Quattrocento Sans" panose="020B0502050000020003" pitchFamily="34" charset="0"/>
              </a:rPr>
              <a:t> self-hosted runners within a </a:t>
            </a:r>
            <a:r>
              <a:rPr lang="en-US" sz="1600" b="1" i="0" dirty="0">
                <a:effectLst/>
                <a:latin typeface="Quattrocento Sans" panose="020B0502050000020003" pitchFamily="34" charset="0"/>
              </a:rPr>
              <a:t>GitHub Enterprise or Organization</a:t>
            </a:r>
            <a:r>
              <a:rPr lang="en-US" sz="1600" b="0" i="0" dirty="0">
                <a:effectLst/>
                <a:latin typeface="Quattrocento Sans" panose="020B0502050000020003" pitchFamily="34" charset="0"/>
              </a:rPr>
              <a:t>. They allow:</a:t>
            </a:r>
          </a:p>
          <a:p>
            <a:pPr marL="285750" indent="-285750" algn="l">
              <a:spcAft>
                <a:spcPts val="600"/>
              </a:spcAft>
              <a:buFont typeface="Arial" panose="020B0604020202020204" pitchFamily="34" charset="0"/>
              <a:buChar char="•"/>
            </a:pPr>
            <a:r>
              <a:rPr lang="en-US" sz="1600" b="0" i="0" dirty="0">
                <a:effectLst/>
                <a:latin typeface="Quattrocento Sans" panose="020B0502050000020003" pitchFamily="34" charset="0"/>
              </a:rPr>
              <a:t>Restricting which repositories can use specific runners.</a:t>
            </a:r>
          </a:p>
          <a:p>
            <a:pPr marL="285750" indent="-285750" algn="l">
              <a:spcAft>
                <a:spcPts val="600"/>
              </a:spcAft>
              <a:buFont typeface="Arial" panose="020B0604020202020204" pitchFamily="34" charset="0"/>
              <a:buChar char="•"/>
            </a:pPr>
            <a:r>
              <a:rPr lang="en-US" sz="1600" b="0" i="0" dirty="0">
                <a:effectLst/>
                <a:latin typeface="Quattrocento Sans" panose="020B0502050000020003" pitchFamily="34" charset="0"/>
              </a:rPr>
              <a:t>Controlling runner availability for different teams or workloads.</a:t>
            </a:r>
          </a:p>
          <a:p>
            <a:pPr marL="285750" indent="-285750" algn="l">
              <a:spcAft>
                <a:spcPts val="600"/>
              </a:spcAft>
              <a:buFont typeface="Arial" panose="020B0604020202020204" pitchFamily="34" charset="0"/>
              <a:buChar char="•"/>
            </a:pPr>
            <a:r>
              <a:rPr lang="en-US" sz="1600" b="0" i="0" dirty="0">
                <a:effectLst/>
                <a:latin typeface="Quattrocento Sans" panose="020B0502050000020003" pitchFamily="34" charset="0"/>
              </a:rPr>
              <a:t>Managing permissions for </a:t>
            </a:r>
            <a:r>
              <a:rPr lang="en-US" sz="1600" b="1" i="0" dirty="0">
                <a:effectLst/>
                <a:latin typeface="Quattrocento Sans" panose="020B0502050000020003" pitchFamily="34" charset="0"/>
              </a:rPr>
              <a:t>specific branches, workflows, or environments</a:t>
            </a:r>
            <a:r>
              <a:rPr lang="en-US" sz="1600" b="0" i="0" dirty="0">
                <a:effectLst/>
                <a:latin typeface="Quattrocento Sans" panose="020B0502050000020003" pitchFamily="34" charset="0"/>
              </a:rPr>
              <a:t>.</a:t>
            </a:r>
          </a:p>
        </p:txBody>
      </p:sp>
      <p:sp>
        <p:nvSpPr>
          <p:cNvPr id="7" name="TextBox 6">
            <a:extLst>
              <a:ext uri="{FF2B5EF4-FFF2-40B4-BE49-F238E27FC236}">
                <a16:creationId xmlns:a16="http://schemas.microsoft.com/office/drawing/2014/main" id="{F88F3F43-B1CA-D087-B721-E0F373BF06C0}"/>
              </a:ext>
            </a:extLst>
          </p:cNvPr>
          <p:cNvSpPr txBox="1"/>
          <p:nvPr/>
        </p:nvSpPr>
        <p:spPr>
          <a:xfrm>
            <a:off x="745685" y="2309874"/>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1. Understanding Runner Groups</a:t>
            </a:r>
          </a:p>
        </p:txBody>
      </p:sp>
      <p:sp>
        <p:nvSpPr>
          <p:cNvPr id="8" name="Rectangle 7">
            <a:extLst>
              <a:ext uri="{FF2B5EF4-FFF2-40B4-BE49-F238E27FC236}">
                <a16:creationId xmlns:a16="http://schemas.microsoft.com/office/drawing/2014/main" id="{90A57B0B-0750-4A7C-C362-3325E0C60AC1}"/>
              </a:ext>
            </a:extLst>
          </p:cNvPr>
          <p:cNvSpPr/>
          <p:nvPr/>
        </p:nvSpPr>
        <p:spPr>
          <a:xfrm>
            <a:off x="5099050" y="2159000"/>
            <a:ext cx="6063015" cy="35478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82FE474-5E82-9D29-312D-EF9CC71F8F71}"/>
              </a:ext>
            </a:extLst>
          </p:cNvPr>
          <p:cNvSpPr txBox="1"/>
          <p:nvPr/>
        </p:nvSpPr>
        <p:spPr>
          <a:xfrm>
            <a:off x="5241926" y="2309874"/>
            <a:ext cx="3985065" cy="338554"/>
          </a:xfrm>
          <a:prstGeom prst="rect">
            <a:avLst/>
          </a:prstGeom>
          <a:noFill/>
        </p:spPr>
        <p:txBody>
          <a:bodyPr wrap="square" rtlCol="0">
            <a:spAutoFit/>
          </a:bodyPr>
          <a:lstStyle/>
          <a:p>
            <a:pPr algn="l"/>
            <a:r>
              <a:rPr lang="en-US" sz="1600" b="1" i="0" dirty="0">
                <a:effectLst/>
                <a:latin typeface="Quattrocento Sans" panose="020B0502050000020003" pitchFamily="34" charset="0"/>
              </a:rPr>
              <a:t>Runner Group Availability</a:t>
            </a:r>
          </a:p>
        </p:txBody>
      </p:sp>
      <p:graphicFrame>
        <p:nvGraphicFramePr>
          <p:cNvPr id="12" name="Table 11">
            <a:extLst>
              <a:ext uri="{FF2B5EF4-FFF2-40B4-BE49-F238E27FC236}">
                <a16:creationId xmlns:a16="http://schemas.microsoft.com/office/drawing/2014/main" id="{EBE16B9D-CBC6-805E-0436-806BD46887B1}"/>
              </a:ext>
            </a:extLst>
          </p:cNvPr>
          <p:cNvGraphicFramePr>
            <a:graphicFrameLocks noGrp="1"/>
          </p:cNvGraphicFramePr>
          <p:nvPr/>
        </p:nvGraphicFramePr>
        <p:xfrm>
          <a:off x="5257362" y="2709909"/>
          <a:ext cx="5715439" cy="2223179"/>
        </p:xfrm>
        <a:graphic>
          <a:graphicData uri="http://schemas.openxmlformats.org/drawingml/2006/table">
            <a:tbl>
              <a:tblPr firstRow="1" bandRow="1">
                <a:tableStyleId>{5C22544A-7EE6-4342-B048-85BDC9FD1C3A}</a:tableStyleId>
              </a:tblPr>
              <a:tblGrid>
                <a:gridCol w="1905438">
                  <a:extLst>
                    <a:ext uri="{9D8B030D-6E8A-4147-A177-3AD203B41FA5}">
                      <a16:colId xmlns:a16="http://schemas.microsoft.com/office/drawing/2014/main" val="3013815114"/>
                    </a:ext>
                  </a:extLst>
                </a:gridCol>
                <a:gridCol w="3810001">
                  <a:extLst>
                    <a:ext uri="{9D8B030D-6E8A-4147-A177-3AD203B41FA5}">
                      <a16:colId xmlns:a16="http://schemas.microsoft.com/office/drawing/2014/main" val="1179228108"/>
                    </a:ext>
                  </a:extLst>
                </a:gridCol>
              </a:tblGrid>
              <a:tr h="351384">
                <a:tc>
                  <a:txBody>
                    <a:bodyPr/>
                    <a:lstStyle/>
                    <a:p>
                      <a:pPr algn="l"/>
                      <a:r>
                        <a:rPr lang="en-US">
                          <a:solidFill>
                            <a:schemeClr val="tx1">
                              <a:lumMod val="75000"/>
                              <a:lumOff val="25000"/>
                            </a:schemeClr>
                          </a:solidFill>
                          <a:effectLst/>
                        </a:rPr>
                        <a:t>GitHub Plan</a:t>
                      </a:r>
                    </a:p>
                  </a:txBody>
                  <a:tcPr marL="95250" marR="95250" marT="47625" marB="47625" anchor="ctr">
                    <a:solidFill>
                      <a:schemeClr val="bg1">
                        <a:lumMod val="75000"/>
                      </a:schemeClr>
                    </a:solidFill>
                  </a:tcPr>
                </a:tc>
                <a:tc>
                  <a:txBody>
                    <a:bodyPr/>
                    <a:lstStyle/>
                    <a:p>
                      <a:pPr algn="l"/>
                      <a:r>
                        <a:rPr lang="en-US" dirty="0">
                          <a:solidFill>
                            <a:schemeClr val="tx1">
                              <a:lumMod val="75000"/>
                              <a:lumOff val="25000"/>
                            </a:schemeClr>
                          </a:solidFill>
                          <a:effectLst/>
                        </a:rPr>
                        <a:t>Runner Groups Available?</a:t>
                      </a: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480983">
                <a:tc>
                  <a:txBody>
                    <a:bodyPr/>
                    <a:lstStyle/>
                    <a:p>
                      <a:r>
                        <a:rPr lang="en-US" sz="1600">
                          <a:effectLst/>
                        </a:rPr>
                        <a:t>GitHub Free</a:t>
                      </a:r>
                    </a:p>
                  </a:txBody>
                  <a:tcPr marL="95250" marR="95250" marT="47625" marB="47625" anchor="ctr">
                    <a:noFill/>
                  </a:tcPr>
                </a:tc>
                <a:tc>
                  <a:txBody>
                    <a:bodyPr/>
                    <a:lstStyle/>
                    <a:p>
                      <a:r>
                        <a:rPr lang="en-US" sz="1600" dirty="0">
                          <a:effectLst/>
                        </a:rPr>
                        <a:t>❌ Not Available</a:t>
                      </a:r>
                    </a:p>
                  </a:txBody>
                  <a:tcPr marL="95250" marR="95250" marT="47625" marB="47625" anchor="ctr">
                    <a:noFill/>
                  </a:tcPr>
                </a:tc>
                <a:extLst>
                  <a:ext uri="{0D108BD9-81ED-4DB2-BD59-A6C34878D82A}">
                    <a16:rowId xmlns:a16="http://schemas.microsoft.com/office/drawing/2014/main" val="3252987585"/>
                  </a:ext>
                </a:extLst>
              </a:tr>
              <a:tr h="480983">
                <a:tc>
                  <a:txBody>
                    <a:bodyPr/>
                    <a:lstStyle/>
                    <a:p>
                      <a:r>
                        <a:rPr lang="en-US" sz="1600">
                          <a:effectLst/>
                        </a:rPr>
                        <a:t>GitHub Pro</a:t>
                      </a:r>
                    </a:p>
                  </a:txBody>
                  <a:tcPr marL="95250" marR="95250" marT="47625" marB="47625" anchor="ctr">
                    <a:noFill/>
                  </a:tcPr>
                </a:tc>
                <a:tc>
                  <a:txBody>
                    <a:bodyPr/>
                    <a:lstStyle/>
                    <a:p>
                      <a:r>
                        <a:rPr lang="en-US" sz="1600">
                          <a:effectLst/>
                        </a:rPr>
                        <a:t>❌ Not Available</a:t>
                      </a:r>
                    </a:p>
                  </a:txBody>
                  <a:tcPr marL="95250" marR="95250" marT="47625" marB="47625" anchor="ctr">
                    <a:noFill/>
                  </a:tcPr>
                </a:tc>
                <a:extLst>
                  <a:ext uri="{0D108BD9-81ED-4DB2-BD59-A6C34878D82A}">
                    <a16:rowId xmlns:a16="http://schemas.microsoft.com/office/drawing/2014/main" val="3359250752"/>
                  </a:ext>
                </a:extLst>
              </a:tr>
              <a:tr h="410660">
                <a:tc>
                  <a:txBody>
                    <a:bodyPr/>
                    <a:lstStyle/>
                    <a:p>
                      <a:r>
                        <a:rPr lang="en-US" sz="1600">
                          <a:effectLst/>
                        </a:rPr>
                        <a:t>GitHub Team</a:t>
                      </a:r>
                    </a:p>
                  </a:txBody>
                  <a:tcPr marL="95250" marR="95250" marT="47625" marB="47625" anchor="ctr">
                    <a:noFill/>
                  </a:tcPr>
                </a:tc>
                <a:tc>
                  <a:txBody>
                    <a:bodyPr/>
                    <a:lstStyle/>
                    <a:p>
                      <a:r>
                        <a:rPr lang="en-US" sz="1600">
                          <a:effectLst/>
                        </a:rPr>
                        <a:t>✅ Available</a:t>
                      </a:r>
                    </a:p>
                  </a:txBody>
                  <a:tcPr marL="95250" marR="95250" marT="47625" marB="47625" anchor="ctr">
                    <a:noFill/>
                  </a:tcPr>
                </a:tc>
                <a:extLst>
                  <a:ext uri="{0D108BD9-81ED-4DB2-BD59-A6C34878D82A}">
                    <a16:rowId xmlns:a16="http://schemas.microsoft.com/office/drawing/2014/main" val="2960201231"/>
                  </a:ext>
                </a:extLst>
              </a:tr>
              <a:tr h="480983">
                <a:tc>
                  <a:txBody>
                    <a:bodyPr/>
                    <a:lstStyle/>
                    <a:p>
                      <a:r>
                        <a:rPr lang="en-US" sz="1600">
                          <a:effectLst/>
                        </a:rPr>
                        <a:t>GitHub Enterprise</a:t>
                      </a:r>
                    </a:p>
                  </a:txBody>
                  <a:tcPr marL="95250" marR="95250" marT="47625" marB="47625" anchor="ctr">
                    <a:noFill/>
                  </a:tcPr>
                </a:tc>
                <a:tc>
                  <a:txBody>
                    <a:bodyPr/>
                    <a:lstStyle/>
                    <a:p>
                      <a:r>
                        <a:rPr lang="en-US" sz="1600" dirty="0">
                          <a:effectLst/>
                        </a:rPr>
                        <a:t>✅ Available</a:t>
                      </a:r>
                    </a:p>
                  </a:txBody>
                  <a:tcPr marL="95250" marR="95250" marT="47625" marB="47625" anchor="ctr">
                    <a:noFill/>
                  </a:tcPr>
                </a:tc>
                <a:extLst>
                  <a:ext uri="{0D108BD9-81ED-4DB2-BD59-A6C34878D82A}">
                    <a16:rowId xmlns:a16="http://schemas.microsoft.com/office/drawing/2014/main" val="1317909739"/>
                  </a:ext>
                </a:extLst>
              </a:tr>
            </a:tbl>
          </a:graphicData>
        </a:graphic>
      </p:graphicFrame>
    </p:spTree>
    <p:extLst>
      <p:ext uri="{BB962C8B-B14F-4D97-AF65-F5344CB8AC3E}">
        <p14:creationId xmlns:p14="http://schemas.microsoft.com/office/powerpoint/2010/main" val="174711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Manage Self-Hosted Runners Using Groups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3FA77B72-C4A3-FE71-65B8-DF51279D2EC8}"/>
              </a:ext>
            </a:extLst>
          </p:cNvPr>
          <p:cNvSpPr/>
          <p:nvPr/>
        </p:nvSpPr>
        <p:spPr>
          <a:xfrm>
            <a:off x="579438" y="1498600"/>
            <a:ext cx="9948862" cy="41268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78B878-B3DF-E3A6-A5AE-FC505BC04EFA}"/>
              </a:ext>
            </a:extLst>
          </p:cNvPr>
          <p:cNvSpPr txBox="1"/>
          <p:nvPr/>
        </p:nvSpPr>
        <p:spPr>
          <a:xfrm>
            <a:off x="745685" y="2067030"/>
            <a:ext cx="3985065" cy="3170099"/>
          </a:xfrm>
          <a:prstGeom prst="rect">
            <a:avLst/>
          </a:prstGeom>
          <a:noFill/>
        </p:spPr>
        <p:txBody>
          <a:bodyPr wrap="square" rtlCol="0">
            <a:spAutoFit/>
          </a:bodyPr>
          <a:lstStyle/>
          <a:p>
            <a:pPr marL="342900" indent="-342900" algn="l">
              <a:spcBef>
                <a:spcPts val="600"/>
              </a:spcBef>
              <a:spcAft>
                <a:spcPts val="600"/>
              </a:spcAft>
              <a:buFont typeface="+mj-lt"/>
              <a:buAutoNum type="arabicPeriod"/>
            </a:pPr>
            <a:r>
              <a:rPr lang="en-US" sz="1600" b="0" i="0" dirty="0">
                <a:solidFill>
                  <a:schemeClr val="tx1">
                    <a:lumMod val="75000"/>
                    <a:lumOff val="25000"/>
                  </a:schemeClr>
                </a:solidFill>
                <a:effectLst/>
                <a:latin typeface="Quattrocento Sans" panose="020B0502050000020003" pitchFamily="34" charset="0"/>
              </a:rPr>
              <a:t>Go to </a:t>
            </a:r>
            <a:r>
              <a:rPr lang="en-US" sz="1600" b="1" i="0" dirty="0">
                <a:solidFill>
                  <a:schemeClr val="tx1">
                    <a:lumMod val="75000"/>
                    <a:lumOff val="25000"/>
                  </a:schemeClr>
                </a:solidFill>
                <a:effectLst/>
                <a:latin typeface="Quattrocento Sans" panose="020B0502050000020003" pitchFamily="34" charset="0"/>
              </a:rPr>
              <a:t>GitHub → Organization Settings → Actions → Runners</a:t>
            </a:r>
            <a:r>
              <a:rPr lang="en-US" sz="1600" b="0" i="0" dirty="0">
                <a:solidFill>
                  <a:schemeClr val="tx1">
                    <a:lumMod val="75000"/>
                    <a:lumOff val="25000"/>
                  </a:schemeClr>
                </a:solidFill>
                <a:effectLst/>
                <a:latin typeface="Quattrocento Sans" panose="020B0502050000020003" pitchFamily="34" charset="0"/>
              </a:rPr>
              <a:t>.</a:t>
            </a:r>
          </a:p>
          <a:p>
            <a:pPr marL="342900" indent="-342900" algn="l">
              <a:spcBef>
                <a:spcPts val="600"/>
              </a:spcBef>
              <a:spcAft>
                <a:spcPts val="600"/>
              </a:spcAft>
              <a:buFont typeface="+mj-lt"/>
              <a:buAutoNum type="arabicPeriod"/>
            </a:pPr>
            <a:r>
              <a:rPr lang="en-US" sz="1600" b="0" i="0" dirty="0">
                <a:solidFill>
                  <a:schemeClr val="tx1">
                    <a:lumMod val="75000"/>
                    <a:lumOff val="25000"/>
                  </a:schemeClr>
                </a:solidFill>
                <a:effectLst/>
                <a:latin typeface="Quattrocento Sans" panose="020B0502050000020003" pitchFamily="34" charset="0"/>
              </a:rPr>
              <a:t>Click </a:t>
            </a:r>
            <a:r>
              <a:rPr lang="en-US" sz="1600" b="1" i="0" dirty="0">
                <a:solidFill>
                  <a:schemeClr val="tx1">
                    <a:lumMod val="75000"/>
                    <a:lumOff val="25000"/>
                  </a:schemeClr>
                </a:solidFill>
                <a:effectLst/>
                <a:latin typeface="Quattrocento Sans" panose="020B0502050000020003" pitchFamily="34" charset="0"/>
              </a:rPr>
              <a:t>"New group"</a:t>
            </a:r>
            <a:r>
              <a:rPr lang="en-US" sz="1600" b="0" i="0" dirty="0">
                <a:solidFill>
                  <a:schemeClr val="tx1">
                    <a:lumMod val="75000"/>
                    <a:lumOff val="25000"/>
                  </a:schemeClr>
                </a:solidFill>
                <a:effectLst/>
                <a:latin typeface="Quattrocento Sans" panose="020B0502050000020003" pitchFamily="34" charset="0"/>
              </a:rPr>
              <a:t> under </a:t>
            </a:r>
            <a:r>
              <a:rPr lang="en-US" sz="1600" b="1" i="0" dirty="0">
                <a:solidFill>
                  <a:schemeClr val="tx1">
                    <a:lumMod val="75000"/>
                    <a:lumOff val="25000"/>
                  </a:schemeClr>
                </a:solidFill>
                <a:effectLst/>
                <a:latin typeface="Quattrocento Sans" panose="020B0502050000020003" pitchFamily="34" charset="0"/>
              </a:rPr>
              <a:t>Self-Hosted Runners</a:t>
            </a:r>
            <a:r>
              <a:rPr lang="en-US" sz="1600" b="0" i="0" dirty="0">
                <a:solidFill>
                  <a:schemeClr val="tx1">
                    <a:lumMod val="75000"/>
                    <a:lumOff val="25000"/>
                  </a:schemeClr>
                </a:solidFill>
                <a:effectLst/>
                <a:latin typeface="Quattrocento Sans" panose="020B0502050000020003" pitchFamily="34" charset="0"/>
              </a:rPr>
              <a:t>.</a:t>
            </a:r>
          </a:p>
          <a:p>
            <a:pPr marL="342900" indent="-342900" algn="l">
              <a:spcBef>
                <a:spcPts val="600"/>
              </a:spcBef>
              <a:spcAft>
                <a:spcPts val="600"/>
              </a:spcAft>
              <a:buFont typeface="+mj-lt"/>
              <a:buAutoNum type="arabicPeriod"/>
            </a:pPr>
            <a:r>
              <a:rPr lang="en-US" sz="1600" b="0" i="0" dirty="0">
                <a:solidFill>
                  <a:schemeClr val="tx1">
                    <a:lumMod val="75000"/>
                    <a:lumOff val="25000"/>
                  </a:schemeClr>
                </a:solidFill>
                <a:effectLst/>
                <a:latin typeface="Quattrocento Sans" panose="020B0502050000020003" pitchFamily="34" charset="0"/>
              </a:rPr>
              <a:t>Provide a </a:t>
            </a:r>
            <a:r>
              <a:rPr lang="en-US" sz="1600" b="1" i="0" dirty="0">
                <a:solidFill>
                  <a:schemeClr val="tx1">
                    <a:lumMod val="75000"/>
                    <a:lumOff val="25000"/>
                  </a:schemeClr>
                </a:solidFill>
                <a:effectLst/>
                <a:latin typeface="Quattrocento Sans" panose="020B0502050000020003" pitchFamily="34" charset="0"/>
              </a:rPr>
              <a:t>name</a:t>
            </a:r>
            <a:r>
              <a:rPr lang="en-US" sz="1600" b="0" i="0" dirty="0">
                <a:solidFill>
                  <a:schemeClr val="tx1">
                    <a:lumMod val="75000"/>
                    <a:lumOff val="25000"/>
                  </a:schemeClr>
                </a:solidFill>
                <a:effectLst/>
                <a:latin typeface="Quattrocento Sans" panose="020B0502050000020003" pitchFamily="34" charset="0"/>
              </a:rPr>
              <a:t> for the group (e.g., "Linux-Runners", "High-Memory").</a:t>
            </a:r>
          </a:p>
          <a:p>
            <a:pPr marL="342900" indent="-342900" algn="l">
              <a:spcBef>
                <a:spcPts val="600"/>
              </a:spcBef>
              <a:spcAft>
                <a:spcPts val="600"/>
              </a:spcAft>
              <a:buFont typeface="+mj-lt"/>
              <a:buAutoNum type="arabicPeriod"/>
            </a:pPr>
            <a:r>
              <a:rPr lang="en-US" sz="1600" b="0" i="0" dirty="0">
                <a:solidFill>
                  <a:schemeClr val="tx1">
                    <a:lumMod val="75000"/>
                    <a:lumOff val="25000"/>
                  </a:schemeClr>
                </a:solidFill>
                <a:effectLst/>
                <a:latin typeface="Quattrocento Sans" panose="020B0502050000020003" pitchFamily="34" charset="0"/>
              </a:rPr>
              <a:t>Choose </a:t>
            </a:r>
            <a:r>
              <a:rPr lang="en-US" sz="1600" b="1" i="0" dirty="0">
                <a:solidFill>
                  <a:schemeClr val="tx1">
                    <a:lumMod val="75000"/>
                    <a:lumOff val="25000"/>
                  </a:schemeClr>
                </a:solidFill>
                <a:effectLst/>
                <a:latin typeface="Quattrocento Sans" panose="020B0502050000020003" pitchFamily="34" charset="0"/>
              </a:rPr>
              <a:t>who can access the group</a:t>
            </a:r>
            <a:r>
              <a:rPr lang="en-US" sz="1600" b="0" i="0" dirty="0">
                <a:solidFill>
                  <a:schemeClr val="tx1">
                    <a:lumMod val="75000"/>
                    <a:lumOff val="25000"/>
                  </a:schemeClr>
                </a:solidFill>
                <a:effectLst/>
                <a:latin typeface="Quattrocento Sans" panose="020B0502050000020003" pitchFamily="34" charset="0"/>
              </a:rPr>
              <a:t> (entire organization or specific repositories).</a:t>
            </a:r>
          </a:p>
          <a:p>
            <a:pPr marL="342900" indent="-342900" algn="l">
              <a:spcBef>
                <a:spcPts val="600"/>
              </a:spcBef>
              <a:spcAft>
                <a:spcPts val="600"/>
              </a:spcAft>
              <a:buFont typeface="+mj-lt"/>
              <a:buAutoNum type="arabicPeriod"/>
            </a:pPr>
            <a:r>
              <a:rPr lang="en-US" sz="1600" b="0" i="0" dirty="0">
                <a:solidFill>
                  <a:schemeClr val="tx1">
                    <a:lumMod val="75000"/>
                    <a:lumOff val="25000"/>
                  </a:schemeClr>
                </a:solidFill>
                <a:effectLst/>
                <a:latin typeface="Quattrocento Sans" panose="020B0502050000020003" pitchFamily="34" charset="0"/>
              </a:rPr>
              <a:t>Click </a:t>
            </a:r>
            <a:r>
              <a:rPr lang="en-US" sz="1600" b="1" i="0" dirty="0">
                <a:solidFill>
                  <a:schemeClr val="tx1">
                    <a:lumMod val="75000"/>
                    <a:lumOff val="25000"/>
                  </a:schemeClr>
                </a:solidFill>
                <a:effectLst/>
                <a:latin typeface="Quattrocento Sans" panose="020B0502050000020003" pitchFamily="34" charset="0"/>
              </a:rPr>
              <a:t>Save</a:t>
            </a:r>
            <a:r>
              <a:rPr lang="en-US" sz="1600" b="0" i="0" dirty="0">
                <a:solidFill>
                  <a:schemeClr val="tx1">
                    <a:lumMod val="75000"/>
                    <a:lumOff val="25000"/>
                  </a:schemeClr>
                </a:solidFill>
                <a:effectLst/>
                <a:latin typeface="Quattrocento Sans" panose="020B0502050000020003" pitchFamily="34" charset="0"/>
              </a:rPr>
              <a:t>.</a:t>
            </a:r>
          </a:p>
        </p:txBody>
      </p:sp>
      <p:sp>
        <p:nvSpPr>
          <p:cNvPr id="7" name="TextBox 6">
            <a:extLst>
              <a:ext uri="{FF2B5EF4-FFF2-40B4-BE49-F238E27FC236}">
                <a16:creationId xmlns:a16="http://schemas.microsoft.com/office/drawing/2014/main" id="{F88F3F43-B1CA-D087-B721-E0F373BF06C0}"/>
              </a:ext>
            </a:extLst>
          </p:cNvPr>
          <p:cNvSpPr txBox="1"/>
          <p:nvPr/>
        </p:nvSpPr>
        <p:spPr>
          <a:xfrm>
            <a:off x="745685" y="1649474"/>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2. Creating a Runner Group</a:t>
            </a:r>
          </a:p>
        </p:txBody>
      </p:sp>
      <p:pic>
        <p:nvPicPr>
          <p:cNvPr id="5" name="Picture 4">
            <a:extLst>
              <a:ext uri="{FF2B5EF4-FFF2-40B4-BE49-F238E27FC236}">
                <a16:creationId xmlns:a16="http://schemas.microsoft.com/office/drawing/2014/main" id="{13B042B0-131B-A036-A31E-3B0CBF8F7D2D}"/>
              </a:ext>
            </a:extLst>
          </p:cNvPr>
          <p:cNvPicPr>
            <a:picLocks noChangeAspect="1"/>
          </p:cNvPicPr>
          <p:nvPr/>
        </p:nvPicPr>
        <p:blipFill>
          <a:blip r:embed="rId3"/>
          <a:stretch>
            <a:fillRect/>
          </a:stretch>
        </p:blipFill>
        <p:spPr>
          <a:xfrm>
            <a:off x="4730750" y="2080947"/>
            <a:ext cx="5569921" cy="2696106"/>
          </a:xfrm>
          <a:prstGeom prst="rect">
            <a:avLst/>
          </a:prstGeom>
        </p:spPr>
      </p:pic>
    </p:spTree>
    <p:extLst>
      <p:ext uri="{BB962C8B-B14F-4D97-AF65-F5344CB8AC3E}">
        <p14:creationId xmlns:p14="http://schemas.microsoft.com/office/powerpoint/2010/main" val="2417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Manage Self-Hosted Runners Using Groups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Rectangle 5">
            <a:extLst>
              <a:ext uri="{FF2B5EF4-FFF2-40B4-BE49-F238E27FC236}">
                <a16:creationId xmlns:a16="http://schemas.microsoft.com/office/drawing/2014/main" id="{83A4E7E5-B314-347E-4872-5F407AF30152}"/>
              </a:ext>
            </a:extLst>
          </p:cNvPr>
          <p:cNvSpPr/>
          <p:nvPr/>
        </p:nvSpPr>
        <p:spPr>
          <a:xfrm>
            <a:off x="579438" y="1409700"/>
            <a:ext cx="9961562" cy="41540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45685" y="1978130"/>
            <a:ext cx="9046015" cy="3585597"/>
          </a:xfrm>
          <a:prstGeom prst="rect">
            <a:avLst/>
          </a:prstGeom>
          <a:noFill/>
        </p:spPr>
        <p:txBody>
          <a:bodyPr wrap="square" rtlCol="0">
            <a:spAutoFit/>
          </a:bodyPr>
          <a:lstStyle/>
          <a:p>
            <a:pPr algn="l"/>
            <a:r>
              <a:rPr lang="en-US" sz="1600" b="0" i="0" dirty="0">
                <a:solidFill>
                  <a:schemeClr val="tx1">
                    <a:lumMod val="75000"/>
                    <a:lumOff val="25000"/>
                  </a:schemeClr>
                </a:solidFill>
                <a:effectLst/>
                <a:latin typeface="Quattrocento Sans" panose="020B0502050000020003" pitchFamily="34" charset="0"/>
              </a:rPr>
              <a:t>Once the group is created, you can </a:t>
            </a:r>
            <a:r>
              <a:rPr lang="en-US" sz="1600" b="1" i="0" dirty="0">
                <a:solidFill>
                  <a:schemeClr val="tx1">
                    <a:lumMod val="75000"/>
                    <a:lumOff val="25000"/>
                  </a:schemeClr>
                </a:solidFill>
                <a:effectLst/>
                <a:latin typeface="Quattrocento Sans" panose="020B0502050000020003" pitchFamily="34" charset="0"/>
              </a:rPr>
              <a:t>add runners manually or during registration</a:t>
            </a:r>
            <a:r>
              <a:rPr lang="en-US" sz="1600" b="0" i="0" dirty="0">
                <a:solidFill>
                  <a:schemeClr val="tx1">
                    <a:lumMod val="75000"/>
                    <a:lumOff val="25000"/>
                  </a:schemeClr>
                </a:solidFill>
                <a:effectLst/>
                <a:latin typeface="Quattrocento Sans" panose="020B0502050000020003" pitchFamily="34" charset="0"/>
              </a:rPr>
              <a:t>.</a:t>
            </a:r>
          </a:p>
          <a:p>
            <a:pPr algn="l">
              <a:spcBef>
                <a:spcPts val="600"/>
              </a:spcBef>
            </a:pPr>
            <a:r>
              <a:rPr lang="en-US" sz="1600" b="1" i="0" dirty="0">
                <a:solidFill>
                  <a:schemeClr val="tx1">
                    <a:lumMod val="75000"/>
                    <a:lumOff val="25000"/>
                  </a:schemeClr>
                </a:solidFill>
                <a:effectLst/>
                <a:latin typeface="Quattrocento Sans" panose="020B0502050000020003" pitchFamily="34" charset="0"/>
              </a:rPr>
              <a:t>Option 1: Assign During Registration</a:t>
            </a:r>
          </a:p>
          <a:p>
            <a:pPr algn="l"/>
            <a:r>
              <a:rPr lang="en-US" sz="1600" b="0" i="0" dirty="0">
                <a:solidFill>
                  <a:schemeClr val="tx1">
                    <a:lumMod val="75000"/>
                    <a:lumOff val="25000"/>
                  </a:schemeClr>
                </a:solidFill>
                <a:effectLst/>
                <a:latin typeface="Quattrocento Sans" panose="020B0502050000020003" pitchFamily="34" charset="0"/>
              </a:rPr>
              <a:t>When configuring a new runner, specify the group:</a:t>
            </a:r>
          </a:p>
          <a:p>
            <a:pPr algn="l"/>
            <a:endParaRPr lang="en-US" sz="1600" dirty="0">
              <a:latin typeface="Quattrocento Sans" panose="020B0502050000020003" pitchFamily="34" charset="0"/>
            </a:endParaRPr>
          </a:p>
          <a:p>
            <a:pPr algn="l"/>
            <a:endParaRPr lang="en-US" sz="1600" i="0" dirty="0">
              <a:effectLst/>
              <a:latin typeface="Quattrocento Sans" panose="020B0502050000020003" pitchFamily="34" charset="0"/>
            </a:endParaRPr>
          </a:p>
          <a:p>
            <a:pPr algn="l"/>
            <a:endParaRPr lang="en-US" sz="1600" dirty="0">
              <a:latin typeface="Quattrocento Sans" panose="020B0502050000020003" pitchFamily="34" charset="0"/>
            </a:endParaRPr>
          </a:p>
          <a:p>
            <a:pPr algn="l"/>
            <a:r>
              <a:rPr lang="en-US" sz="1600" b="1" i="0" dirty="0">
                <a:effectLst/>
                <a:latin typeface="Quattrocento Sans" panose="020B0502050000020003" pitchFamily="34" charset="0"/>
              </a:rPr>
              <a:t>Option 2: Move an Existing Runner</a:t>
            </a:r>
          </a:p>
          <a:p>
            <a:pPr algn="l">
              <a:spcBef>
                <a:spcPts val="600"/>
              </a:spcBef>
              <a:spcAft>
                <a:spcPts val="600"/>
              </a:spcAft>
              <a:buFont typeface="+mj-lt"/>
              <a:buAutoNum type="arabicPeriod"/>
            </a:pPr>
            <a:r>
              <a:rPr lang="en-US" sz="1600" b="0" i="0" dirty="0">
                <a:effectLst/>
                <a:latin typeface="Quattrocento Sans" panose="020B0502050000020003" pitchFamily="34" charset="0"/>
              </a:rPr>
              <a:t>Navigate to </a:t>
            </a:r>
            <a:r>
              <a:rPr lang="en-US" sz="1600" b="1" i="0" dirty="0">
                <a:effectLst/>
                <a:latin typeface="Quattrocento Sans" panose="020B0502050000020003" pitchFamily="34" charset="0"/>
              </a:rPr>
              <a:t>GitHub → Organization Settings → Actions → Runners.</a:t>
            </a:r>
            <a:endParaRPr lang="en-US" sz="1600" b="0" i="0" dirty="0">
              <a:effectLst/>
              <a:latin typeface="Quattrocento Sans" panose="020B0502050000020003" pitchFamily="34" charset="0"/>
            </a:endParaRPr>
          </a:p>
          <a:p>
            <a:pPr algn="l">
              <a:spcBef>
                <a:spcPts val="600"/>
              </a:spcBef>
              <a:spcAft>
                <a:spcPts val="600"/>
              </a:spcAft>
              <a:buFont typeface="+mj-lt"/>
              <a:buAutoNum type="arabicPeriod"/>
            </a:pPr>
            <a:r>
              <a:rPr lang="en-US" sz="1600" b="0" i="0" dirty="0">
                <a:effectLst/>
                <a:latin typeface="Quattrocento Sans" panose="020B0502050000020003" pitchFamily="34" charset="0"/>
              </a:rPr>
              <a:t>Locate the </a:t>
            </a:r>
            <a:r>
              <a:rPr lang="en-US" sz="1600" b="1" i="0" dirty="0">
                <a:effectLst/>
                <a:latin typeface="Quattrocento Sans" panose="020B0502050000020003" pitchFamily="34" charset="0"/>
              </a:rPr>
              <a:t>runner</a:t>
            </a:r>
            <a:r>
              <a:rPr lang="en-US" sz="1600" b="0" i="0" dirty="0">
                <a:effectLst/>
                <a:latin typeface="Quattrocento Sans" panose="020B0502050000020003" pitchFamily="34" charset="0"/>
              </a:rPr>
              <a:t> and click </a:t>
            </a:r>
            <a:r>
              <a:rPr lang="en-US" sz="1600" b="1" i="0" dirty="0">
                <a:effectLst/>
                <a:latin typeface="Quattrocento Sans" panose="020B0502050000020003" pitchFamily="34" charset="0"/>
              </a:rPr>
              <a:t>Edit.</a:t>
            </a:r>
            <a:endParaRPr lang="en-US" sz="1600" b="0" i="0" dirty="0">
              <a:effectLst/>
              <a:latin typeface="Quattrocento Sans" panose="020B0502050000020003" pitchFamily="34" charset="0"/>
            </a:endParaRPr>
          </a:p>
          <a:p>
            <a:pPr algn="l">
              <a:spcBef>
                <a:spcPts val="600"/>
              </a:spcBef>
              <a:spcAft>
                <a:spcPts val="600"/>
              </a:spcAft>
              <a:buFont typeface="+mj-lt"/>
              <a:buAutoNum type="arabicPeriod"/>
            </a:pPr>
            <a:r>
              <a:rPr lang="en-US" sz="1600" b="0" i="0" dirty="0">
                <a:effectLst/>
                <a:latin typeface="Quattrocento Sans" panose="020B0502050000020003" pitchFamily="34" charset="0"/>
              </a:rPr>
              <a:t>Select a </a:t>
            </a:r>
            <a:r>
              <a:rPr lang="en-US" sz="1600" b="1" i="0" dirty="0">
                <a:effectLst/>
                <a:latin typeface="Quattrocento Sans" panose="020B0502050000020003" pitchFamily="34" charset="0"/>
              </a:rPr>
              <a:t>new runner group</a:t>
            </a:r>
            <a:r>
              <a:rPr lang="en-US" sz="1600" b="0" i="0" dirty="0">
                <a:effectLst/>
                <a:latin typeface="Quattrocento Sans" panose="020B0502050000020003" pitchFamily="34" charset="0"/>
              </a:rPr>
              <a:t> and save changes.</a:t>
            </a:r>
          </a:p>
          <a:p>
            <a:pPr algn="l"/>
            <a:endParaRPr lang="en-US" sz="1600" b="0" i="0" dirty="0">
              <a:effectLst/>
              <a:latin typeface="Quattrocento Sans" panose="020B0502050000020003" pitchFamily="34" charset="0"/>
            </a:endParaRPr>
          </a:p>
          <a:p>
            <a:pPr algn="l"/>
            <a:endParaRPr lang="en-US" sz="1600" i="0" dirty="0">
              <a:effectLst/>
              <a:latin typeface="Quattrocento Sans" panose="020B0502050000020003" pitchFamily="34" charset="0"/>
            </a:endParaRPr>
          </a:p>
        </p:txBody>
      </p:sp>
      <p:sp>
        <p:nvSpPr>
          <p:cNvPr id="2" name="TextBox 1">
            <a:extLst>
              <a:ext uri="{FF2B5EF4-FFF2-40B4-BE49-F238E27FC236}">
                <a16:creationId xmlns:a16="http://schemas.microsoft.com/office/drawing/2014/main" id="{EED6DD39-9E87-73B2-1FB7-4C7CD1803C72}"/>
              </a:ext>
            </a:extLst>
          </p:cNvPr>
          <p:cNvSpPr txBox="1"/>
          <p:nvPr/>
        </p:nvSpPr>
        <p:spPr>
          <a:xfrm>
            <a:off x="745685" y="1560574"/>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3. Adding Runners to a Group</a:t>
            </a:r>
          </a:p>
        </p:txBody>
      </p:sp>
      <p:sp>
        <p:nvSpPr>
          <p:cNvPr id="13" name="Rectangle 12">
            <a:extLst>
              <a:ext uri="{FF2B5EF4-FFF2-40B4-BE49-F238E27FC236}">
                <a16:creationId xmlns:a16="http://schemas.microsoft.com/office/drawing/2014/main" id="{B1B6BAAB-0384-9C7C-1A6E-A182B1D5A9A9}"/>
              </a:ext>
            </a:extLst>
          </p:cNvPr>
          <p:cNvSpPr/>
          <p:nvPr/>
        </p:nvSpPr>
        <p:spPr>
          <a:xfrm>
            <a:off x="857408" y="2888293"/>
            <a:ext cx="8159591" cy="540707"/>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config.sh</a:t>
            </a:r>
            <a:r>
              <a:rPr lang="en-US" sz="1050" dirty="0">
                <a:solidFill>
                  <a:schemeClr val="bg1"/>
                </a:solidFill>
                <a:latin typeface="Roboto Mono" pitchFamily="49" charset="0"/>
                <a:ea typeface="Roboto Mono" pitchFamily="49" charset="0"/>
              </a:rPr>
              <a:t> --</a:t>
            </a:r>
            <a:r>
              <a:rPr lang="en-US" sz="1050" dirty="0" err="1">
                <a:solidFill>
                  <a:schemeClr val="bg1"/>
                </a:solidFill>
                <a:latin typeface="Roboto Mono" pitchFamily="49" charset="0"/>
                <a:ea typeface="Roboto Mono" pitchFamily="49" charset="0"/>
              </a:rPr>
              <a:t>url</a:t>
            </a:r>
            <a:r>
              <a:rPr lang="en-US" sz="1050" dirty="0">
                <a:solidFill>
                  <a:schemeClr val="bg1"/>
                </a:solidFill>
                <a:latin typeface="Roboto Mono" pitchFamily="49" charset="0"/>
                <a:ea typeface="Roboto Mono" pitchFamily="49" charset="0"/>
              </a:rPr>
              <a:t> https://</a:t>
            </a:r>
            <a:r>
              <a:rPr lang="en-US" sz="1050" dirty="0" err="1">
                <a:solidFill>
                  <a:schemeClr val="bg1"/>
                </a:solidFill>
                <a:latin typeface="Roboto Mono" pitchFamily="49" charset="0"/>
                <a:ea typeface="Roboto Mono" pitchFamily="49" charset="0"/>
              </a:rPr>
              <a:t>github.com</a:t>
            </a:r>
            <a:r>
              <a:rPr lang="en-US" sz="1050" dirty="0">
                <a:solidFill>
                  <a:schemeClr val="bg1"/>
                </a:solidFill>
                <a:latin typeface="Roboto Mono" pitchFamily="49" charset="0"/>
                <a:ea typeface="Roboto Mono" pitchFamily="49" charset="0"/>
              </a:rPr>
              <a:t>/&lt;org-name&gt; --token &lt;generated-token&gt; --</a:t>
            </a:r>
            <a:r>
              <a:rPr lang="en-US" sz="1050" dirty="0" err="1">
                <a:solidFill>
                  <a:schemeClr val="bg1"/>
                </a:solidFill>
                <a:latin typeface="Roboto Mono" pitchFamily="49" charset="0"/>
                <a:ea typeface="Roboto Mono" pitchFamily="49" charset="0"/>
              </a:rPr>
              <a:t>runnergroup</a:t>
            </a:r>
            <a:r>
              <a:rPr lang="en-US" sz="1050" dirty="0">
                <a:solidFill>
                  <a:schemeClr val="bg1"/>
                </a:solidFill>
                <a:latin typeface="Roboto Mono" pitchFamily="49" charset="0"/>
                <a:ea typeface="Roboto Mono" pitchFamily="49" charset="0"/>
              </a:rPr>
              <a:t> </a:t>
            </a:r>
            <a:r>
              <a:rPr lang="en-US" sz="1050" dirty="0">
                <a:solidFill>
                  <a:schemeClr val="accent2">
                    <a:lumMod val="60000"/>
                    <a:lumOff val="40000"/>
                  </a:schemeClr>
                </a:solidFill>
                <a:latin typeface="Roboto Mono" pitchFamily="49" charset="0"/>
                <a:ea typeface="Roboto Mono" pitchFamily="49" charset="0"/>
              </a:rPr>
              <a:t>"Linux-Runners"</a:t>
            </a:r>
          </a:p>
        </p:txBody>
      </p:sp>
    </p:spTree>
    <p:extLst>
      <p:ext uri="{BB962C8B-B14F-4D97-AF65-F5344CB8AC3E}">
        <p14:creationId xmlns:p14="http://schemas.microsoft.com/office/powerpoint/2010/main" val="205620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GitHub Enterprise Server (GHES)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579438" y="2102910"/>
            <a:ext cx="10905226" cy="41475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743412" y="2776520"/>
            <a:ext cx="5058054" cy="3416320"/>
          </a:xfrm>
          <a:prstGeom prst="rect">
            <a:avLst/>
          </a:prstGeom>
          <a:noFill/>
        </p:spPr>
        <p:txBody>
          <a:bodyPr wrap="square" rtlCol="0">
            <a:spAutoFit/>
          </a:bodyPr>
          <a:lstStyle/>
          <a:p>
            <a:pPr marL="342900" indent="-342900" algn="l">
              <a:spcBef>
                <a:spcPts val="600"/>
              </a:spcBef>
              <a:buFont typeface="+mj-lt"/>
              <a:buAutoNum type="arabicPeriod"/>
            </a:pPr>
            <a:r>
              <a:rPr lang="en-US" sz="1600" b="1" i="0" dirty="0">
                <a:effectLst/>
                <a:latin typeface="Quattrocento Sans" panose="020B0502050000020003" pitchFamily="34" charset="0"/>
              </a:rPr>
              <a:t>Self-Hosting:</a:t>
            </a:r>
          </a:p>
          <a:p>
            <a:pPr marL="742950" lvl="1" indent="-285750">
              <a:spcBef>
                <a:spcPts val="600"/>
              </a:spcBef>
              <a:buFont typeface="Arial" panose="020B0604020202020204" pitchFamily="34" charset="0"/>
              <a:buChar char="•"/>
            </a:pPr>
            <a:r>
              <a:rPr lang="en-US" sz="1400" i="0" dirty="0">
                <a:effectLst/>
                <a:latin typeface="Quattrocento Sans" panose="020B0502050000020003" pitchFamily="34" charset="0"/>
              </a:rPr>
              <a:t>GHES is deployed within the organization’s infrastructure, either on-premises or on a private cloud.</a:t>
            </a:r>
          </a:p>
          <a:p>
            <a:pPr marL="742950" lvl="1" indent="-285750">
              <a:spcBef>
                <a:spcPts val="600"/>
              </a:spcBef>
              <a:buFont typeface="Arial" panose="020B0604020202020204" pitchFamily="34" charset="0"/>
              <a:buChar char="•"/>
            </a:pPr>
            <a:r>
              <a:rPr lang="en-US" sz="1400" i="0" dirty="0">
                <a:effectLst/>
                <a:latin typeface="Quattrocento Sans" panose="020B0502050000020003" pitchFamily="34" charset="0"/>
              </a:rPr>
              <a:t>Provides full control over data storage, backups, and disaster recovery.</a:t>
            </a:r>
          </a:p>
          <a:p>
            <a:pPr marL="342900" indent="-342900" algn="l">
              <a:spcBef>
                <a:spcPts val="600"/>
              </a:spcBef>
              <a:buFont typeface="+mj-lt"/>
              <a:buAutoNum type="arabicPeriod"/>
            </a:pPr>
            <a:r>
              <a:rPr lang="en-US" sz="1600" b="1" i="0" dirty="0">
                <a:effectLst/>
                <a:latin typeface="Quattrocento Sans" panose="020B0502050000020003" pitchFamily="34" charset="0"/>
              </a:rPr>
              <a:t>Enhanced Security:</a:t>
            </a:r>
          </a:p>
          <a:p>
            <a:pPr marL="742950" lvl="1" indent="-285750">
              <a:spcBef>
                <a:spcPts val="600"/>
              </a:spcBef>
              <a:buFont typeface="Arial" panose="020B0604020202020204" pitchFamily="34" charset="0"/>
              <a:buChar char="•"/>
            </a:pPr>
            <a:r>
              <a:rPr lang="en-US" sz="1400" i="0" dirty="0">
                <a:effectLst/>
                <a:latin typeface="Quattrocento Sans" panose="020B0502050000020003" pitchFamily="34" charset="0"/>
              </a:rPr>
              <a:t>Data remains within the organization's environment, ensuring compliance with strict data residency, privacy, or security requirements.</a:t>
            </a:r>
          </a:p>
          <a:p>
            <a:pPr marL="742950" lvl="1" indent="-285750">
              <a:spcBef>
                <a:spcPts val="600"/>
              </a:spcBef>
              <a:buFont typeface="Arial" panose="020B0604020202020204" pitchFamily="34" charset="0"/>
              <a:buChar char="•"/>
            </a:pPr>
            <a:r>
              <a:rPr lang="en-US" sz="1400" i="0" dirty="0">
                <a:effectLst/>
                <a:latin typeface="Quattrocento Sans" panose="020B0502050000020003" pitchFamily="34" charset="0"/>
              </a:rPr>
              <a:t>Integrates with enterprise authentication systems (e.g., LDAP, SAML, Active Directory).</a:t>
            </a:r>
          </a:p>
          <a:p>
            <a:pPr algn="l">
              <a:spcBef>
                <a:spcPts val="600"/>
              </a:spcBef>
              <a:spcAft>
                <a:spcPts val="1200"/>
              </a:spcAft>
            </a:pPr>
            <a:endParaRPr lang="en-US" sz="1400"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4" name="TextBox 3">
            <a:extLst>
              <a:ext uri="{FF2B5EF4-FFF2-40B4-BE49-F238E27FC236}">
                <a16:creationId xmlns:a16="http://schemas.microsoft.com/office/drawing/2014/main" id="{821A337D-81FE-375A-A79E-E94A9BEC7E03}"/>
              </a:ext>
            </a:extLst>
          </p:cNvPr>
          <p:cNvSpPr txBox="1"/>
          <p:nvPr/>
        </p:nvSpPr>
        <p:spPr>
          <a:xfrm>
            <a:off x="579438" y="1100017"/>
            <a:ext cx="10759622" cy="830997"/>
          </a:xfrm>
          <a:prstGeom prst="rect">
            <a:avLst/>
          </a:prstGeom>
          <a:noFill/>
        </p:spPr>
        <p:txBody>
          <a:bodyPr wrap="square" rtlCol="0">
            <a:spAutoFit/>
          </a:bodyPr>
          <a:lstStyle/>
          <a:p>
            <a:pPr>
              <a:spcAft>
                <a:spcPts val="1200"/>
              </a:spcAft>
            </a:pPr>
            <a:r>
              <a:rPr lang="en-US" sz="1600" dirty="0">
                <a:latin typeface="Quattrocento Sans" panose="020B0502050000020003" pitchFamily="34" charset="0"/>
              </a:rPr>
              <a:t>GitHub Enterprise Server (GHES) is a self-hosted version of GitHub designed for organizations that require complete control over their GitHub instance. It is ideal for companies that want to host their repositories and associated data on-premises or in a private cloud environment for compliance, security, or performance reasons.</a:t>
            </a:r>
          </a:p>
        </p:txBody>
      </p:sp>
      <p:sp>
        <p:nvSpPr>
          <p:cNvPr id="5" name="TextBox 4">
            <a:extLst>
              <a:ext uri="{FF2B5EF4-FFF2-40B4-BE49-F238E27FC236}">
                <a16:creationId xmlns:a16="http://schemas.microsoft.com/office/drawing/2014/main" id="{CF3719B8-5ED4-AF53-2837-96B04BD2E2D2}"/>
              </a:ext>
            </a:extLst>
          </p:cNvPr>
          <p:cNvSpPr txBox="1"/>
          <p:nvPr/>
        </p:nvSpPr>
        <p:spPr>
          <a:xfrm>
            <a:off x="707336" y="2236531"/>
            <a:ext cx="9373622" cy="369332"/>
          </a:xfrm>
          <a:prstGeom prst="rect">
            <a:avLst/>
          </a:prstGeom>
          <a:noFill/>
        </p:spPr>
        <p:txBody>
          <a:bodyPr wrap="square" rtlCol="0">
            <a:spAutoFit/>
          </a:bodyPr>
          <a:lstStyle/>
          <a:p>
            <a:r>
              <a:rPr lang="en-US" b="1" dirty="0">
                <a:latin typeface="Quattrocento Sans" panose="020B0502050000020003" pitchFamily="34" charset="0"/>
                <a:cs typeface="Segoe UI"/>
              </a:rPr>
              <a:t>Key Features of GitHub Enterprise Server</a:t>
            </a:r>
            <a:endParaRPr lang="en-US" sz="1600" dirty="0">
              <a:latin typeface="Quattrocento Sans" panose="020B0502050000020003" pitchFamily="34" charset="0"/>
              <a:cs typeface="Segoe UI"/>
            </a:endParaRPr>
          </a:p>
        </p:txBody>
      </p:sp>
      <p:sp>
        <p:nvSpPr>
          <p:cNvPr id="7" name="TextBox 6">
            <a:extLst>
              <a:ext uri="{FF2B5EF4-FFF2-40B4-BE49-F238E27FC236}">
                <a16:creationId xmlns:a16="http://schemas.microsoft.com/office/drawing/2014/main" id="{7C93BF09-0A70-FE28-1CC0-2F08D7B5E569}"/>
              </a:ext>
            </a:extLst>
          </p:cNvPr>
          <p:cNvSpPr txBox="1"/>
          <p:nvPr/>
        </p:nvSpPr>
        <p:spPr>
          <a:xfrm>
            <a:off x="5965440" y="2195810"/>
            <a:ext cx="5373619" cy="4324261"/>
          </a:xfrm>
          <a:prstGeom prst="rect">
            <a:avLst/>
          </a:prstGeom>
          <a:noFill/>
        </p:spPr>
        <p:txBody>
          <a:bodyPr wrap="square" rtlCol="0">
            <a:spAutoFit/>
          </a:bodyPr>
          <a:lstStyle/>
          <a:p>
            <a:pPr marL="342900" indent="-342900" algn="l">
              <a:spcBef>
                <a:spcPts val="600"/>
              </a:spcBef>
              <a:buFont typeface="+mj-lt"/>
              <a:buAutoNum type="arabicPeriod" startAt="3"/>
            </a:pPr>
            <a:r>
              <a:rPr lang="en-US" sz="1600" b="1" i="0" dirty="0">
                <a:effectLst/>
                <a:latin typeface="Quattrocento Sans" panose="020B0502050000020003" pitchFamily="34" charset="0"/>
              </a:rPr>
              <a:t>Customization and Control:</a:t>
            </a:r>
          </a:p>
          <a:p>
            <a:pPr marL="742950" lvl="1" indent="-285750">
              <a:spcBef>
                <a:spcPts val="600"/>
              </a:spcBef>
              <a:buFont typeface="Arial" panose="020B0604020202020204" pitchFamily="34" charset="0"/>
              <a:buChar char="•"/>
            </a:pPr>
            <a:r>
              <a:rPr lang="en-US" sz="1400" i="0" dirty="0">
                <a:effectLst/>
                <a:latin typeface="Quattrocento Sans" panose="020B0502050000020003" pitchFamily="34" charset="0"/>
              </a:rPr>
              <a:t>Full control over repository settings, user access, and permissions.</a:t>
            </a:r>
          </a:p>
          <a:p>
            <a:pPr marL="742950" lvl="1" indent="-285750">
              <a:spcBef>
                <a:spcPts val="600"/>
              </a:spcBef>
              <a:buFont typeface="Arial" panose="020B0604020202020204" pitchFamily="34" charset="0"/>
              <a:buChar char="•"/>
            </a:pPr>
            <a:r>
              <a:rPr lang="en-US" sz="1400" i="0" dirty="0">
                <a:effectLst/>
                <a:latin typeface="Quattrocento Sans" panose="020B0502050000020003" pitchFamily="34" charset="0"/>
              </a:rPr>
              <a:t>Allows custom integrations and extensions, such as internal DevOps tools or CI/CD pipelines.</a:t>
            </a:r>
          </a:p>
          <a:p>
            <a:pPr marL="342900" indent="-342900" algn="l">
              <a:spcBef>
                <a:spcPts val="600"/>
              </a:spcBef>
              <a:buFont typeface="+mj-lt"/>
              <a:buAutoNum type="arabicPeriod" startAt="3"/>
            </a:pPr>
            <a:r>
              <a:rPr lang="en-US" sz="1600" b="1" i="0" dirty="0">
                <a:effectLst/>
                <a:latin typeface="Quattrocento Sans" panose="020B0502050000020003" pitchFamily="34" charset="0"/>
              </a:rPr>
              <a:t>Performance Optimization:</a:t>
            </a:r>
          </a:p>
          <a:p>
            <a:pPr marL="742950" lvl="1" indent="-285750">
              <a:spcBef>
                <a:spcPts val="600"/>
              </a:spcBef>
              <a:buFont typeface="Arial" panose="020B0604020202020204" pitchFamily="34" charset="0"/>
              <a:buChar char="•"/>
            </a:pPr>
            <a:r>
              <a:rPr lang="en-US" sz="1400" i="0" dirty="0">
                <a:effectLst/>
                <a:latin typeface="Quattrocento Sans" panose="020B0502050000020003" pitchFamily="34" charset="0"/>
              </a:rPr>
              <a:t>Optimized for organizations with large repositories or distributed teams.</a:t>
            </a:r>
          </a:p>
          <a:p>
            <a:pPr marL="742950" lvl="1" indent="-285750">
              <a:spcBef>
                <a:spcPts val="600"/>
              </a:spcBef>
              <a:buFont typeface="Arial" panose="020B0604020202020204" pitchFamily="34" charset="0"/>
              <a:buChar char="•"/>
            </a:pPr>
            <a:r>
              <a:rPr lang="en-US" sz="1400" i="0" dirty="0">
                <a:effectLst/>
                <a:latin typeface="Quattrocento Sans" panose="020B0502050000020003" pitchFamily="34" charset="0"/>
              </a:rPr>
              <a:t>Can be scaled to handle heavy workloads by allocating additional resources (e.g., CPU, RAM).</a:t>
            </a:r>
          </a:p>
          <a:p>
            <a:pPr marL="342900" indent="-342900" algn="l">
              <a:spcBef>
                <a:spcPts val="600"/>
              </a:spcBef>
              <a:buFont typeface="+mj-lt"/>
              <a:buAutoNum type="arabicPeriod" startAt="3"/>
            </a:pPr>
            <a:r>
              <a:rPr lang="en-US" sz="1600" b="1" i="0" dirty="0">
                <a:effectLst/>
                <a:latin typeface="Quattrocento Sans" panose="020B0502050000020003" pitchFamily="34" charset="0"/>
              </a:rPr>
              <a:t>Compliance:</a:t>
            </a:r>
          </a:p>
          <a:p>
            <a:pPr marL="742950" lvl="1" indent="-285750">
              <a:spcBef>
                <a:spcPts val="600"/>
              </a:spcBef>
              <a:buFont typeface="Arial" panose="020B0604020202020204" pitchFamily="34" charset="0"/>
              <a:buChar char="•"/>
            </a:pPr>
            <a:r>
              <a:rPr lang="en-US" sz="1400" i="0" dirty="0">
                <a:effectLst/>
                <a:latin typeface="Quattrocento Sans" panose="020B0502050000020003" pitchFamily="34" charset="0"/>
              </a:rPr>
              <a:t>Ideal for industries with strict regulatory requirements (e.g., healthcare, finance).</a:t>
            </a:r>
          </a:p>
          <a:p>
            <a:pPr marL="742950" lvl="1" indent="-285750">
              <a:spcBef>
                <a:spcPts val="600"/>
              </a:spcBef>
              <a:buFont typeface="Arial" panose="020B0604020202020204" pitchFamily="34" charset="0"/>
              <a:buChar char="•"/>
            </a:pPr>
            <a:r>
              <a:rPr lang="en-US" sz="1400" i="0" dirty="0">
                <a:effectLst/>
                <a:latin typeface="Quattrocento Sans" panose="020B0502050000020003" pitchFamily="34" charset="0"/>
              </a:rPr>
              <a:t>Offers audit logs, user activity monitoring, and data encryption to meet compliance standards.</a:t>
            </a:r>
            <a:endParaRPr lang="en-US" sz="1200" i="0" dirty="0">
              <a:effectLst/>
              <a:latin typeface="Quattrocento Sans" panose="020B0502050000020003" pitchFamily="34" charset="0"/>
            </a:endParaRPr>
          </a:p>
          <a:p>
            <a:pPr algn="l">
              <a:spcBef>
                <a:spcPts val="600"/>
              </a:spcBef>
              <a:spcAft>
                <a:spcPts val="1200"/>
              </a:spcAft>
            </a:pPr>
            <a:endParaRPr lang="en-US" sz="1400" i="0" dirty="0">
              <a:effectLst/>
              <a:latin typeface="Quattrocento Sans" panose="020B0502050000020003" pitchFamily="34" charset="0"/>
            </a:endParaRPr>
          </a:p>
        </p:txBody>
      </p:sp>
    </p:spTree>
    <p:extLst>
      <p:ext uri="{BB962C8B-B14F-4D97-AF65-F5344CB8AC3E}">
        <p14:creationId xmlns:p14="http://schemas.microsoft.com/office/powerpoint/2010/main" val="216539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Manage Self-Hosted Runners Using Groups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Rectangle 5">
            <a:extLst>
              <a:ext uri="{FF2B5EF4-FFF2-40B4-BE49-F238E27FC236}">
                <a16:creationId xmlns:a16="http://schemas.microsoft.com/office/drawing/2014/main" id="{83A4E7E5-B314-347E-4872-5F407AF30152}"/>
              </a:ext>
            </a:extLst>
          </p:cNvPr>
          <p:cNvSpPr/>
          <p:nvPr/>
        </p:nvSpPr>
        <p:spPr>
          <a:xfrm>
            <a:off x="579438" y="1409700"/>
            <a:ext cx="9961562" cy="3261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45685" y="1978130"/>
            <a:ext cx="9046015" cy="2693045"/>
          </a:xfrm>
          <a:prstGeom prst="rect">
            <a:avLst/>
          </a:prstGeom>
          <a:noFill/>
        </p:spPr>
        <p:txBody>
          <a:bodyPr wrap="square" rtlCol="0">
            <a:spAutoFit/>
          </a:bodyPr>
          <a:lstStyle/>
          <a:p>
            <a:pPr algn="l"/>
            <a:r>
              <a:rPr lang="en-US" sz="1600" b="1" i="0" dirty="0">
                <a:effectLst/>
                <a:latin typeface="Quattrocento Sans" panose="020B0502050000020003" pitchFamily="34" charset="0"/>
              </a:rPr>
              <a:t>Restricting Runner Group Access</a:t>
            </a:r>
          </a:p>
          <a:p>
            <a:pPr algn="l">
              <a:spcBef>
                <a:spcPts val="600"/>
              </a:spcBef>
            </a:pPr>
            <a:r>
              <a:rPr lang="en-US" sz="1600" b="1" i="0" dirty="0">
                <a:effectLst/>
                <a:latin typeface="Quattrocento Sans" panose="020B0502050000020003" pitchFamily="34" charset="0"/>
              </a:rPr>
              <a:t>Organization-level runners:</a:t>
            </a:r>
            <a:r>
              <a:rPr lang="en-US" sz="1600" b="0" i="0" dirty="0">
                <a:effectLst/>
                <a:latin typeface="Quattrocento Sans" panose="020B0502050000020003" pitchFamily="34" charset="0"/>
              </a:rPr>
              <a:t> Restrict usage to specific repositories. </a:t>
            </a:r>
            <a:r>
              <a:rPr lang="en-US" sz="1600" b="1" i="0" dirty="0">
                <a:effectLst/>
                <a:latin typeface="Quattrocento Sans" panose="020B0502050000020003" pitchFamily="34" charset="0"/>
              </a:rPr>
              <a:t>Repository-level runners:</a:t>
            </a:r>
            <a:r>
              <a:rPr lang="en-US" sz="1600" b="0" i="0" dirty="0">
                <a:effectLst/>
                <a:latin typeface="Quattrocento Sans" panose="020B0502050000020003" pitchFamily="34" charset="0"/>
              </a:rPr>
              <a:t> Only selected workflows can access the runner.</a:t>
            </a:r>
          </a:p>
          <a:p>
            <a:pPr algn="l">
              <a:spcBef>
                <a:spcPts val="600"/>
              </a:spcBef>
            </a:pPr>
            <a:r>
              <a:rPr lang="en-US" sz="1600" b="0" i="0" dirty="0">
                <a:effectLst/>
                <a:latin typeface="Quattrocento Sans" panose="020B0502050000020003" pitchFamily="34" charset="0"/>
              </a:rPr>
              <a:t>Example: Restrict Access to a Specific Repository</a:t>
            </a:r>
          </a:p>
          <a:p>
            <a:pPr algn="l">
              <a:spcBef>
                <a:spcPts val="600"/>
              </a:spcBef>
              <a:buFont typeface="+mj-lt"/>
              <a:buAutoNum type="arabicPeriod"/>
            </a:pPr>
            <a:r>
              <a:rPr lang="en-US" sz="1600" b="0" i="0" dirty="0">
                <a:effectLst/>
                <a:latin typeface="Quattrocento Sans" panose="020B0502050000020003" pitchFamily="34" charset="0"/>
              </a:rPr>
              <a:t>Navigate to </a:t>
            </a:r>
            <a:r>
              <a:rPr lang="en-US" sz="1600" b="1" i="0" dirty="0">
                <a:effectLst/>
                <a:latin typeface="Quattrocento Sans" panose="020B0502050000020003" pitchFamily="34" charset="0"/>
              </a:rPr>
              <a:t>Runner Group Settings.</a:t>
            </a:r>
            <a:endParaRPr lang="en-US" sz="1600" b="0" i="0" dirty="0">
              <a:effectLst/>
              <a:latin typeface="Quattrocento Sans" panose="020B0502050000020003" pitchFamily="34" charset="0"/>
            </a:endParaRPr>
          </a:p>
          <a:p>
            <a:pPr algn="l">
              <a:spcBef>
                <a:spcPts val="600"/>
              </a:spcBef>
              <a:buFont typeface="+mj-lt"/>
              <a:buAutoNum type="arabicPeriod"/>
            </a:pPr>
            <a:r>
              <a:rPr lang="en-US" sz="1600" b="0" i="0" dirty="0">
                <a:effectLst/>
                <a:latin typeface="Quattrocento Sans" panose="020B0502050000020003" pitchFamily="34" charset="0"/>
              </a:rPr>
              <a:t>Under </a:t>
            </a:r>
            <a:r>
              <a:rPr lang="en-US" sz="1600" b="1" i="0" dirty="0">
                <a:effectLst/>
                <a:latin typeface="Quattrocento Sans" panose="020B0502050000020003" pitchFamily="34" charset="0"/>
              </a:rPr>
              <a:t>Repository Access</a:t>
            </a:r>
            <a:r>
              <a:rPr lang="en-US" sz="1600" b="0" i="0" dirty="0">
                <a:effectLst/>
                <a:latin typeface="Quattrocento Sans" panose="020B0502050000020003" pitchFamily="34" charset="0"/>
              </a:rPr>
              <a:t>, select </a:t>
            </a:r>
            <a:r>
              <a:rPr lang="en-US" sz="1600" b="1" i="0" dirty="0">
                <a:effectLst/>
                <a:latin typeface="Quattrocento Sans" panose="020B0502050000020003" pitchFamily="34" charset="0"/>
              </a:rPr>
              <a:t>"Only select repositories".</a:t>
            </a:r>
            <a:endParaRPr lang="en-US" sz="1600" b="0" i="0" dirty="0">
              <a:effectLst/>
              <a:latin typeface="Quattrocento Sans" panose="020B0502050000020003" pitchFamily="34" charset="0"/>
            </a:endParaRPr>
          </a:p>
          <a:p>
            <a:pPr algn="l">
              <a:spcBef>
                <a:spcPts val="600"/>
              </a:spcBef>
              <a:buFont typeface="+mj-lt"/>
              <a:buAutoNum type="arabicPeriod"/>
            </a:pPr>
            <a:r>
              <a:rPr lang="en-US" sz="1600" b="0" i="0" dirty="0">
                <a:effectLst/>
                <a:latin typeface="Quattrocento Sans" panose="020B0502050000020003" pitchFamily="34" charset="0"/>
              </a:rPr>
              <a:t>Add the repositories that are allowed to use the runner group.</a:t>
            </a:r>
          </a:p>
          <a:p>
            <a:pPr algn="l"/>
            <a:endParaRPr lang="en-US" sz="1600" b="0" i="0" dirty="0">
              <a:effectLst/>
              <a:latin typeface="Quattrocento Sans" panose="020B0502050000020003" pitchFamily="34" charset="0"/>
            </a:endParaRPr>
          </a:p>
          <a:p>
            <a:pPr algn="l"/>
            <a:endParaRPr lang="en-US" sz="1600" i="0" dirty="0">
              <a:effectLst/>
              <a:latin typeface="Quattrocento Sans" panose="020B0502050000020003" pitchFamily="34" charset="0"/>
            </a:endParaRPr>
          </a:p>
        </p:txBody>
      </p:sp>
      <p:sp>
        <p:nvSpPr>
          <p:cNvPr id="2" name="TextBox 1">
            <a:extLst>
              <a:ext uri="{FF2B5EF4-FFF2-40B4-BE49-F238E27FC236}">
                <a16:creationId xmlns:a16="http://schemas.microsoft.com/office/drawing/2014/main" id="{EED6DD39-9E87-73B2-1FB7-4C7CD1803C72}"/>
              </a:ext>
            </a:extLst>
          </p:cNvPr>
          <p:cNvSpPr txBox="1"/>
          <p:nvPr/>
        </p:nvSpPr>
        <p:spPr>
          <a:xfrm>
            <a:off x="745685" y="1560574"/>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4. Managing Access and Permissions</a:t>
            </a:r>
          </a:p>
        </p:txBody>
      </p:sp>
    </p:spTree>
    <p:extLst>
      <p:ext uri="{BB962C8B-B14F-4D97-AF65-F5344CB8AC3E}">
        <p14:creationId xmlns:p14="http://schemas.microsoft.com/office/powerpoint/2010/main" val="40830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730684"/>
            <a:ext cx="11230679" cy="492443"/>
          </a:xfrm>
        </p:spPr>
        <p:txBody>
          <a:bodyPr>
            <a:normAutofit fontScale="90000"/>
          </a:bodyPr>
          <a:lstStyle/>
          <a:p>
            <a:r>
              <a:rPr lang="en-US" sz="3200" dirty="0">
                <a:latin typeface="Quattrocento Sans" panose="020B0502050000020003" pitchFamily="34" charset="0"/>
              </a:rPr>
              <a:t>Manage Self-Hosted Runners Using Groups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Rectangle 5">
            <a:extLst>
              <a:ext uri="{FF2B5EF4-FFF2-40B4-BE49-F238E27FC236}">
                <a16:creationId xmlns:a16="http://schemas.microsoft.com/office/drawing/2014/main" id="{83A4E7E5-B314-347E-4872-5F407AF30152}"/>
              </a:ext>
            </a:extLst>
          </p:cNvPr>
          <p:cNvSpPr/>
          <p:nvPr/>
        </p:nvSpPr>
        <p:spPr>
          <a:xfrm>
            <a:off x="579438" y="1409700"/>
            <a:ext cx="9961562" cy="47176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4529E8-4D8F-7D35-B55E-AB33114FB00A}"/>
              </a:ext>
            </a:extLst>
          </p:cNvPr>
          <p:cNvSpPr txBox="1"/>
          <p:nvPr/>
        </p:nvSpPr>
        <p:spPr>
          <a:xfrm>
            <a:off x="745685" y="1978130"/>
            <a:ext cx="9046015" cy="4308872"/>
          </a:xfrm>
          <a:prstGeom prst="rect">
            <a:avLst/>
          </a:prstGeom>
          <a:noFill/>
        </p:spPr>
        <p:txBody>
          <a:bodyPr wrap="square" rtlCol="0">
            <a:spAutoFit/>
          </a:bodyPr>
          <a:lstStyle/>
          <a:p>
            <a:pPr algn="l">
              <a:spcAft>
                <a:spcPts val="600"/>
              </a:spcAft>
            </a:pPr>
            <a:r>
              <a:rPr lang="en-US" sz="1600" b="0" i="0" dirty="0">
                <a:effectLst/>
                <a:latin typeface="Quattrocento Sans" panose="020B0502050000020003" pitchFamily="34" charset="0"/>
              </a:rPr>
              <a:t>To </a:t>
            </a:r>
            <a:r>
              <a:rPr lang="en-US" sz="1600" b="1" i="0" dirty="0">
                <a:effectLst/>
                <a:latin typeface="Quattrocento Sans" panose="020B0502050000020003" pitchFamily="34" charset="0"/>
              </a:rPr>
              <a:t>reassign a runner</a:t>
            </a:r>
            <a:r>
              <a:rPr lang="en-US" sz="1600" b="0" i="0" dirty="0">
                <a:effectLst/>
                <a:latin typeface="Quattrocento Sans" panose="020B0502050000020003" pitchFamily="34" charset="0"/>
              </a:rPr>
              <a:t> from one group to another:</a:t>
            </a:r>
          </a:p>
          <a:p>
            <a:pPr marL="342900" indent="-342900" algn="l">
              <a:spcAft>
                <a:spcPts val="600"/>
              </a:spcAft>
              <a:buFont typeface="+mj-lt"/>
              <a:buAutoNum type="arabicPeriod"/>
            </a:pPr>
            <a:r>
              <a:rPr lang="en-US" sz="1600" b="0" i="0" dirty="0">
                <a:effectLst/>
                <a:latin typeface="Quattrocento Sans" panose="020B0502050000020003" pitchFamily="34" charset="0"/>
              </a:rPr>
              <a:t>Go to </a:t>
            </a:r>
            <a:r>
              <a:rPr lang="en-US" sz="1600" b="1" i="0" dirty="0">
                <a:effectLst/>
                <a:latin typeface="Quattrocento Sans" panose="020B0502050000020003" pitchFamily="34" charset="0"/>
              </a:rPr>
              <a:t>GitHub → Organization Settings → Actions → Runners.</a:t>
            </a:r>
            <a:endParaRPr lang="en-US" sz="1600" b="0" i="0" dirty="0">
              <a:effectLst/>
              <a:latin typeface="Quattrocento Sans" panose="020B0502050000020003" pitchFamily="34" charset="0"/>
            </a:endParaRPr>
          </a:p>
          <a:p>
            <a:pPr marL="342900" indent="-342900" algn="l">
              <a:spcAft>
                <a:spcPts val="600"/>
              </a:spcAft>
              <a:buFont typeface="+mj-lt"/>
              <a:buAutoNum type="arabicPeriod"/>
            </a:pPr>
            <a:r>
              <a:rPr lang="en-US" sz="1600" b="0" i="0" dirty="0">
                <a:effectLst/>
                <a:latin typeface="Quattrocento Sans" panose="020B0502050000020003" pitchFamily="34" charset="0"/>
              </a:rPr>
              <a:t>Click on the </a:t>
            </a:r>
            <a:r>
              <a:rPr lang="en-US" sz="1600" b="1" i="0" dirty="0">
                <a:effectLst/>
                <a:latin typeface="Quattrocento Sans" panose="020B0502050000020003" pitchFamily="34" charset="0"/>
              </a:rPr>
              <a:t>runner name.</a:t>
            </a:r>
            <a:endParaRPr lang="en-US" sz="1600" b="0" i="0" dirty="0">
              <a:effectLst/>
              <a:latin typeface="Quattrocento Sans" panose="020B0502050000020003" pitchFamily="34" charset="0"/>
            </a:endParaRPr>
          </a:p>
          <a:p>
            <a:pPr marL="342900" indent="-342900" algn="l">
              <a:spcAft>
                <a:spcPts val="600"/>
              </a:spcAft>
              <a:buFont typeface="+mj-lt"/>
              <a:buAutoNum type="arabicPeriod"/>
            </a:pPr>
            <a:r>
              <a:rPr lang="en-US" sz="1600" b="0" i="0" dirty="0">
                <a:effectLst/>
                <a:latin typeface="Quattrocento Sans" panose="020B0502050000020003" pitchFamily="34" charset="0"/>
              </a:rPr>
              <a:t>Select </a:t>
            </a:r>
            <a:r>
              <a:rPr lang="en-US" sz="1600" b="1" i="0" dirty="0">
                <a:effectLst/>
                <a:latin typeface="Quattrocento Sans" panose="020B0502050000020003" pitchFamily="34" charset="0"/>
              </a:rPr>
              <a:t>Change group</a:t>
            </a:r>
            <a:r>
              <a:rPr lang="en-US" sz="1600" b="0" i="0" dirty="0">
                <a:effectLst/>
                <a:latin typeface="Quattrocento Sans" panose="020B0502050000020003" pitchFamily="34" charset="0"/>
              </a:rPr>
              <a:t> → </a:t>
            </a:r>
            <a:r>
              <a:rPr lang="en-US" sz="1600" b="1" i="0" dirty="0">
                <a:effectLst/>
                <a:latin typeface="Quattrocento Sans" panose="020B0502050000020003" pitchFamily="34" charset="0"/>
              </a:rPr>
              <a:t>Choose a new group.</a:t>
            </a:r>
            <a:endParaRPr lang="en-US" sz="1600" b="0" i="0" dirty="0">
              <a:effectLst/>
              <a:latin typeface="Quattrocento Sans" panose="020B0502050000020003" pitchFamily="34" charset="0"/>
            </a:endParaRPr>
          </a:p>
          <a:p>
            <a:pPr marL="342900" indent="-342900" algn="l">
              <a:spcAft>
                <a:spcPts val="600"/>
              </a:spcAft>
              <a:buFont typeface="+mj-lt"/>
              <a:buAutoNum type="arabicPeriod"/>
            </a:pPr>
            <a:r>
              <a:rPr lang="en-US" sz="1600" b="0" i="0" dirty="0">
                <a:effectLst/>
                <a:latin typeface="Quattrocento Sans" panose="020B0502050000020003" pitchFamily="34" charset="0"/>
              </a:rPr>
              <a:t>Click </a:t>
            </a:r>
            <a:r>
              <a:rPr lang="en-US" sz="1600" b="1" i="0" dirty="0">
                <a:effectLst/>
                <a:latin typeface="Quattrocento Sans" panose="020B0502050000020003" pitchFamily="34" charset="0"/>
              </a:rPr>
              <a:t>Save.</a:t>
            </a:r>
            <a:r>
              <a:rPr lang="en-US" sz="1600" b="0" i="0" dirty="0">
                <a:effectLst/>
                <a:latin typeface="Quattrocento Sans" panose="020B0502050000020003" pitchFamily="34" charset="0"/>
              </a:rPr>
              <a:t> Alternatively, unregister and re-register the runner in a different group:</a:t>
            </a:r>
          </a:p>
          <a:p>
            <a:pPr algn="l"/>
            <a:endParaRPr lang="en-US" sz="1600" dirty="0">
              <a:latin typeface="Quattrocento Sans" panose="020B0502050000020003" pitchFamily="34" charset="0"/>
            </a:endParaRPr>
          </a:p>
          <a:p>
            <a:pPr algn="l"/>
            <a:endParaRPr lang="en-US" sz="1600" i="0" dirty="0">
              <a:effectLst/>
              <a:latin typeface="Quattrocento Sans" panose="020B0502050000020003" pitchFamily="34" charset="0"/>
            </a:endParaRPr>
          </a:p>
          <a:p>
            <a:pPr algn="l"/>
            <a:endParaRPr lang="en-US" sz="1600" dirty="0">
              <a:latin typeface="Quattrocento Sans" panose="020B0502050000020003" pitchFamily="34" charset="0"/>
            </a:endParaRPr>
          </a:p>
          <a:p>
            <a:pPr marL="742950" lvl="1" indent="-285750">
              <a:spcAft>
                <a:spcPts val="600"/>
              </a:spcAft>
              <a:buFont typeface="Arial" panose="020B0604020202020204" pitchFamily="34" charset="0"/>
              <a:buChar char="•"/>
            </a:pPr>
            <a:r>
              <a:rPr lang="en-US" sz="1600" i="0" dirty="0">
                <a:effectLst/>
                <a:latin typeface="Quattrocento Sans" panose="020B0502050000020003" pitchFamily="34" charset="0"/>
              </a:rPr>
              <a:t>Create separate groups for different OS types (e.g., Windows, Linux, macOS).</a:t>
            </a:r>
          </a:p>
          <a:p>
            <a:pPr marL="742950" lvl="1" indent="-285750">
              <a:spcAft>
                <a:spcPts val="600"/>
              </a:spcAft>
              <a:buFont typeface="Arial" panose="020B0604020202020204" pitchFamily="34" charset="0"/>
              <a:buChar char="•"/>
            </a:pPr>
            <a:r>
              <a:rPr lang="en-US" sz="1600" i="0" dirty="0">
                <a:effectLst/>
                <a:latin typeface="Quattrocento Sans" panose="020B0502050000020003" pitchFamily="34" charset="0"/>
              </a:rPr>
              <a:t>Use labels to further classify runners (e.g., GPU, high-memory, ARM).</a:t>
            </a:r>
          </a:p>
          <a:p>
            <a:pPr marL="742950" lvl="1" indent="-285750">
              <a:spcAft>
                <a:spcPts val="600"/>
              </a:spcAft>
              <a:buFont typeface="Arial" panose="020B0604020202020204" pitchFamily="34" charset="0"/>
              <a:buChar char="•"/>
            </a:pPr>
            <a:r>
              <a:rPr lang="en-US" sz="1600" i="0" dirty="0">
                <a:effectLst/>
                <a:latin typeface="Quattrocento Sans" panose="020B0502050000020003" pitchFamily="34" charset="0"/>
              </a:rPr>
              <a:t>Limit runner access to trusted repositories only.</a:t>
            </a:r>
          </a:p>
          <a:p>
            <a:pPr marL="742950" lvl="1" indent="-285750">
              <a:spcAft>
                <a:spcPts val="600"/>
              </a:spcAft>
              <a:buFont typeface="Arial" panose="020B0604020202020204" pitchFamily="34" charset="0"/>
              <a:buChar char="•"/>
            </a:pPr>
            <a:r>
              <a:rPr lang="en-US" sz="1600" i="0" dirty="0">
                <a:effectLst/>
                <a:latin typeface="Quattrocento Sans" panose="020B0502050000020003" pitchFamily="34" charset="0"/>
              </a:rPr>
              <a:t>Regularly audit and update runner groups based on team requirements.</a:t>
            </a:r>
          </a:p>
          <a:p>
            <a:pPr marL="742950" lvl="1" indent="-285750">
              <a:spcAft>
                <a:spcPts val="600"/>
              </a:spcAft>
              <a:buFont typeface="Arial" panose="020B0604020202020204" pitchFamily="34" charset="0"/>
              <a:buChar char="•"/>
            </a:pPr>
            <a:r>
              <a:rPr lang="en-US" sz="1600" i="0" dirty="0">
                <a:effectLst/>
                <a:latin typeface="Quattrocento Sans" panose="020B0502050000020003" pitchFamily="34" charset="0"/>
              </a:rPr>
              <a:t>Monitor runner usage and performance to optimize CI/CD workloads.</a:t>
            </a:r>
          </a:p>
          <a:p>
            <a:pPr algn="l"/>
            <a:endParaRPr lang="en-US" sz="1600" i="0" dirty="0">
              <a:effectLst/>
              <a:latin typeface="Quattrocento Sans" panose="020B0502050000020003" pitchFamily="34" charset="0"/>
            </a:endParaRPr>
          </a:p>
        </p:txBody>
      </p:sp>
      <p:sp>
        <p:nvSpPr>
          <p:cNvPr id="2" name="TextBox 1">
            <a:extLst>
              <a:ext uri="{FF2B5EF4-FFF2-40B4-BE49-F238E27FC236}">
                <a16:creationId xmlns:a16="http://schemas.microsoft.com/office/drawing/2014/main" id="{EED6DD39-9E87-73B2-1FB7-4C7CD1803C72}"/>
              </a:ext>
            </a:extLst>
          </p:cNvPr>
          <p:cNvSpPr txBox="1"/>
          <p:nvPr/>
        </p:nvSpPr>
        <p:spPr>
          <a:xfrm>
            <a:off x="745685" y="1560574"/>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5. Moving Runners Between Groups</a:t>
            </a:r>
          </a:p>
        </p:txBody>
      </p:sp>
      <p:sp>
        <p:nvSpPr>
          <p:cNvPr id="13" name="Rectangle 12">
            <a:extLst>
              <a:ext uri="{FF2B5EF4-FFF2-40B4-BE49-F238E27FC236}">
                <a16:creationId xmlns:a16="http://schemas.microsoft.com/office/drawing/2014/main" id="{B1B6BAAB-0384-9C7C-1A6E-A182B1D5A9A9}"/>
              </a:ext>
            </a:extLst>
          </p:cNvPr>
          <p:cNvSpPr/>
          <p:nvPr/>
        </p:nvSpPr>
        <p:spPr>
          <a:xfrm>
            <a:off x="895509" y="3615105"/>
            <a:ext cx="8159591" cy="540707"/>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config.sh</a:t>
            </a:r>
            <a:r>
              <a:rPr lang="en-US" sz="1050" dirty="0">
                <a:solidFill>
                  <a:schemeClr val="bg1"/>
                </a:solidFill>
                <a:latin typeface="Roboto Mono" pitchFamily="49" charset="0"/>
                <a:ea typeface="Roboto Mono" pitchFamily="49" charset="0"/>
              </a:rPr>
              <a:t> remove</a:t>
            </a:r>
          </a:p>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config.sh</a:t>
            </a:r>
            <a:r>
              <a:rPr lang="en-US" sz="1050" dirty="0">
                <a:solidFill>
                  <a:schemeClr val="bg1"/>
                </a:solidFill>
                <a:latin typeface="Roboto Mono" pitchFamily="49" charset="0"/>
                <a:ea typeface="Roboto Mono" pitchFamily="49" charset="0"/>
              </a:rPr>
              <a:t> --</a:t>
            </a:r>
            <a:r>
              <a:rPr lang="en-US" sz="1050" dirty="0" err="1">
                <a:solidFill>
                  <a:schemeClr val="bg1"/>
                </a:solidFill>
                <a:latin typeface="Roboto Mono" pitchFamily="49" charset="0"/>
                <a:ea typeface="Roboto Mono" pitchFamily="49" charset="0"/>
              </a:rPr>
              <a:t>url</a:t>
            </a:r>
            <a:r>
              <a:rPr lang="en-US" sz="1050" dirty="0">
                <a:solidFill>
                  <a:schemeClr val="bg1"/>
                </a:solidFill>
                <a:latin typeface="Roboto Mono" pitchFamily="49" charset="0"/>
                <a:ea typeface="Roboto Mono" pitchFamily="49" charset="0"/>
              </a:rPr>
              <a:t> https://</a:t>
            </a:r>
            <a:r>
              <a:rPr lang="en-US" sz="1050" dirty="0" err="1">
                <a:solidFill>
                  <a:schemeClr val="bg1"/>
                </a:solidFill>
                <a:latin typeface="Roboto Mono" pitchFamily="49" charset="0"/>
                <a:ea typeface="Roboto Mono" pitchFamily="49" charset="0"/>
              </a:rPr>
              <a:t>github.com</a:t>
            </a:r>
            <a:r>
              <a:rPr lang="en-US" sz="1050" dirty="0">
                <a:solidFill>
                  <a:schemeClr val="bg1"/>
                </a:solidFill>
                <a:latin typeface="Roboto Mono" pitchFamily="49" charset="0"/>
                <a:ea typeface="Roboto Mono" pitchFamily="49" charset="0"/>
              </a:rPr>
              <a:t>/&lt;org-name&gt; --token &lt;generated-token&gt; --</a:t>
            </a:r>
            <a:r>
              <a:rPr lang="en-US" sz="1050" dirty="0" err="1">
                <a:solidFill>
                  <a:schemeClr val="bg1"/>
                </a:solidFill>
                <a:latin typeface="Roboto Mono" pitchFamily="49" charset="0"/>
                <a:ea typeface="Roboto Mono" pitchFamily="49" charset="0"/>
              </a:rPr>
              <a:t>runnergroup</a:t>
            </a:r>
            <a:r>
              <a:rPr lang="en-US" sz="1050" dirty="0">
                <a:solidFill>
                  <a:schemeClr val="bg1"/>
                </a:solidFill>
                <a:latin typeface="Roboto Mono" pitchFamily="49" charset="0"/>
                <a:ea typeface="Roboto Mono" pitchFamily="49" charset="0"/>
              </a:rPr>
              <a:t> "New-Group"</a:t>
            </a:r>
            <a:endParaRPr lang="en-US" sz="1050" dirty="0">
              <a:solidFill>
                <a:schemeClr val="accent2">
                  <a:lumMod val="60000"/>
                  <a:lumOff val="40000"/>
                </a:schemeClr>
              </a:solidFill>
              <a:latin typeface="Roboto Mono" pitchFamily="49" charset="0"/>
              <a:ea typeface="Roboto Mono" pitchFamily="49" charset="0"/>
            </a:endParaRPr>
          </a:p>
        </p:txBody>
      </p:sp>
    </p:spTree>
    <p:extLst>
      <p:ext uri="{BB962C8B-B14F-4D97-AF65-F5344CB8AC3E}">
        <p14:creationId xmlns:p14="http://schemas.microsoft.com/office/powerpoint/2010/main" val="220893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Monitor, Troubleshoot, and Update Self-Hosted Runners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FA990297-1CBB-540E-4E77-56514E4EF333}"/>
              </a:ext>
            </a:extLst>
          </p:cNvPr>
          <p:cNvSpPr txBox="1"/>
          <p:nvPr/>
        </p:nvSpPr>
        <p:spPr>
          <a:xfrm>
            <a:off x="579438" y="1223127"/>
            <a:ext cx="10545762" cy="923330"/>
          </a:xfrm>
          <a:prstGeom prst="rect">
            <a:avLst/>
          </a:prstGeom>
          <a:noFill/>
        </p:spPr>
        <p:txBody>
          <a:bodyPr wrap="square">
            <a:spAutoFit/>
          </a:bodyPr>
          <a:lstStyle/>
          <a:p>
            <a:pPr algn="l">
              <a:spcAft>
                <a:spcPts val="600"/>
              </a:spcAft>
            </a:pPr>
            <a:r>
              <a:rPr lang="en-US" b="0" i="0" dirty="0">
                <a:effectLst/>
                <a:latin typeface="Quattrocento Sans" panose="020B0502050000020003" pitchFamily="34" charset="0"/>
              </a:rPr>
              <a:t>Managing self-hosted runners effectively requires </a:t>
            </a:r>
            <a:r>
              <a:rPr lang="en-US" b="1" i="0" dirty="0">
                <a:effectLst/>
                <a:latin typeface="Quattrocento Sans" panose="020B0502050000020003" pitchFamily="34" charset="0"/>
              </a:rPr>
              <a:t>continuous monitoring, proactive troubleshooting, and regular updates</a:t>
            </a:r>
            <a:r>
              <a:rPr lang="en-US" b="0" i="0" dirty="0">
                <a:effectLst/>
                <a:latin typeface="Quattrocento Sans" panose="020B0502050000020003" pitchFamily="34" charset="0"/>
              </a:rPr>
              <a:t>. This guide covers best practices and GitHub-recommended methods for ensuring </a:t>
            </a:r>
            <a:r>
              <a:rPr lang="en-US" b="1" i="0" dirty="0">
                <a:effectLst/>
                <a:latin typeface="Quattrocento Sans" panose="020B0502050000020003" pitchFamily="34" charset="0"/>
              </a:rPr>
              <a:t>high availability, security, and performance</a:t>
            </a:r>
            <a:r>
              <a:rPr lang="en-US" b="0" i="0" dirty="0">
                <a:effectLst/>
                <a:latin typeface="Quattrocento Sans" panose="020B0502050000020003" pitchFamily="34" charset="0"/>
              </a:rPr>
              <a:t> of self-hosted runners.</a:t>
            </a:r>
          </a:p>
        </p:txBody>
      </p:sp>
      <p:sp>
        <p:nvSpPr>
          <p:cNvPr id="2" name="Rectangle 1">
            <a:extLst>
              <a:ext uri="{FF2B5EF4-FFF2-40B4-BE49-F238E27FC236}">
                <a16:creationId xmlns:a16="http://schemas.microsoft.com/office/drawing/2014/main" id="{3FA77B72-C4A3-FE71-65B8-DF51279D2EC8}"/>
              </a:ext>
            </a:extLst>
          </p:cNvPr>
          <p:cNvSpPr/>
          <p:nvPr/>
        </p:nvSpPr>
        <p:spPr>
          <a:xfrm>
            <a:off x="579438" y="2159000"/>
            <a:ext cx="5185215" cy="3729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78B878-B3DF-E3A6-A5AE-FC505BC04EFA}"/>
              </a:ext>
            </a:extLst>
          </p:cNvPr>
          <p:cNvSpPr txBox="1"/>
          <p:nvPr/>
        </p:nvSpPr>
        <p:spPr>
          <a:xfrm>
            <a:off x="745685" y="2727430"/>
            <a:ext cx="5185215" cy="3108543"/>
          </a:xfrm>
          <a:prstGeom prst="rect">
            <a:avLst/>
          </a:prstGeom>
          <a:noFill/>
        </p:spPr>
        <p:txBody>
          <a:bodyPr wrap="square" rtlCol="0">
            <a:spAutoFit/>
          </a:bodyPr>
          <a:lstStyle/>
          <a:p>
            <a:pPr algn="l"/>
            <a:r>
              <a:rPr lang="en-US" sz="1600" b="1" i="0" dirty="0">
                <a:effectLst/>
                <a:latin typeface="Quattrocento Sans" panose="020B0502050000020003" pitchFamily="34" charset="0"/>
              </a:rPr>
              <a:t>Checking Runner Status</a:t>
            </a:r>
          </a:p>
          <a:p>
            <a:pPr algn="l"/>
            <a:r>
              <a:rPr lang="en-US" sz="1600" b="0" i="0" dirty="0">
                <a:effectLst/>
                <a:latin typeface="Quattrocento Sans" panose="020B0502050000020003" pitchFamily="34" charset="0"/>
              </a:rPr>
              <a:t>To monitor runner availability:</a:t>
            </a:r>
          </a:p>
          <a:p>
            <a:pPr marL="342900" indent="-342900" algn="l">
              <a:spcBef>
                <a:spcPts val="600"/>
              </a:spcBef>
              <a:buFont typeface="+mj-lt"/>
              <a:buAutoNum type="arabicPeriod"/>
            </a:pPr>
            <a:r>
              <a:rPr lang="en-US" sz="1600" b="0" i="0" dirty="0">
                <a:effectLst/>
                <a:latin typeface="Quattrocento Sans" panose="020B0502050000020003" pitchFamily="34" charset="0"/>
              </a:rPr>
              <a:t>Navigate to </a:t>
            </a:r>
            <a:r>
              <a:rPr lang="en-US" sz="1600" b="1" i="0" dirty="0">
                <a:effectLst/>
                <a:latin typeface="Quattrocento Sans" panose="020B0502050000020003" pitchFamily="34" charset="0"/>
              </a:rPr>
              <a:t>GitHub → Organization Settings → Actions → Runners</a:t>
            </a:r>
            <a:r>
              <a:rPr lang="en-US" sz="1600" b="0" i="0" dirty="0">
                <a:effectLst/>
                <a:latin typeface="Quattrocento Sans" panose="020B0502050000020003" pitchFamily="34" charset="0"/>
              </a:rPr>
              <a:t>.</a:t>
            </a:r>
          </a:p>
          <a:p>
            <a:pPr marL="342900" indent="-342900" algn="l">
              <a:spcBef>
                <a:spcPts val="600"/>
              </a:spcBef>
              <a:buFont typeface="+mj-lt"/>
              <a:buAutoNum type="arabicPeriod"/>
            </a:pPr>
            <a:r>
              <a:rPr lang="en-US" sz="1600" b="0" i="0" dirty="0">
                <a:effectLst/>
                <a:latin typeface="Quattrocento Sans" panose="020B0502050000020003" pitchFamily="34" charset="0"/>
              </a:rPr>
              <a:t>Review the status:</a:t>
            </a:r>
          </a:p>
          <a:p>
            <a:pPr marL="742950" lvl="1" indent="-285750" algn="l">
              <a:buFont typeface="Arial" panose="020B0604020202020204" pitchFamily="34" charset="0"/>
              <a:buChar char="•"/>
            </a:pPr>
            <a:r>
              <a:rPr lang="en-US" sz="1600" b="0" i="0" dirty="0">
                <a:effectLst/>
                <a:latin typeface="Quattrocento Sans" panose="020B0502050000020003" pitchFamily="34" charset="0"/>
              </a:rPr>
              <a:t>✅ </a:t>
            </a:r>
            <a:r>
              <a:rPr lang="en-US" sz="1600" b="1" i="0" dirty="0">
                <a:effectLst/>
                <a:latin typeface="Quattrocento Sans" panose="020B0502050000020003" pitchFamily="34" charset="0"/>
              </a:rPr>
              <a:t>Idle</a:t>
            </a:r>
            <a:r>
              <a:rPr lang="en-US" sz="1600" b="0" i="0" dirty="0">
                <a:effectLst/>
                <a:latin typeface="Quattrocento Sans" panose="020B0502050000020003" pitchFamily="34" charset="0"/>
              </a:rPr>
              <a:t> → Ready for workflows.</a:t>
            </a:r>
          </a:p>
          <a:p>
            <a:pPr marL="742950" lvl="1" indent="-285750" algn="l">
              <a:buFont typeface="Arial" panose="020B0604020202020204" pitchFamily="34" charset="0"/>
              <a:buChar char="•"/>
            </a:pPr>
            <a:r>
              <a:rPr lang="en-US" sz="1600" b="0" i="0" dirty="0">
                <a:effectLst/>
                <a:latin typeface="Quattrocento Sans" panose="020B0502050000020003" pitchFamily="34" charset="0"/>
              </a:rPr>
              <a:t>🔄 </a:t>
            </a:r>
            <a:r>
              <a:rPr lang="en-US" sz="1600" b="1" i="0" dirty="0">
                <a:effectLst/>
                <a:latin typeface="Quattrocento Sans" panose="020B0502050000020003" pitchFamily="34" charset="0"/>
              </a:rPr>
              <a:t>Active</a:t>
            </a:r>
            <a:r>
              <a:rPr lang="en-US" sz="1600" b="0" i="0" dirty="0">
                <a:effectLst/>
                <a:latin typeface="Quattrocento Sans" panose="020B0502050000020003" pitchFamily="34" charset="0"/>
              </a:rPr>
              <a:t> → Currently running a job.</a:t>
            </a:r>
          </a:p>
          <a:p>
            <a:pPr marL="742950" lvl="1" indent="-285750" algn="l">
              <a:buFont typeface="Arial" panose="020B0604020202020204" pitchFamily="34" charset="0"/>
              <a:buChar char="•"/>
            </a:pPr>
            <a:r>
              <a:rPr lang="en-US" sz="1600" b="0" i="0" dirty="0">
                <a:effectLst/>
                <a:latin typeface="Quattrocento Sans" panose="020B0502050000020003" pitchFamily="34" charset="0"/>
              </a:rPr>
              <a:t>❌ </a:t>
            </a:r>
            <a:r>
              <a:rPr lang="en-US" sz="1600" b="1" i="0" dirty="0">
                <a:effectLst/>
                <a:latin typeface="Quattrocento Sans" panose="020B0502050000020003" pitchFamily="34" charset="0"/>
              </a:rPr>
              <a:t>Offline</a:t>
            </a:r>
            <a:r>
              <a:rPr lang="en-US" sz="1600" b="0" i="0" dirty="0">
                <a:effectLst/>
                <a:latin typeface="Quattrocento Sans" panose="020B0502050000020003" pitchFamily="34" charset="0"/>
              </a:rPr>
              <a:t> → Runner is down or disconnected.</a:t>
            </a:r>
          </a:p>
          <a:p>
            <a:pPr algn="l">
              <a:spcBef>
                <a:spcPts val="600"/>
              </a:spcBef>
            </a:pPr>
            <a:r>
              <a:rPr lang="en-US" sz="1600" b="1" i="0" dirty="0">
                <a:effectLst/>
                <a:latin typeface="Quattrocento Sans" panose="020B0502050000020003" pitchFamily="34" charset="0"/>
              </a:rPr>
              <a:t>Using GitHub API to Fetch Runner Status</a:t>
            </a:r>
          </a:p>
          <a:p>
            <a:pPr algn="l">
              <a:spcBef>
                <a:spcPts val="600"/>
              </a:spcBef>
            </a:pPr>
            <a:r>
              <a:rPr lang="en-US" sz="1600" b="0" i="0" dirty="0">
                <a:effectLst/>
                <a:latin typeface="Quattrocento Sans" panose="020B0502050000020003" pitchFamily="34" charset="0"/>
              </a:rPr>
              <a:t>You can programmatically check the status of self-hosted runners:</a:t>
            </a:r>
            <a:r>
              <a:rPr lang="en-US" sz="1400" b="0" i="0" dirty="0">
                <a:effectLst/>
                <a:latin typeface="Quattrocento Sans" panose="020B0502050000020003" pitchFamily="34" charset="0"/>
              </a:rPr>
              <a:t>.</a:t>
            </a:r>
          </a:p>
        </p:txBody>
      </p:sp>
      <p:sp>
        <p:nvSpPr>
          <p:cNvPr id="7" name="TextBox 6">
            <a:extLst>
              <a:ext uri="{FF2B5EF4-FFF2-40B4-BE49-F238E27FC236}">
                <a16:creationId xmlns:a16="http://schemas.microsoft.com/office/drawing/2014/main" id="{F88F3F43-B1CA-D087-B721-E0F373BF06C0}"/>
              </a:ext>
            </a:extLst>
          </p:cNvPr>
          <p:cNvSpPr txBox="1"/>
          <p:nvPr/>
        </p:nvSpPr>
        <p:spPr>
          <a:xfrm>
            <a:off x="745685" y="2309874"/>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1. Monitoring Self-Hosted Runners</a:t>
            </a:r>
          </a:p>
        </p:txBody>
      </p:sp>
      <p:sp>
        <p:nvSpPr>
          <p:cNvPr id="8" name="Rectangle 7">
            <a:extLst>
              <a:ext uri="{FF2B5EF4-FFF2-40B4-BE49-F238E27FC236}">
                <a16:creationId xmlns:a16="http://schemas.microsoft.com/office/drawing/2014/main" id="{90A57B0B-0750-4A7C-C362-3325E0C60AC1}"/>
              </a:ext>
            </a:extLst>
          </p:cNvPr>
          <p:cNvSpPr/>
          <p:nvPr/>
        </p:nvSpPr>
        <p:spPr>
          <a:xfrm>
            <a:off x="5930900" y="2159000"/>
            <a:ext cx="5681663" cy="4584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692CD2F-B961-7166-0842-6B4E9B19CC2F}"/>
              </a:ext>
            </a:extLst>
          </p:cNvPr>
          <p:cNvSpPr txBox="1"/>
          <p:nvPr/>
        </p:nvSpPr>
        <p:spPr>
          <a:xfrm>
            <a:off x="6096000" y="2309874"/>
            <a:ext cx="5516562" cy="2031325"/>
          </a:xfrm>
          <a:prstGeom prst="rect">
            <a:avLst/>
          </a:prstGeom>
          <a:noFill/>
        </p:spPr>
        <p:txBody>
          <a:bodyPr wrap="square" rtlCol="0">
            <a:spAutoFit/>
          </a:bodyPr>
          <a:lstStyle/>
          <a:p>
            <a:pPr algn="l">
              <a:spcBef>
                <a:spcPts val="600"/>
              </a:spcBef>
            </a:pPr>
            <a:r>
              <a:rPr lang="en-US" sz="1600" b="1" i="0" dirty="0">
                <a:effectLst/>
                <a:latin typeface="Quattrocento Sans" panose="020B0502050000020003" pitchFamily="34" charset="0"/>
              </a:rPr>
              <a:t>Using GitHub API to Fetch Runner Status</a:t>
            </a:r>
          </a:p>
          <a:p>
            <a:pPr algn="l">
              <a:spcBef>
                <a:spcPts val="600"/>
              </a:spcBef>
            </a:pPr>
            <a:r>
              <a:rPr lang="en-US" sz="1600" b="0" i="0" dirty="0">
                <a:effectLst/>
                <a:latin typeface="Quattrocento Sans" panose="020B0502050000020003" pitchFamily="34" charset="0"/>
              </a:rPr>
              <a:t>You can programmatically check the status of self-hosted runners:</a:t>
            </a:r>
          </a:p>
          <a:p>
            <a:pPr algn="l">
              <a:spcBef>
                <a:spcPts val="600"/>
              </a:spcBef>
            </a:pPr>
            <a:endParaRPr lang="en-US" sz="1600" dirty="0">
              <a:latin typeface="Quattrocento Sans" panose="020B0502050000020003" pitchFamily="34" charset="0"/>
            </a:endParaRPr>
          </a:p>
          <a:p>
            <a:pPr algn="l">
              <a:spcBef>
                <a:spcPts val="600"/>
              </a:spcBef>
            </a:pPr>
            <a:endParaRPr lang="en-US" sz="1600" b="0" i="0" dirty="0">
              <a:effectLst/>
              <a:latin typeface="Quattrocento Sans" panose="020B0502050000020003" pitchFamily="34" charset="0"/>
            </a:endParaRPr>
          </a:p>
          <a:p>
            <a:pPr algn="l">
              <a:spcBef>
                <a:spcPts val="600"/>
              </a:spcBef>
            </a:pPr>
            <a:endParaRPr lang="en-US" sz="300" dirty="0">
              <a:latin typeface="Quattrocento Sans" panose="020B0502050000020003" pitchFamily="34" charset="0"/>
            </a:endParaRPr>
          </a:p>
          <a:p>
            <a:pPr algn="l">
              <a:spcBef>
                <a:spcPts val="600"/>
              </a:spcBef>
            </a:pPr>
            <a:r>
              <a:rPr lang="en-US" sz="1600" dirty="0">
                <a:latin typeface="Quattrocento Sans" panose="020B0502050000020003" pitchFamily="34" charset="0"/>
              </a:rPr>
              <a:t>Response Example:</a:t>
            </a:r>
            <a:endParaRPr lang="en-US" sz="1400" b="0" i="0" dirty="0">
              <a:effectLst/>
              <a:latin typeface="Quattrocento Sans" panose="020B0502050000020003" pitchFamily="34" charset="0"/>
            </a:endParaRPr>
          </a:p>
        </p:txBody>
      </p:sp>
      <p:sp>
        <p:nvSpPr>
          <p:cNvPr id="10" name="Rectangle 9">
            <a:extLst>
              <a:ext uri="{FF2B5EF4-FFF2-40B4-BE49-F238E27FC236}">
                <a16:creationId xmlns:a16="http://schemas.microsoft.com/office/drawing/2014/main" id="{6C0A3D84-4C6E-7836-64A5-6C37AB9E645B}"/>
              </a:ext>
            </a:extLst>
          </p:cNvPr>
          <p:cNvSpPr/>
          <p:nvPr/>
        </p:nvSpPr>
        <p:spPr>
          <a:xfrm>
            <a:off x="7020632" y="2968804"/>
            <a:ext cx="4591930" cy="907941"/>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curl -H </a:t>
            </a:r>
            <a:r>
              <a:rPr lang="en-US" sz="1050" dirty="0">
                <a:solidFill>
                  <a:schemeClr val="accent2">
                    <a:lumMod val="60000"/>
                    <a:lumOff val="40000"/>
                  </a:schemeClr>
                </a:solidFill>
                <a:latin typeface="Roboto Mono" pitchFamily="49" charset="0"/>
                <a:ea typeface="Roboto Mono" pitchFamily="49" charset="0"/>
              </a:rPr>
              <a:t>"Authorization: token &lt;</a:t>
            </a:r>
            <a:r>
              <a:rPr lang="en-US" sz="1050" dirty="0" err="1">
                <a:solidFill>
                  <a:schemeClr val="accent2">
                    <a:lumMod val="60000"/>
                    <a:lumOff val="40000"/>
                  </a:schemeClr>
                </a:solidFill>
                <a:latin typeface="Roboto Mono" pitchFamily="49" charset="0"/>
                <a:ea typeface="Roboto Mono" pitchFamily="49" charset="0"/>
              </a:rPr>
              <a:t>your_github_token</a:t>
            </a:r>
            <a:r>
              <a:rPr lang="en-US" sz="1050" dirty="0">
                <a:solidFill>
                  <a:schemeClr val="accent2">
                    <a:lumMod val="60000"/>
                    <a:lumOff val="40000"/>
                  </a:schemeClr>
                </a:solidFill>
                <a:latin typeface="Roboto Mono" pitchFamily="49" charset="0"/>
                <a:ea typeface="Roboto Mono" pitchFamily="49" charset="0"/>
              </a:rPr>
              <a:t>&gt;" </a:t>
            </a:r>
            <a:r>
              <a:rPr lang="en-US" sz="1050" dirty="0">
                <a:solidFill>
                  <a:schemeClr val="bg1"/>
                </a:solidFill>
                <a:latin typeface="Roboto Mono" pitchFamily="49" charset="0"/>
                <a:ea typeface="Roboto Mono" pitchFamily="49" charset="0"/>
              </a:rPr>
              <a:t>\</a:t>
            </a:r>
          </a:p>
          <a:p>
            <a:r>
              <a:rPr lang="en-US" sz="1050" dirty="0">
                <a:solidFill>
                  <a:schemeClr val="bg1"/>
                </a:solidFill>
                <a:latin typeface="Roboto Mono" pitchFamily="49" charset="0"/>
                <a:ea typeface="Roboto Mono" pitchFamily="49" charset="0"/>
              </a:rPr>
              <a:t>     -H </a:t>
            </a:r>
            <a:r>
              <a:rPr lang="en-US" sz="1050" dirty="0">
                <a:solidFill>
                  <a:schemeClr val="accent2">
                    <a:lumMod val="60000"/>
                    <a:lumOff val="40000"/>
                  </a:schemeClr>
                </a:solidFill>
                <a:latin typeface="Roboto Mono" pitchFamily="49" charset="0"/>
                <a:ea typeface="Roboto Mono" pitchFamily="49" charset="0"/>
              </a:rPr>
              <a:t>"Accept: application/vnd.github.v3+json" </a:t>
            </a:r>
            <a:r>
              <a:rPr lang="en-US" sz="1050" dirty="0">
                <a:solidFill>
                  <a:schemeClr val="bg1"/>
                </a:solidFill>
                <a:latin typeface="Roboto Mono" pitchFamily="49" charset="0"/>
                <a:ea typeface="Roboto Mono" pitchFamily="49" charset="0"/>
              </a:rPr>
              <a:t>\</a:t>
            </a:r>
          </a:p>
          <a:p>
            <a:r>
              <a:rPr lang="en-US" sz="1050" dirty="0">
                <a:solidFill>
                  <a:schemeClr val="bg1"/>
                </a:solidFill>
                <a:latin typeface="Roboto Mono" pitchFamily="49" charset="0"/>
                <a:ea typeface="Roboto Mono" pitchFamily="49" charset="0"/>
              </a:rPr>
              <a:t>     https://</a:t>
            </a:r>
            <a:r>
              <a:rPr lang="en-US" sz="1050" dirty="0" err="1">
                <a:solidFill>
                  <a:schemeClr val="bg1"/>
                </a:solidFill>
                <a:latin typeface="Roboto Mono" pitchFamily="49" charset="0"/>
                <a:ea typeface="Roboto Mono" pitchFamily="49" charset="0"/>
              </a:rPr>
              <a:t>api.github.com</a:t>
            </a:r>
            <a:r>
              <a:rPr lang="en-US" sz="1050" dirty="0">
                <a:solidFill>
                  <a:schemeClr val="bg1"/>
                </a:solidFill>
                <a:latin typeface="Roboto Mono" pitchFamily="49" charset="0"/>
                <a:ea typeface="Roboto Mono" pitchFamily="49" charset="0"/>
              </a:rPr>
              <a:t>/orgs/&lt;org-name&gt;/actions/runners</a:t>
            </a:r>
            <a:endParaRPr lang="en-US" sz="1050" dirty="0">
              <a:solidFill>
                <a:schemeClr val="accent2">
                  <a:lumMod val="60000"/>
                  <a:lumOff val="40000"/>
                </a:schemeClr>
              </a:solidFill>
              <a:latin typeface="Roboto Mono" pitchFamily="49" charset="0"/>
              <a:ea typeface="Roboto Mono" pitchFamily="49" charset="0"/>
            </a:endParaRPr>
          </a:p>
        </p:txBody>
      </p:sp>
      <p:sp>
        <p:nvSpPr>
          <p:cNvPr id="11" name="Rectangle 10">
            <a:extLst>
              <a:ext uri="{FF2B5EF4-FFF2-40B4-BE49-F238E27FC236}">
                <a16:creationId xmlns:a16="http://schemas.microsoft.com/office/drawing/2014/main" id="{5C65BAD4-AD76-5DE7-0883-7C7E72E867F4}"/>
              </a:ext>
            </a:extLst>
          </p:cNvPr>
          <p:cNvSpPr/>
          <p:nvPr/>
        </p:nvSpPr>
        <p:spPr>
          <a:xfrm>
            <a:off x="7988298" y="3970965"/>
            <a:ext cx="3624263" cy="2576299"/>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a:t>
            </a:r>
          </a:p>
          <a:p>
            <a:r>
              <a:rPr lang="en-US" sz="1050" dirty="0">
                <a:solidFill>
                  <a:schemeClr val="bg1"/>
                </a:solidFill>
                <a:latin typeface="Roboto Mono" pitchFamily="49" charset="0"/>
                <a:ea typeface="Roboto Mono" pitchFamily="49" charset="0"/>
              </a:rPr>
              <a:t>  "</a:t>
            </a:r>
            <a:r>
              <a:rPr lang="en-US" sz="1050" dirty="0" err="1">
                <a:solidFill>
                  <a:schemeClr val="bg1"/>
                </a:solidFill>
                <a:latin typeface="Roboto Mono" pitchFamily="49" charset="0"/>
                <a:ea typeface="Roboto Mono" pitchFamily="49" charset="0"/>
              </a:rPr>
              <a:t>total_count</a:t>
            </a:r>
            <a:r>
              <a:rPr lang="en-US" sz="1050" dirty="0">
                <a:solidFill>
                  <a:schemeClr val="bg1"/>
                </a:solidFill>
                <a:latin typeface="Roboto Mono" pitchFamily="49" charset="0"/>
                <a:ea typeface="Roboto Mono" pitchFamily="49" charset="0"/>
              </a:rPr>
              <a:t>": 2,</a:t>
            </a:r>
          </a:p>
          <a:p>
            <a:r>
              <a:rPr lang="en-US" sz="1050" dirty="0">
                <a:solidFill>
                  <a:schemeClr val="bg1"/>
                </a:solidFill>
                <a:latin typeface="Roboto Mono" pitchFamily="49" charset="0"/>
                <a:ea typeface="Roboto Mono" pitchFamily="49" charset="0"/>
              </a:rPr>
              <a:t>  "runners": [</a:t>
            </a:r>
          </a:p>
          <a:p>
            <a:r>
              <a:rPr lang="en-US" sz="1050" dirty="0">
                <a:solidFill>
                  <a:schemeClr val="bg1"/>
                </a:solidFill>
                <a:latin typeface="Roboto Mono" pitchFamily="49" charset="0"/>
                <a:ea typeface="Roboto Mono" pitchFamily="49" charset="0"/>
              </a:rPr>
              <a:t>    {</a:t>
            </a:r>
          </a:p>
          <a:p>
            <a:r>
              <a:rPr lang="en-US" sz="1050" dirty="0">
                <a:solidFill>
                  <a:schemeClr val="bg1"/>
                </a:solidFill>
                <a:latin typeface="Roboto Mono" pitchFamily="49" charset="0"/>
                <a:ea typeface="Roboto Mono" pitchFamily="49" charset="0"/>
              </a:rPr>
              <a:t>      "id": 1,</a:t>
            </a:r>
          </a:p>
          <a:p>
            <a:r>
              <a:rPr lang="en-US" sz="1050" dirty="0">
                <a:solidFill>
                  <a:schemeClr val="bg1"/>
                </a:solidFill>
                <a:latin typeface="Roboto Mono" pitchFamily="49" charset="0"/>
                <a:ea typeface="Roboto Mono" pitchFamily="49" charset="0"/>
              </a:rPr>
              <a:t>      "name": "runner-1",</a:t>
            </a:r>
          </a:p>
          <a:p>
            <a:r>
              <a:rPr lang="en-US" sz="1050" dirty="0">
                <a:solidFill>
                  <a:schemeClr val="bg1"/>
                </a:solidFill>
                <a:latin typeface="Roboto Mono" pitchFamily="49" charset="0"/>
                <a:ea typeface="Roboto Mono" pitchFamily="49" charset="0"/>
              </a:rPr>
              <a:t>      "status": "online"</a:t>
            </a:r>
          </a:p>
          <a:p>
            <a:r>
              <a:rPr lang="en-US" sz="1050" dirty="0">
                <a:solidFill>
                  <a:schemeClr val="bg1"/>
                </a:solidFill>
                <a:latin typeface="Roboto Mono" pitchFamily="49" charset="0"/>
                <a:ea typeface="Roboto Mono" pitchFamily="49" charset="0"/>
              </a:rPr>
              <a:t>    },</a:t>
            </a:r>
          </a:p>
          <a:p>
            <a:r>
              <a:rPr lang="en-US" sz="1050" dirty="0">
                <a:solidFill>
                  <a:schemeClr val="bg1"/>
                </a:solidFill>
                <a:latin typeface="Roboto Mono" pitchFamily="49" charset="0"/>
                <a:ea typeface="Roboto Mono" pitchFamily="49" charset="0"/>
              </a:rPr>
              <a:t>    {</a:t>
            </a:r>
          </a:p>
          <a:p>
            <a:r>
              <a:rPr lang="en-US" sz="1050" dirty="0">
                <a:solidFill>
                  <a:schemeClr val="bg1"/>
                </a:solidFill>
                <a:latin typeface="Roboto Mono" pitchFamily="49" charset="0"/>
                <a:ea typeface="Roboto Mono" pitchFamily="49" charset="0"/>
              </a:rPr>
              <a:t>      "id": 2,</a:t>
            </a:r>
          </a:p>
          <a:p>
            <a:r>
              <a:rPr lang="en-US" sz="1050" dirty="0">
                <a:solidFill>
                  <a:schemeClr val="bg1"/>
                </a:solidFill>
                <a:latin typeface="Roboto Mono" pitchFamily="49" charset="0"/>
                <a:ea typeface="Roboto Mono" pitchFamily="49" charset="0"/>
              </a:rPr>
              <a:t>      "name": "runner-2",</a:t>
            </a:r>
          </a:p>
          <a:p>
            <a:r>
              <a:rPr lang="en-US" sz="1050" dirty="0">
                <a:solidFill>
                  <a:schemeClr val="bg1"/>
                </a:solidFill>
                <a:latin typeface="Roboto Mono" pitchFamily="49" charset="0"/>
                <a:ea typeface="Roboto Mono" pitchFamily="49" charset="0"/>
              </a:rPr>
              <a:t>      "status": "offline"</a:t>
            </a:r>
          </a:p>
          <a:p>
            <a:r>
              <a:rPr lang="en-US" sz="1050" dirty="0">
                <a:solidFill>
                  <a:schemeClr val="bg1"/>
                </a:solidFill>
                <a:latin typeface="Roboto Mono" pitchFamily="49" charset="0"/>
                <a:ea typeface="Roboto Mono" pitchFamily="49" charset="0"/>
              </a:rPr>
              <a:t>    }</a:t>
            </a:r>
          </a:p>
          <a:p>
            <a:r>
              <a:rPr lang="en-US" sz="1050" dirty="0">
                <a:solidFill>
                  <a:schemeClr val="bg1"/>
                </a:solidFill>
                <a:latin typeface="Roboto Mono" pitchFamily="49" charset="0"/>
                <a:ea typeface="Roboto Mono" pitchFamily="49" charset="0"/>
              </a:rPr>
              <a:t>  ]</a:t>
            </a:r>
          </a:p>
          <a:p>
            <a:r>
              <a:rPr lang="en-US" sz="1050" dirty="0">
                <a:solidFill>
                  <a:schemeClr val="bg1"/>
                </a:solidFill>
                <a:latin typeface="Roboto Mono" pitchFamily="49" charset="0"/>
                <a:ea typeface="Roboto Mono" pitchFamily="49" charset="0"/>
              </a:rPr>
              <a:t>}</a:t>
            </a:r>
            <a:endParaRPr lang="en-US" sz="1050" dirty="0">
              <a:solidFill>
                <a:schemeClr val="accent2">
                  <a:lumMod val="60000"/>
                  <a:lumOff val="40000"/>
                </a:schemeClr>
              </a:solidFill>
              <a:latin typeface="Roboto Mono" pitchFamily="49" charset="0"/>
              <a:ea typeface="Roboto Mono" pitchFamily="49" charset="0"/>
            </a:endParaRPr>
          </a:p>
        </p:txBody>
      </p:sp>
    </p:spTree>
    <p:extLst>
      <p:ext uri="{BB962C8B-B14F-4D97-AF65-F5344CB8AC3E}">
        <p14:creationId xmlns:p14="http://schemas.microsoft.com/office/powerpoint/2010/main" val="209424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800700"/>
            <a:ext cx="10393362" cy="492443"/>
          </a:xfrm>
        </p:spPr>
        <p:txBody>
          <a:bodyPr>
            <a:normAutofit fontScale="90000"/>
          </a:bodyPr>
          <a:lstStyle/>
          <a:p>
            <a:r>
              <a:rPr lang="en-US" sz="3200" dirty="0">
                <a:latin typeface="Quattrocento Sans" panose="020B0502050000020003" pitchFamily="34" charset="0"/>
              </a:rPr>
              <a:t>Monitor, Troubleshoot, and Update Self-Hosted Runners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3FA77B72-C4A3-FE71-65B8-DF51279D2EC8}"/>
              </a:ext>
            </a:extLst>
          </p:cNvPr>
          <p:cNvSpPr/>
          <p:nvPr/>
        </p:nvSpPr>
        <p:spPr>
          <a:xfrm>
            <a:off x="579438" y="1666557"/>
            <a:ext cx="7192962" cy="2984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78B878-B3DF-E3A6-A5AE-FC505BC04EFA}"/>
              </a:ext>
            </a:extLst>
          </p:cNvPr>
          <p:cNvSpPr txBox="1"/>
          <p:nvPr/>
        </p:nvSpPr>
        <p:spPr>
          <a:xfrm>
            <a:off x="745685" y="2234987"/>
            <a:ext cx="6658415" cy="1877437"/>
          </a:xfrm>
          <a:prstGeom prst="rect">
            <a:avLst/>
          </a:prstGeom>
          <a:noFill/>
        </p:spPr>
        <p:txBody>
          <a:bodyPr wrap="square" rtlCol="0">
            <a:spAutoFit/>
          </a:bodyPr>
          <a:lstStyle/>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System Logs: </a:t>
            </a:r>
            <a:r>
              <a:rPr lang="en-US" sz="1600" i="0" dirty="0">
                <a:effectLst/>
                <a:latin typeface="Quattrocento Sans" panose="020B0502050000020003" pitchFamily="34" charset="0"/>
              </a:rPr>
              <a:t>Check logs in the _</a:t>
            </a:r>
            <a:r>
              <a:rPr lang="en-US" sz="1600" i="0" dirty="0" err="1">
                <a:effectLst/>
                <a:latin typeface="Quattrocento Sans" panose="020B0502050000020003" pitchFamily="34" charset="0"/>
              </a:rPr>
              <a:t>diag</a:t>
            </a:r>
            <a:r>
              <a:rPr lang="en-US" sz="1600" i="0" dirty="0">
                <a:effectLst/>
                <a:latin typeface="Quattrocento Sans" panose="020B0502050000020003" pitchFamily="34" charset="0"/>
              </a:rPr>
              <a:t>/ directory within the runner installation folder.</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GitHub Actions Workflow Logs: </a:t>
            </a:r>
            <a:r>
              <a:rPr lang="en-US" sz="1600" i="0" dirty="0">
                <a:effectLst/>
                <a:latin typeface="Quattrocento Sans" panose="020B0502050000020003" pitchFamily="34" charset="0"/>
              </a:rPr>
              <a:t>Navigate to Actions → Workflow Run → Logs to see runner execution details.</a:t>
            </a:r>
          </a:p>
          <a:p>
            <a:pPr marL="285750" indent="-285750" algn="l">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Monitoring via Prometheus/Grafana: </a:t>
            </a:r>
            <a:r>
              <a:rPr lang="en-US" sz="1600" i="0" dirty="0">
                <a:effectLst/>
                <a:latin typeface="Quattrocento Sans" panose="020B0502050000020003" pitchFamily="34" charset="0"/>
              </a:rPr>
              <a:t>Configure Prometheus exporters to track CPU, memory, and job execution time.</a:t>
            </a:r>
            <a:endParaRPr lang="en-US" sz="1400" i="0" dirty="0">
              <a:effectLst/>
              <a:latin typeface="Quattrocento Sans" panose="020B0502050000020003" pitchFamily="34" charset="0"/>
            </a:endParaRPr>
          </a:p>
        </p:txBody>
      </p:sp>
      <p:sp>
        <p:nvSpPr>
          <p:cNvPr id="7" name="TextBox 6">
            <a:extLst>
              <a:ext uri="{FF2B5EF4-FFF2-40B4-BE49-F238E27FC236}">
                <a16:creationId xmlns:a16="http://schemas.microsoft.com/office/drawing/2014/main" id="{F88F3F43-B1CA-D087-B721-E0F373BF06C0}"/>
              </a:ext>
            </a:extLst>
          </p:cNvPr>
          <p:cNvSpPr txBox="1"/>
          <p:nvPr/>
        </p:nvSpPr>
        <p:spPr>
          <a:xfrm>
            <a:off x="745685" y="1817431"/>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Logging and Metrics</a:t>
            </a:r>
          </a:p>
        </p:txBody>
      </p:sp>
    </p:spTree>
    <p:extLst>
      <p:ext uri="{BB962C8B-B14F-4D97-AF65-F5344CB8AC3E}">
        <p14:creationId xmlns:p14="http://schemas.microsoft.com/office/powerpoint/2010/main" val="7922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800700"/>
            <a:ext cx="10393362" cy="492443"/>
          </a:xfrm>
        </p:spPr>
        <p:txBody>
          <a:bodyPr>
            <a:normAutofit fontScale="90000"/>
          </a:bodyPr>
          <a:lstStyle/>
          <a:p>
            <a:r>
              <a:rPr lang="en-US" sz="3200" dirty="0">
                <a:latin typeface="Quattrocento Sans" panose="020B0502050000020003" pitchFamily="34" charset="0"/>
              </a:rPr>
              <a:t>Monitor, Troubleshoot, and Update Self-Hosted Runners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3FA77B72-C4A3-FE71-65B8-DF51279D2EC8}"/>
              </a:ext>
            </a:extLst>
          </p:cNvPr>
          <p:cNvSpPr/>
          <p:nvPr/>
        </p:nvSpPr>
        <p:spPr>
          <a:xfrm>
            <a:off x="579438" y="1666557"/>
            <a:ext cx="9961562" cy="34741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78B878-B3DF-E3A6-A5AE-FC505BC04EFA}"/>
              </a:ext>
            </a:extLst>
          </p:cNvPr>
          <p:cNvSpPr txBox="1"/>
          <p:nvPr/>
        </p:nvSpPr>
        <p:spPr>
          <a:xfrm>
            <a:off x="745685" y="2337637"/>
            <a:ext cx="6658415" cy="338554"/>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Common Issues and Fixes</a:t>
            </a:r>
          </a:p>
        </p:txBody>
      </p:sp>
      <p:sp>
        <p:nvSpPr>
          <p:cNvPr id="7" name="TextBox 6">
            <a:extLst>
              <a:ext uri="{FF2B5EF4-FFF2-40B4-BE49-F238E27FC236}">
                <a16:creationId xmlns:a16="http://schemas.microsoft.com/office/drawing/2014/main" id="{F88F3F43-B1CA-D087-B721-E0F373BF06C0}"/>
              </a:ext>
            </a:extLst>
          </p:cNvPr>
          <p:cNvSpPr txBox="1"/>
          <p:nvPr/>
        </p:nvSpPr>
        <p:spPr>
          <a:xfrm>
            <a:off x="745685" y="1817431"/>
            <a:ext cx="4802982" cy="369332"/>
          </a:xfrm>
          <a:prstGeom prst="rect">
            <a:avLst/>
          </a:prstGeom>
          <a:noFill/>
        </p:spPr>
        <p:txBody>
          <a:bodyPr wrap="square" rtlCol="0">
            <a:spAutoFit/>
          </a:bodyPr>
          <a:lstStyle/>
          <a:p>
            <a:pPr algn="just">
              <a:spcBef>
                <a:spcPts val="600"/>
              </a:spcBef>
              <a:spcAft>
                <a:spcPts val="600"/>
              </a:spcAft>
            </a:pPr>
            <a:r>
              <a:rPr lang="en-US" b="1" i="0" dirty="0">
                <a:effectLst/>
                <a:latin typeface="Quattrocento Sans" panose="020B0502050000020003" pitchFamily="34" charset="0"/>
              </a:rPr>
              <a:t>2. Troubleshooting Self-Hosted Runners</a:t>
            </a:r>
          </a:p>
        </p:txBody>
      </p:sp>
      <p:graphicFrame>
        <p:nvGraphicFramePr>
          <p:cNvPr id="5" name="Table 4">
            <a:extLst>
              <a:ext uri="{FF2B5EF4-FFF2-40B4-BE49-F238E27FC236}">
                <a16:creationId xmlns:a16="http://schemas.microsoft.com/office/drawing/2014/main" id="{8191DAF4-D223-4346-9FB3-23A54F9187CD}"/>
              </a:ext>
            </a:extLst>
          </p:cNvPr>
          <p:cNvGraphicFramePr>
            <a:graphicFrameLocks noGrp="1"/>
          </p:cNvGraphicFramePr>
          <p:nvPr/>
        </p:nvGraphicFramePr>
        <p:xfrm>
          <a:off x="745684" y="2755193"/>
          <a:ext cx="9604814" cy="2030730"/>
        </p:xfrm>
        <a:graphic>
          <a:graphicData uri="http://schemas.openxmlformats.org/drawingml/2006/table">
            <a:tbl>
              <a:tblPr firstRow="1" bandRow="1">
                <a:tableStyleId>{5C22544A-7EE6-4342-B048-85BDC9FD1C3A}</a:tableStyleId>
              </a:tblPr>
              <a:tblGrid>
                <a:gridCol w="2456258">
                  <a:extLst>
                    <a:ext uri="{9D8B030D-6E8A-4147-A177-3AD203B41FA5}">
                      <a16:colId xmlns:a16="http://schemas.microsoft.com/office/drawing/2014/main" val="3013815114"/>
                    </a:ext>
                  </a:extLst>
                </a:gridCol>
                <a:gridCol w="3745363">
                  <a:extLst>
                    <a:ext uri="{9D8B030D-6E8A-4147-A177-3AD203B41FA5}">
                      <a16:colId xmlns:a16="http://schemas.microsoft.com/office/drawing/2014/main" val="1179228108"/>
                    </a:ext>
                  </a:extLst>
                </a:gridCol>
                <a:gridCol w="3403193">
                  <a:extLst>
                    <a:ext uri="{9D8B030D-6E8A-4147-A177-3AD203B41FA5}">
                      <a16:colId xmlns:a16="http://schemas.microsoft.com/office/drawing/2014/main" val="2400520359"/>
                    </a:ext>
                  </a:extLst>
                </a:gridCol>
              </a:tblGrid>
              <a:tr h="314442">
                <a:tc>
                  <a:txBody>
                    <a:bodyPr/>
                    <a:lstStyle/>
                    <a:p>
                      <a:pPr algn="l"/>
                      <a:r>
                        <a:rPr lang="en-US">
                          <a:solidFill>
                            <a:schemeClr val="tx1">
                              <a:lumMod val="75000"/>
                              <a:lumOff val="25000"/>
                            </a:schemeClr>
                          </a:solidFill>
                          <a:effectLst/>
                        </a:rPr>
                        <a:t>Issue</a:t>
                      </a:r>
                    </a:p>
                  </a:txBody>
                  <a:tcPr marL="95250" marR="95250" marT="47625" marB="47625" anchor="ctr">
                    <a:solidFill>
                      <a:schemeClr val="bg1">
                        <a:lumMod val="75000"/>
                      </a:schemeClr>
                    </a:solidFill>
                  </a:tcPr>
                </a:tc>
                <a:tc>
                  <a:txBody>
                    <a:bodyPr/>
                    <a:lstStyle/>
                    <a:p>
                      <a:pPr algn="l"/>
                      <a:r>
                        <a:rPr lang="en-US">
                          <a:solidFill>
                            <a:schemeClr val="tx1">
                              <a:lumMod val="75000"/>
                              <a:lumOff val="25000"/>
                            </a:schemeClr>
                          </a:solidFill>
                          <a:effectLst/>
                        </a:rPr>
                        <a:t>Possible Cause</a:t>
                      </a:r>
                    </a:p>
                  </a:txBody>
                  <a:tcPr marL="95250" marR="95250" marT="47625" marB="47625" anchor="ctr">
                    <a:solidFill>
                      <a:schemeClr val="bg1">
                        <a:lumMod val="75000"/>
                      </a:schemeClr>
                    </a:solidFill>
                  </a:tcPr>
                </a:tc>
                <a:tc>
                  <a:txBody>
                    <a:bodyPr/>
                    <a:lstStyle/>
                    <a:p>
                      <a:pPr algn="l"/>
                      <a:r>
                        <a:rPr lang="en-US" dirty="0">
                          <a:solidFill>
                            <a:schemeClr val="tx1">
                              <a:lumMod val="75000"/>
                              <a:lumOff val="25000"/>
                            </a:schemeClr>
                          </a:solidFill>
                          <a:effectLst/>
                        </a:rPr>
                        <a:t>Fix</a:t>
                      </a: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444108">
                <a:tc>
                  <a:txBody>
                    <a:bodyPr/>
                    <a:lstStyle/>
                    <a:p>
                      <a:r>
                        <a:rPr lang="en-US" sz="1400">
                          <a:effectLst/>
                        </a:rPr>
                        <a:t>Runner shows Offline</a:t>
                      </a:r>
                    </a:p>
                  </a:txBody>
                  <a:tcPr marL="95250" marR="95250" marT="47625" marB="47625" anchor="ctr">
                    <a:noFill/>
                  </a:tcPr>
                </a:tc>
                <a:tc>
                  <a:txBody>
                    <a:bodyPr/>
                    <a:lstStyle/>
                    <a:p>
                      <a:r>
                        <a:rPr lang="en-US" sz="1400">
                          <a:effectLst/>
                        </a:rPr>
                        <a:t>Network issue, token expired, or runner crashed</a:t>
                      </a:r>
                    </a:p>
                  </a:txBody>
                  <a:tcPr marL="95250" marR="95250" marT="47625" marB="47625" anchor="ctr">
                    <a:noFill/>
                  </a:tcPr>
                </a:tc>
                <a:tc>
                  <a:txBody>
                    <a:bodyPr/>
                    <a:lstStyle/>
                    <a:p>
                      <a:r>
                        <a:rPr lang="en-US" sz="1400" dirty="0">
                          <a:effectLst/>
                        </a:rPr>
                        <a:t>Restart runner: </a:t>
                      </a:r>
                      <a:r>
                        <a:rPr lang="en-US" sz="1400" dirty="0">
                          <a:effectLst/>
                          <a:highlight>
                            <a:srgbClr val="C0C0C0"/>
                          </a:highlight>
                          <a:latin typeface="Roboto Mono" pitchFamily="49" charset="0"/>
                          <a:ea typeface="Roboto Mono" pitchFamily="49" charset="0"/>
                        </a:rPr>
                        <a:t>./</a:t>
                      </a:r>
                      <a:r>
                        <a:rPr lang="en-US" sz="1400" dirty="0" err="1">
                          <a:effectLst/>
                          <a:highlight>
                            <a:srgbClr val="C0C0C0"/>
                          </a:highlight>
                          <a:latin typeface="Roboto Mono" pitchFamily="49" charset="0"/>
                          <a:ea typeface="Roboto Mono" pitchFamily="49" charset="0"/>
                        </a:rPr>
                        <a:t>run.sh</a:t>
                      </a:r>
                      <a:endParaRPr lang="en-US" sz="1400" dirty="0">
                        <a:effectLst/>
                        <a:highlight>
                          <a:srgbClr val="C0C0C0"/>
                        </a:highlight>
                        <a:latin typeface="Roboto Mono" pitchFamily="49" charset="0"/>
                        <a:ea typeface="Roboto Mono" pitchFamily="49" charset="0"/>
                      </a:endParaRPr>
                    </a:p>
                  </a:txBody>
                  <a:tcPr marL="95250" marR="95250" marT="47625" marB="47625" anchor="ctr">
                    <a:noFill/>
                  </a:tcPr>
                </a:tc>
                <a:extLst>
                  <a:ext uri="{0D108BD9-81ED-4DB2-BD59-A6C34878D82A}">
                    <a16:rowId xmlns:a16="http://schemas.microsoft.com/office/drawing/2014/main" val="3252987585"/>
                  </a:ext>
                </a:extLst>
              </a:tr>
              <a:tr h="262575">
                <a:tc>
                  <a:txBody>
                    <a:bodyPr/>
                    <a:lstStyle/>
                    <a:p>
                      <a:r>
                        <a:rPr lang="en-US" sz="1400">
                          <a:effectLst/>
                        </a:rPr>
                        <a:t>Job stuck in Queued state</a:t>
                      </a:r>
                    </a:p>
                  </a:txBody>
                  <a:tcPr marL="95250" marR="95250" marT="47625" marB="47625" anchor="ctr">
                    <a:noFill/>
                  </a:tcPr>
                </a:tc>
                <a:tc>
                  <a:txBody>
                    <a:bodyPr/>
                    <a:lstStyle/>
                    <a:p>
                      <a:r>
                        <a:rPr lang="en-US" sz="1400" dirty="0">
                          <a:effectLst/>
                        </a:rPr>
                        <a:t>No available runners with required labels</a:t>
                      </a:r>
                    </a:p>
                  </a:txBody>
                  <a:tcPr marL="95250" marR="95250" marT="47625" marB="47625" anchor="ctr">
                    <a:noFill/>
                  </a:tcPr>
                </a:tc>
                <a:tc>
                  <a:txBody>
                    <a:bodyPr/>
                    <a:lstStyle/>
                    <a:p>
                      <a:r>
                        <a:rPr lang="en-US" sz="1400">
                          <a:effectLst/>
                        </a:rPr>
                        <a:t>Add runners or update labels</a:t>
                      </a:r>
                    </a:p>
                  </a:txBody>
                  <a:tcPr marL="95250" marR="95250" marT="47625" marB="47625" anchor="ctr">
                    <a:noFill/>
                  </a:tcPr>
                </a:tc>
                <a:extLst>
                  <a:ext uri="{0D108BD9-81ED-4DB2-BD59-A6C34878D82A}">
                    <a16:rowId xmlns:a16="http://schemas.microsoft.com/office/drawing/2014/main" val="3359250752"/>
                  </a:ext>
                </a:extLst>
              </a:tr>
              <a:tr h="444108">
                <a:tc>
                  <a:txBody>
                    <a:bodyPr/>
                    <a:lstStyle/>
                    <a:p>
                      <a:r>
                        <a:rPr lang="en-US" sz="1400">
                          <a:effectLst/>
                        </a:rPr>
                        <a:t>Job fails with permission errors</a:t>
                      </a:r>
                    </a:p>
                  </a:txBody>
                  <a:tcPr marL="95250" marR="95250" marT="47625" marB="47625" anchor="ctr">
                    <a:noFill/>
                  </a:tcPr>
                </a:tc>
                <a:tc>
                  <a:txBody>
                    <a:bodyPr/>
                    <a:lstStyle/>
                    <a:p>
                      <a:r>
                        <a:rPr lang="en-US" sz="1400" dirty="0">
                          <a:effectLst/>
                        </a:rPr>
                        <a:t>Incorrect runner permissions</a:t>
                      </a:r>
                    </a:p>
                  </a:txBody>
                  <a:tcPr marL="95250" marR="95250" marT="47625" marB="47625" anchor="ctr">
                    <a:noFill/>
                  </a:tcPr>
                </a:tc>
                <a:tc>
                  <a:txBody>
                    <a:bodyPr/>
                    <a:lstStyle/>
                    <a:p>
                      <a:r>
                        <a:rPr lang="en-US" sz="1400">
                          <a:effectLst/>
                        </a:rPr>
                        <a:t>Ensure runner has the correct access</a:t>
                      </a:r>
                    </a:p>
                  </a:txBody>
                  <a:tcPr marL="95250" marR="95250" marT="47625" marB="47625" anchor="ctr">
                    <a:noFill/>
                  </a:tcPr>
                </a:tc>
                <a:extLst>
                  <a:ext uri="{0D108BD9-81ED-4DB2-BD59-A6C34878D82A}">
                    <a16:rowId xmlns:a16="http://schemas.microsoft.com/office/drawing/2014/main" val="2960201231"/>
                  </a:ext>
                </a:extLst>
              </a:tr>
              <a:tr h="262674">
                <a:tc>
                  <a:txBody>
                    <a:bodyPr/>
                    <a:lstStyle/>
                    <a:p>
                      <a:r>
                        <a:rPr lang="en-US" sz="1400">
                          <a:effectLst/>
                        </a:rPr>
                        <a:t>Workflow execution is slow</a:t>
                      </a:r>
                    </a:p>
                  </a:txBody>
                  <a:tcPr marL="95250" marR="95250" marT="47625" marB="47625" anchor="ctr">
                    <a:noFill/>
                  </a:tcPr>
                </a:tc>
                <a:tc>
                  <a:txBody>
                    <a:bodyPr/>
                    <a:lstStyle/>
                    <a:p>
                      <a:r>
                        <a:rPr lang="en-US" sz="1400">
                          <a:effectLst/>
                        </a:rPr>
                        <a:t>High CPU/memory usage</a:t>
                      </a:r>
                    </a:p>
                  </a:txBody>
                  <a:tcPr marL="95250" marR="95250" marT="47625" marB="47625" anchor="ctr">
                    <a:noFill/>
                  </a:tcPr>
                </a:tc>
                <a:tc>
                  <a:txBody>
                    <a:bodyPr/>
                    <a:lstStyle/>
                    <a:p>
                      <a:r>
                        <a:rPr lang="en-US" sz="1400" dirty="0">
                          <a:effectLst/>
                        </a:rPr>
                        <a:t>Monitor system metrics &amp; scale runners</a:t>
                      </a:r>
                    </a:p>
                  </a:txBody>
                  <a:tcPr marL="95250" marR="95250" marT="47625" marB="47625" anchor="ctr">
                    <a:noFill/>
                  </a:tcPr>
                </a:tc>
                <a:extLst>
                  <a:ext uri="{0D108BD9-81ED-4DB2-BD59-A6C34878D82A}">
                    <a16:rowId xmlns:a16="http://schemas.microsoft.com/office/drawing/2014/main" val="1317909739"/>
                  </a:ext>
                </a:extLst>
              </a:tr>
            </a:tbl>
          </a:graphicData>
        </a:graphic>
      </p:graphicFrame>
    </p:spTree>
    <p:extLst>
      <p:ext uri="{BB962C8B-B14F-4D97-AF65-F5344CB8AC3E}">
        <p14:creationId xmlns:p14="http://schemas.microsoft.com/office/powerpoint/2010/main" val="173999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800700"/>
            <a:ext cx="10393362" cy="492443"/>
          </a:xfrm>
        </p:spPr>
        <p:txBody>
          <a:bodyPr>
            <a:normAutofit fontScale="90000"/>
          </a:bodyPr>
          <a:lstStyle/>
          <a:p>
            <a:r>
              <a:rPr lang="en-US" sz="3200" dirty="0">
                <a:latin typeface="Quattrocento Sans" panose="020B0502050000020003" pitchFamily="34" charset="0"/>
              </a:rPr>
              <a:t>Monitor, Troubleshoot, and Update Self-Hosted Runners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3FA77B72-C4A3-FE71-65B8-DF51279D2EC8}"/>
              </a:ext>
            </a:extLst>
          </p:cNvPr>
          <p:cNvSpPr/>
          <p:nvPr/>
        </p:nvSpPr>
        <p:spPr>
          <a:xfrm>
            <a:off x="579438" y="1666556"/>
            <a:ext cx="9961562" cy="4364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78B878-B3DF-E3A6-A5AE-FC505BC04EFA}"/>
              </a:ext>
            </a:extLst>
          </p:cNvPr>
          <p:cNvSpPr txBox="1"/>
          <p:nvPr/>
        </p:nvSpPr>
        <p:spPr>
          <a:xfrm>
            <a:off x="745685" y="2337637"/>
            <a:ext cx="9554015" cy="3939540"/>
          </a:xfrm>
          <a:prstGeom prst="rect">
            <a:avLst/>
          </a:prstGeom>
          <a:noFill/>
        </p:spPr>
        <p:txBody>
          <a:bodyPr wrap="square" rtlCol="0">
            <a:spAutoFit/>
          </a:bodyPr>
          <a:lstStyle/>
          <a:p>
            <a:pPr algn="l">
              <a:spcBef>
                <a:spcPts val="600"/>
              </a:spcBef>
              <a:spcAft>
                <a:spcPts val="600"/>
              </a:spcAft>
            </a:pPr>
            <a:r>
              <a:rPr lang="en-US" sz="1600" b="1" i="0" dirty="0">
                <a:effectLst/>
                <a:latin typeface="Quattrocento Sans" panose="020B0502050000020003" pitchFamily="34" charset="0"/>
              </a:rPr>
              <a:t>Restarting a Runner</a:t>
            </a:r>
          </a:p>
          <a:p>
            <a:pPr algn="l"/>
            <a:r>
              <a:rPr lang="en-US" sz="1600" b="0" i="0" dirty="0">
                <a:effectLst/>
                <a:latin typeface="Quattrocento Sans" panose="020B0502050000020003" pitchFamily="34" charset="0"/>
              </a:rPr>
              <a:t>If a runner is stuck or not responding, restart it:</a:t>
            </a:r>
          </a:p>
          <a:p>
            <a:pPr algn="l"/>
            <a:endParaRPr lang="en-US" sz="1600" b="0" i="0" dirty="0">
              <a:effectLst/>
              <a:latin typeface="Quattrocento Sans" panose="020B0502050000020003" pitchFamily="34" charset="0"/>
            </a:endParaRPr>
          </a:p>
          <a:p>
            <a:pPr algn="l"/>
            <a:endParaRPr lang="en-US" sz="1600" dirty="0">
              <a:latin typeface="Quattrocento Sans" panose="020B0502050000020003" pitchFamily="34" charset="0"/>
            </a:endParaRPr>
          </a:p>
          <a:p>
            <a:pPr algn="l"/>
            <a:endParaRPr lang="en-US" sz="1600" b="0" i="0" dirty="0">
              <a:effectLst/>
              <a:latin typeface="Quattrocento Sans" panose="020B0502050000020003" pitchFamily="34" charset="0"/>
            </a:endParaRPr>
          </a:p>
          <a:p>
            <a:pPr algn="l"/>
            <a:r>
              <a:rPr lang="en-US" sz="1600" b="0" i="0" dirty="0">
                <a:effectLst/>
                <a:latin typeface="Quattrocento Sans" panose="020B0502050000020003" pitchFamily="34" charset="0"/>
              </a:rPr>
              <a:t>For </a:t>
            </a:r>
            <a:r>
              <a:rPr lang="en-US" sz="1600" b="0" i="0" dirty="0" err="1">
                <a:effectLst/>
                <a:latin typeface="Quattrocento Sans" panose="020B0502050000020003" pitchFamily="34" charset="0"/>
              </a:rPr>
              <a:t>systemd</a:t>
            </a:r>
            <a:r>
              <a:rPr lang="en-US" sz="1600" b="0" i="0" dirty="0">
                <a:effectLst/>
                <a:latin typeface="Quattrocento Sans" panose="020B0502050000020003" pitchFamily="34" charset="0"/>
              </a:rPr>
              <a:t>-based Linux runners:</a:t>
            </a:r>
          </a:p>
          <a:p>
            <a:pPr algn="l"/>
            <a:endParaRPr lang="en-US" sz="1600" b="1" i="0" dirty="0">
              <a:effectLst/>
              <a:latin typeface="Quattrocento Sans" panose="020B0502050000020003" pitchFamily="34" charset="0"/>
            </a:endParaRPr>
          </a:p>
          <a:p>
            <a:pPr algn="l"/>
            <a:endParaRPr lang="en-US" sz="1600" b="1" dirty="0">
              <a:latin typeface="Quattrocento Sans" panose="020B0502050000020003" pitchFamily="34" charset="0"/>
            </a:endParaRPr>
          </a:p>
          <a:p>
            <a:pPr algn="l"/>
            <a:endParaRPr lang="en-US" sz="1600" b="1" i="0" dirty="0">
              <a:effectLst/>
              <a:latin typeface="Quattrocento Sans" panose="020B0502050000020003" pitchFamily="34" charset="0"/>
            </a:endParaRPr>
          </a:p>
          <a:p>
            <a:pPr algn="l"/>
            <a:endParaRPr lang="en-US" sz="1600" b="1" i="0" dirty="0">
              <a:effectLst/>
              <a:latin typeface="Quattrocento Sans" panose="020B0502050000020003" pitchFamily="34" charset="0"/>
            </a:endParaRPr>
          </a:p>
          <a:p>
            <a:pPr algn="l"/>
            <a:r>
              <a:rPr lang="en-US" sz="1600" b="1" i="0" dirty="0">
                <a:effectLst/>
                <a:latin typeface="Quattrocento Sans" panose="020B0502050000020003" pitchFamily="34" charset="0"/>
              </a:rPr>
              <a:t>Checking Logs for Errors</a:t>
            </a:r>
          </a:p>
          <a:p>
            <a:pPr algn="l"/>
            <a:endParaRPr lang="en-US" sz="700" b="1" i="0" dirty="0">
              <a:effectLst/>
              <a:latin typeface="Quattrocento Sans" panose="020B0502050000020003" pitchFamily="34" charset="0"/>
            </a:endParaRPr>
          </a:p>
          <a:p>
            <a:pPr algn="l"/>
            <a:r>
              <a:rPr lang="en-US" sz="1600" b="1" i="0" dirty="0">
                <a:effectLst/>
                <a:latin typeface="Quattrocento Sans" panose="020B0502050000020003" pitchFamily="34" charset="0"/>
              </a:rPr>
              <a:t>Runner logs:</a:t>
            </a:r>
            <a:r>
              <a:rPr lang="en-US" sz="1600" b="0" i="0" dirty="0">
                <a:effectLst/>
                <a:latin typeface="Quattrocento Sans" panose="020B0502050000020003" pitchFamily="34" charset="0"/>
              </a:rPr>
              <a:t> &lt;</a:t>
            </a:r>
            <a:r>
              <a:rPr lang="en-US" sz="1600" b="0" i="0" dirty="0" err="1">
                <a:effectLst/>
                <a:latin typeface="Quattrocento Sans" panose="020B0502050000020003" pitchFamily="34" charset="0"/>
              </a:rPr>
              <a:t>runner_dir</a:t>
            </a:r>
            <a:r>
              <a:rPr lang="en-US" sz="1600" b="0" i="0" dirty="0">
                <a:effectLst/>
                <a:latin typeface="Quattrocento Sans" panose="020B0502050000020003" pitchFamily="34" charset="0"/>
              </a:rPr>
              <a:t>&gt;/_</a:t>
            </a:r>
            <a:r>
              <a:rPr lang="en-US" sz="1600" b="0" i="0" dirty="0" err="1">
                <a:effectLst/>
                <a:latin typeface="Quattrocento Sans" panose="020B0502050000020003" pitchFamily="34" charset="0"/>
              </a:rPr>
              <a:t>diag</a:t>
            </a:r>
            <a:r>
              <a:rPr lang="en-US" sz="1600" b="0" i="0" dirty="0">
                <a:effectLst/>
                <a:latin typeface="Quattrocento Sans" panose="020B0502050000020003" pitchFamily="34" charset="0"/>
              </a:rPr>
              <a:t>/Runner_&lt;timestamp&gt;.log </a:t>
            </a:r>
          </a:p>
          <a:p>
            <a:pPr algn="l"/>
            <a:r>
              <a:rPr lang="en-US" sz="1600" b="1" i="0" dirty="0">
                <a:effectLst/>
                <a:latin typeface="Quattrocento Sans" panose="020B0502050000020003" pitchFamily="34" charset="0"/>
              </a:rPr>
              <a:t>GitHub Actions logs:</a:t>
            </a:r>
            <a:r>
              <a:rPr lang="en-US" sz="1600" b="0" i="0" dirty="0">
                <a:effectLst/>
                <a:latin typeface="Quattrocento Sans" panose="020B0502050000020003" pitchFamily="34" charset="0"/>
              </a:rPr>
              <a:t> Check workflow execution logs in the GitHub UI.</a:t>
            </a:r>
          </a:p>
          <a:p>
            <a:pPr algn="l">
              <a:spcBef>
                <a:spcPts val="600"/>
              </a:spcBef>
              <a:spcAft>
                <a:spcPts val="600"/>
              </a:spcAft>
            </a:pPr>
            <a:endParaRPr lang="en-US" sz="1600" b="1" i="0" dirty="0">
              <a:effectLst/>
              <a:latin typeface="Quattrocento Sans" panose="020B0502050000020003" pitchFamily="34" charset="0"/>
            </a:endParaRPr>
          </a:p>
        </p:txBody>
      </p:sp>
      <p:sp>
        <p:nvSpPr>
          <p:cNvPr id="7" name="TextBox 6">
            <a:extLst>
              <a:ext uri="{FF2B5EF4-FFF2-40B4-BE49-F238E27FC236}">
                <a16:creationId xmlns:a16="http://schemas.microsoft.com/office/drawing/2014/main" id="{F88F3F43-B1CA-D087-B721-E0F373BF06C0}"/>
              </a:ext>
            </a:extLst>
          </p:cNvPr>
          <p:cNvSpPr txBox="1"/>
          <p:nvPr/>
        </p:nvSpPr>
        <p:spPr>
          <a:xfrm>
            <a:off x="745684" y="1817431"/>
            <a:ext cx="5756715" cy="369332"/>
          </a:xfrm>
          <a:prstGeom prst="rect">
            <a:avLst/>
          </a:prstGeom>
          <a:noFill/>
        </p:spPr>
        <p:txBody>
          <a:bodyPr wrap="square" rtlCol="0">
            <a:spAutoFit/>
          </a:bodyPr>
          <a:lstStyle/>
          <a:p>
            <a:pPr>
              <a:spcBef>
                <a:spcPts val="600"/>
              </a:spcBef>
              <a:spcAft>
                <a:spcPts val="600"/>
              </a:spcAft>
            </a:pPr>
            <a:r>
              <a:rPr lang="en-US" b="1" i="0" dirty="0">
                <a:effectLst/>
                <a:latin typeface="Quattrocento Sans" panose="020B0502050000020003" pitchFamily="34" charset="0"/>
              </a:rPr>
              <a:t>2. Troubleshooting Self-Hosted Runners (continued)</a:t>
            </a:r>
          </a:p>
        </p:txBody>
      </p:sp>
      <p:sp>
        <p:nvSpPr>
          <p:cNvPr id="6" name="Rectangle 5">
            <a:extLst>
              <a:ext uri="{FF2B5EF4-FFF2-40B4-BE49-F238E27FC236}">
                <a16:creationId xmlns:a16="http://schemas.microsoft.com/office/drawing/2014/main" id="{11775990-AB6D-2878-4357-114A0C8D8631}"/>
              </a:ext>
            </a:extLst>
          </p:cNvPr>
          <p:cNvSpPr/>
          <p:nvPr/>
        </p:nvSpPr>
        <p:spPr>
          <a:xfrm>
            <a:off x="838359" y="3045200"/>
            <a:ext cx="4178141" cy="540707"/>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svc.sh</a:t>
            </a:r>
            <a:r>
              <a:rPr lang="en-US" sz="1050" dirty="0">
                <a:solidFill>
                  <a:schemeClr val="bg1"/>
                </a:solidFill>
                <a:latin typeface="Roboto Mono" pitchFamily="49" charset="0"/>
                <a:ea typeface="Roboto Mono" pitchFamily="49" charset="0"/>
              </a:rPr>
              <a:t> stop</a:t>
            </a:r>
          </a:p>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svc.sh</a:t>
            </a:r>
            <a:r>
              <a:rPr lang="en-US" sz="1050" dirty="0">
                <a:solidFill>
                  <a:schemeClr val="bg1"/>
                </a:solidFill>
                <a:latin typeface="Roboto Mono" pitchFamily="49" charset="0"/>
                <a:ea typeface="Roboto Mono" pitchFamily="49" charset="0"/>
              </a:rPr>
              <a:t> start</a:t>
            </a:r>
          </a:p>
        </p:txBody>
      </p:sp>
      <p:sp>
        <p:nvSpPr>
          <p:cNvPr id="8" name="Rectangle 7">
            <a:extLst>
              <a:ext uri="{FF2B5EF4-FFF2-40B4-BE49-F238E27FC236}">
                <a16:creationId xmlns:a16="http://schemas.microsoft.com/office/drawing/2014/main" id="{3F5497A8-32B5-97C7-BC9F-D378BB968545}"/>
              </a:ext>
            </a:extLst>
          </p:cNvPr>
          <p:cNvSpPr/>
          <p:nvPr/>
        </p:nvSpPr>
        <p:spPr>
          <a:xfrm>
            <a:off x="838358" y="4023116"/>
            <a:ext cx="5879942" cy="540707"/>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err="1">
                <a:solidFill>
                  <a:schemeClr val="bg1"/>
                </a:solidFill>
                <a:latin typeface="Roboto Mono" pitchFamily="49" charset="0"/>
                <a:ea typeface="Roboto Mono" pitchFamily="49" charset="0"/>
              </a:rPr>
              <a:t>sudo</a:t>
            </a:r>
            <a:r>
              <a:rPr lang="en-US" sz="1050" dirty="0">
                <a:solidFill>
                  <a:schemeClr val="bg1"/>
                </a:solidFill>
                <a:latin typeface="Roboto Mono" pitchFamily="49" charset="0"/>
                <a:ea typeface="Roboto Mono" pitchFamily="49" charset="0"/>
              </a:rPr>
              <a:t> </a:t>
            </a:r>
            <a:r>
              <a:rPr lang="en-US" sz="1050" dirty="0" err="1">
                <a:solidFill>
                  <a:schemeClr val="bg1"/>
                </a:solidFill>
                <a:latin typeface="Roboto Mono" pitchFamily="49" charset="0"/>
                <a:ea typeface="Roboto Mono" pitchFamily="49" charset="0"/>
              </a:rPr>
              <a:t>systemctl</a:t>
            </a:r>
            <a:r>
              <a:rPr lang="en-US" sz="1050" dirty="0">
                <a:solidFill>
                  <a:schemeClr val="bg1"/>
                </a:solidFill>
                <a:latin typeface="Roboto Mono" pitchFamily="49" charset="0"/>
                <a:ea typeface="Roboto Mono" pitchFamily="49" charset="0"/>
              </a:rPr>
              <a:t> restart </a:t>
            </a:r>
            <a:r>
              <a:rPr lang="en-US" sz="1050" dirty="0" err="1">
                <a:solidFill>
                  <a:schemeClr val="bg1"/>
                </a:solidFill>
                <a:latin typeface="Roboto Mono" pitchFamily="49" charset="0"/>
                <a:ea typeface="Roboto Mono" pitchFamily="49" charset="0"/>
              </a:rPr>
              <a:t>actions.runner</a:t>
            </a:r>
            <a:r>
              <a:rPr lang="en-US" sz="1050" dirty="0">
                <a:solidFill>
                  <a:schemeClr val="bg1"/>
                </a:solidFill>
                <a:latin typeface="Roboto Mono" pitchFamily="49" charset="0"/>
                <a:ea typeface="Roboto Mono" pitchFamily="49" charset="0"/>
              </a:rPr>
              <a:t>.&lt;org-name&gt;.&lt;runner-name&gt;.service</a:t>
            </a:r>
          </a:p>
        </p:txBody>
      </p:sp>
    </p:spTree>
    <p:extLst>
      <p:ext uri="{BB962C8B-B14F-4D97-AF65-F5344CB8AC3E}">
        <p14:creationId xmlns:p14="http://schemas.microsoft.com/office/powerpoint/2010/main" val="270935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800700"/>
            <a:ext cx="10393362" cy="492443"/>
          </a:xfrm>
        </p:spPr>
        <p:txBody>
          <a:bodyPr>
            <a:normAutofit fontScale="90000"/>
          </a:bodyPr>
          <a:lstStyle/>
          <a:p>
            <a:r>
              <a:rPr lang="en-US" sz="3200" dirty="0">
                <a:latin typeface="Quattrocento Sans" panose="020B0502050000020003" pitchFamily="34" charset="0"/>
              </a:rPr>
              <a:t>Monitor, Troubleshoot, and Update Self-Hosted Runners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3FA77B72-C4A3-FE71-65B8-DF51279D2EC8}"/>
              </a:ext>
            </a:extLst>
          </p:cNvPr>
          <p:cNvSpPr/>
          <p:nvPr/>
        </p:nvSpPr>
        <p:spPr>
          <a:xfrm>
            <a:off x="579438" y="1666556"/>
            <a:ext cx="5756714" cy="4658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78B878-B3DF-E3A6-A5AE-FC505BC04EFA}"/>
              </a:ext>
            </a:extLst>
          </p:cNvPr>
          <p:cNvSpPr txBox="1"/>
          <p:nvPr/>
        </p:nvSpPr>
        <p:spPr>
          <a:xfrm>
            <a:off x="745686" y="2337637"/>
            <a:ext cx="5756714" cy="3477875"/>
          </a:xfrm>
          <a:prstGeom prst="rect">
            <a:avLst/>
          </a:prstGeom>
          <a:noFill/>
        </p:spPr>
        <p:txBody>
          <a:bodyPr wrap="square" rtlCol="0">
            <a:spAutoFit/>
          </a:bodyPr>
          <a:lstStyle/>
          <a:p>
            <a:pPr algn="l"/>
            <a:r>
              <a:rPr lang="en-US" sz="1600" b="1" i="0" dirty="0">
                <a:effectLst/>
                <a:latin typeface="Quattrocento Sans" panose="020B0502050000020003" pitchFamily="34" charset="0"/>
              </a:rPr>
              <a:t>Checking for Runner Updates</a:t>
            </a:r>
          </a:p>
          <a:p>
            <a:pPr algn="l"/>
            <a:r>
              <a:rPr lang="en-US" sz="1600" b="0" i="0" dirty="0">
                <a:effectLst/>
                <a:latin typeface="Quattrocento Sans" panose="020B0502050000020003" pitchFamily="34" charset="0"/>
              </a:rPr>
              <a:t>GitHub periodically updates runner binaries. To check for updates:</a:t>
            </a:r>
          </a:p>
          <a:p>
            <a:pPr algn="l"/>
            <a:endParaRPr lang="en-US" sz="1600" b="0" i="0" dirty="0">
              <a:effectLst/>
              <a:latin typeface="Quattrocento Sans" panose="020B0502050000020003" pitchFamily="34" charset="0"/>
            </a:endParaRPr>
          </a:p>
          <a:p>
            <a:pPr algn="l"/>
            <a:endParaRPr lang="en-US" sz="1600" b="0" i="0" dirty="0">
              <a:effectLst/>
              <a:latin typeface="Quattrocento Sans" panose="020B0502050000020003" pitchFamily="34" charset="0"/>
            </a:endParaRPr>
          </a:p>
          <a:p>
            <a:pPr algn="l"/>
            <a:r>
              <a:rPr lang="en-US" sz="1600" b="0" i="0" dirty="0">
                <a:effectLst/>
                <a:latin typeface="Quattrocento Sans" panose="020B0502050000020003" pitchFamily="34" charset="0"/>
              </a:rPr>
              <a:t>You can also check runner versions via API:</a:t>
            </a:r>
            <a:endParaRPr lang="en-US" sz="1600" b="1" i="0" dirty="0">
              <a:effectLst/>
              <a:latin typeface="Quattrocento Sans" panose="020B0502050000020003" pitchFamily="34" charset="0"/>
            </a:endParaRPr>
          </a:p>
          <a:p>
            <a:pPr algn="l"/>
            <a:endParaRPr lang="en-US" sz="1600" b="1" dirty="0">
              <a:latin typeface="Quattrocento Sans" panose="020B0502050000020003" pitchFamily="34" charset="0"/>
            </a:endParaRPr>
          </a:p>
          <a:p>
            <a:pPr algn="l"/>
            <a:endParaRPr lang="en-US" sz="1600" b="1" i="0" dirty="0">
              <a:effectLst/>
              <a:latin typeface="Quattrocento Sans" panose="020B0502050000020003" pitchFamily="34" charset="0"/>
            </a:endParaRPr>
          </a:p>
          <a:p>
            <a:pPr algn="l"/>
            <a:endParaRPr lang="en-US" sz="1600" b="1" i="0" dirty="0">
              <a:effectLst/>
              <a:latin typeface="Quattrocento Sans" panose="020B0502050000020003" pitchFamily="34" charset="0"/>
            </a:endParaRPr>
          </a:p>
          <a:p>
            <a:pPr algn="l"/>
            <a:endParaRPr lang="en-US" sz="1600" b="1" i="0" dirty="0">
              <a:effectLst/>
              <a:latin typeface="Quattrocento Sans" panose="020B0502050000020003" pitchFamily="34" charset="0"/>
            </a:endParaRPr>
          </a:p>
          <a:p>
            <a:pPr algn="l"/>
            <a:r>
              <a:rPr lang="en-US" sz="1600" b="1" i="0" dirty="0">
                <a:effectLst/>
                <a:latin typeface="Quattrocento Sans" panose="020B0502050000020003" pitchFamily="34" charset="0"/>
              </a:rPr>
              <a:t>Updating the Runner</a:t>
            </a:r>
          </a:p>
          <a:p>
            <a:pPr algn="l"/>
            <a:r>
              <a:rPr lang="en-US" sz="1600" b="1" i="0" dirty="0">
                <a:effectLst/>
                <a:latin typeface="Quattrocento Sans" panose="020B0502050000020003" pitchFamily="34" charset="0"/>
              </a:rPr>
              <a:t>1. Manual Update</a:t>
            </a:r>
            <a:r>
              <a:rPr lang="en-US" sz="1600" b="0" i="0" dirty="0">
                <a:effectLst/>
                <a:latin typeface="Quattrocento Sans" panose="020B0502050000020003" pitchFamily="34" charset="0"/>
              </a:rPr>
              <a:t> Stop the runner</a:t>
            </a:r>
          </a:p>
          <a:p>
            <a:pPr algn="l"/>
            <a:endParaRPr lang="en-US" sz="700" b="1" i="0" dirty="0">
              <a:effectLst/>
              <a:latin typeface="Quattrocento Sans" panose="020B0502050000020003" pitchFamily="34" charset="0"/>
            </a:endParaRPr>
          </a:p>
          <a:p>
            <a:pPr algn="l">
              <a:spcBef>
                <a:spcPts val="600"/>
              </a:spcBef>
              <a:spcAft>
                <a:spcPts val="600"/>
              </a:spcAft>
            </a:pPr>
            <a:endParaRPr lang="en-US" sz="1600" b="1" i="0" dirty="0">
              <a:effectLst/>
              <a:latin typeface="Quattrocento Sans" panose="020B0502050000020003" pitchFamily="34" charset="0"/>
            </a:endParaRPr>
          </a:p>
        </p:txBody>
      </p:sp>
      <p:sp>
        <p:nvSpPr>
          <p:cNvPr id="7" name="TextBox 6">
            <a:extLst>
              <a:ext uri="{FF2B5EF4-FFF2-40B4-BE49-F238E27FC236}">
                <a16:creationId xmlns:a16="http://schemas.microsoft.com/office/drawing/2014/main" id="{F88F3F43-B1CA-D087-B721-E0F373BF06C0}"/>
              </a:ext>
            </a:extLst>
          </p:cNvPr>
          <p:cNvSpPr txBox="1"/>
          <p:nvPr/>
        </p:nvSpPr>
        <p:spPr>
          <a:xfrm>
            <a:off x="745684" y="1817431"/>
            <a:ext cx="5756715" cy="369332"/>
          </a:xfrm>
          <a:prstGeom prst="rect">
            <a:avLst/>
          </a:prstGeom>
          <a:noFill/>
        </p:spPr>
        <p:txBody>
          <a:bodyPr wrap="square" rtlCol="0">
            <a:spAutoFit/>
          </a:bodyPr>
          <a:lstStyle/>
          <a:p>
            <a:pPr>
              <a:spcBef>
                <a:spcPts val="600"/>
              </a:spcBef>
              <a:spcAft>
                <a:spcPts val="600"/>
              </a:spcAft>
            </a:pPr>
            <a:r>
              <a:rPr lang="en-US" b="1" i="0" dirty="0">
                <a:effectLst/>
                <a:latin typeface="Quattrocento Sans" panose="020B0502050000020003" pitchFamily="34" charset="0"/>
              </a:rPr>
              <a:t>3. Updating Self-Hosted Runners</a:t>
            </a:r>
          </a:p>
        </p:txBody>
      </p:sp>
      <p:sp>
        <p:nvSpPr>
          <p:cNvPr id="6" name="Rectangle 5">
            <a:extLst>
              <a:ext uri="{FF2B5EF4-FFF2-40B4-BE49-F238E27FC236}">
                <a16:creationId xmlns:a16="http://schemas.microsoft.com/office/drawing/2014/main" id="{11775990-AB6D-2878-4357-114A0C8D8631}"/>
              </a:ext>
            </a:extLst>
          </p:cNvPr>
          <p:cNvSpPr/>
          <p:nvPr/>
        </p:nvSpPr>
        <p:spPr>
          <a:xfrm>
            <a:off x="838358" y="3142736"/>
            <a:ext cx="4178141" cy="383800"/>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a:t>
            </a:r>
            <a:r>
              <a:rPr lang="en-US" sz="1050" dirty="0" err="1">
                <a:solidFill>
                  <a:schemeClr val="bg1"/>
                </a:solidFill>
                <a:latin typeface="Roboto Mono" pitchFamily="49" charset="0"/>
                <a:ea typeface="Roboto Mono" pitchFamily="49" charset="0"/>
              </a:rPr>
              <a:t>config.sh</a:t>
            </a:r>
            <a:r>
              <a:rPr lang="en-US" sz="1050" dirty="0">
                <a:solidFill>
                  <a:schemeClr val="bg1"/>
                </a:solidFill>
                <a:latin typeface="Roboto Mono" pitchFamily="49" charset="0"/>
                <a:ea typeface="Roboto Mono" pitchFamily="49" charset="0"/>
              </a:rPr>
              <a:t> --version</a:t>
            </a:r>
          </a:p>
        </p:txBody>
      </p:sp>
      <p:sp>
        <p:nvSpPr>
          <p:cNvPr id="8" name="Rectangle 7">
            <a:extLst>
              <a:ext uri="{FF2B5EF4-FFF2-40B4-BE49-F238E27FC236}">
                <a16:creationId xmlns:a16="http://schemas.microsoft.com/office/drawing/2014/main" id="{3F5497A8-32B5-97C7-BC9F-D378BB968545}"/>
              </a:ext>
            </a:extLst>
          </p:cNvPr>
          <p:cNvSpPr/>
          <p:nvPr/>
        </p:nvSpPr>
        <p:spPr>
          <a:xfrm>
            <a:off x="838358" y="3848755"/>
            <a:ext cx="5410042" cy="764784"/>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curl -H "Authorization: token &lt;</a:t>
            </a:r>
            <a:r>
              <a:rPr lang="en-US" sz="1050" dirty="0" err="1">
                <a:solidFill>
                  <a:schemeClr val="bg1"/>
                </a:solidFill>
                <a:latin typeface="Roboto Mono" pitchFamily="49" charset="0"/>
                <a:ea typeface="Roboto Mono" pitchFamily="49" charset="0"/>
              </a:rPr>
              <a:t>your_github_token</a:t>
            </a:r>
            <a:r>
              <a:rPr lang="en-US" sz="1050" dirty="0">
                <a:solidFill>
                  <a:schemeClr val="bg1"/>
                </a:solidFill>
                <a:latin typeface="Roboto Mono" pitchFamily="49" charset="0"/>
                <a:ea typeface="Roboto Mono" pitchFamily="49" charset="0"/>
              </a:rPr>
              <a:t>&gt;" \</a:t>
            </a:r>
          </a:p>
          <a:p>
            <a:r>
              <a:rPr lang="en-US" sz="1050" dirty="0">
                <a:solidFill>
                  <a:schemeClr val="bg1"/>
                </a:solidFill>
                <a:latin typeface="Roboto Mono" pitchFamily="49" charset="0"/>
                <a:ea typeface="Roboto Mono" pitchFamily="49" charset="0"/>
              </a:rPr>
              <a:t>     -H "Accept: application/vnd.github.v3+json" \</a:t>
            </a:r>
          </a:p>
          <a:p>
            <a:r>
              <a:rPr lang="en-US" sz="1050" dirty="0">
                <a:solidFill>
                  <a:schemeClr val="bg1"/>
                </a:solidFill>
                <a:latin typeface="Roboto Mono" pitchFamily="49" charset="0"/>
                <a:ea typeface="Roboto Mono" pitchFamily="49" charset="0"/>
              </a:rPr>
              <a:t>     https://</a:t>
            </a:r>
            <a:r>
              <a:rPr lang="en-US" sz="1050" dirty="0" err="1">
                <a:solidFill>
                  <a:schemeClr val="bg1"/>
                </a:solidFill>
                <a:latin typeface="Roboto Mono" pitchFamily="49" charset="0"/>
                <a:ea typeface="Roboto Mono" pitchFamily="49" charset="0"/>
              </a:rPr>
              <a:t>api.github.com</a:t>
            </a:r>
            <a:r>
              <a:rPr lang="en-US" sz="1050" dirty="0">
                <a:solidFill>
                  <a:schemeClr val="bg1"/>
                </a:solidFill>
                <a:latin typeface="Roboto Mono" pitchFamily="49" charset="0"/>
                <a:ea typeface="Roboto Mono" pitchFamily="49" charset="0"/>
              </a:rPr>
              <a:t>/repos/actions/runner/releases/latest</a:t>
            </a:r>
          </a:p>
        </p:txBody>
      </p:sp>
      <p:sp>
        <p:nvSpPr>
          <p:cNvPr id="5" name="Rectangle 4">
            <a:extLst>
              <a:ext uri="{FF2B5EF4-FFF2-40B4-BE49-F238E27FC236}">
                <a16:creationId xmlns:a16="http://schemas.microsoft.com/office/drawing/2014/main" id="{3FB67FCF-FBA1-7F66-5EAD-E0F80A60116F}"/>
              </a:ext>
            </a:extLst>
          </p:cNvPr>
          <p:cNvSpPr/>
          <p:nvPr/>
        </p:nvSpPr>
        <p:spPr>
          <a:xfrm>
            <a:off x="838358" y="5341608"/>
            <a:ext cx="5410042" cy="764784"/>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curl -H "Authorization: token &lt;</a:t>
            </a:r>
            <a:r>
              <a:rPr lang="en-US" sz="1050" dirty="0" err="1">
                <a:solidFill>
                  <a:schemeClr val="bg1"/>
                </a:solidFill>
                <a:latin typeface="Roboto Mono" pitchFamily="49" charset="0"/>
                <a:ea typeface="Roboto Mono" pitchFamily="49" charset="0"/>
              </a:rPr>
              <a:t>your_github_token</a:t>
            </a:r>
            <a:r>
              <a:rPr lang="en-US" sz="1050" dirty="0">
                <a:solidFill>
                  <a:schemeClr val="bg1"/>
                </a:solidFill>
                <a:latin typeface="Roboto Mono" pitchFamily="49" charset="0"/>
                <a:ea typeface="Roboto Mono" pitchFamily="49" charset="0"/>
              </a:rPr>
              <a:t>&gt;" \</a:t>
            </a:r>
          </a:p>
          <a:p>
            <a:r>
              <a:rPr lang="en-US" sz="1050" dirty="0">
                <a:solidFill>
                  <a:schemeClr val="bg1"/>
                </a:solidFill>
                <a:latin typeface="Roboto Mono" pitchFamily="49" charset="0"/>
                <a:ea typeface="Roboto Mono" pitchFamily="49" charset="0"/>
              </a:rPr>
              <a:t>     -H "Accept: application/vnd.github.v3+json" \</a:t>
            </a:r>
          </a:p>
          <a:p>
            <a:r>
              <a:rPr lang="en-US" sz="1050" dirty="0">
                <a:solidFill>
                  <a:schemeClr val="bg1"/>
                </a:solidFill>
                <a:latin typeface="Roboto Mono" pitchFamily="49" charset="0"/>
                <a:ea typeface="Roboto Mono" pitchFamily="49" charset="0"/>
              </a:rPr>
              <a:t>     https://</a:t>
            </a:r>
            <a:r>
              <a:rPr lang="en-US" sz="1050" dirty="0" err="1">
                <a:solidFill>
                  <a:schemeClr val="bg1"/>
                </a:solidFill>
                <a:latin typeface="Roboto Mono" pitchFamily="49" charset="0"/>
                <a:ea typeface="Roboto Mono" pitchFamily="49" charset="0"/>
              </a:rPr>
              <a:t>api.github.com</a:t>
            </a:r>
            <a:r>
              <a:rPr lang="en-US" sz="1050" dirty="0">
                <a:solidFill>
                  <a:schemeClr val="bg1"/>
                </a:solidFill>
                <a:latin typeface="Roboto Mono" pitchFamily="49" charset="0"/>
                <a:ea typeface="Roboto Mono" pitchFamily="49" charset="0"/>
              </a:rPr>
              <a:t>/repos/actions/runner/releases/latest</a:t>
            </a:r>
          </a:p>
        </p:txBody>
      </p:sp>
      <p:sp>
        <p:nvSpPr>
          <p:cNvPr id="9" name="Rectangle 8">
            <a:extLst>
              <a:ext uri="{FF2B5EF4-FFF2-40B4-BE49-F238E27FC236}">
                <a16:creationId xmlns:a16="http://schemas.microsoft.com/office/drawing/2014/main" id="{5B331177-EF43-C640-B955-74C32DA17187}"/>
              </a:ext>
            </a:extLst>
          </p:cNvPr>
          <p:cNvSpPr/>
          <p:nvPr/>
        </p:nvSpPr>
        <p:spPr>
          <a:xfrm>
            <a:off x="6502398" y="1666556"/>
            <a:ext cx="4943916" cy="4658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845B57D-6949-48E2-012B-BE9275D8D394}"/>
              </a:ext>
            </a:extLst>
          </p:cNvPr>
          <p:cNvSpPr txBox="1"/>
          <p:nvPr/>
        </p:nvSpPr>
        <p:spPr>
          <a:xfrm>
            <a:off x="6668644" y="1817431"/>
            <a:ext cx="5756714" cy="1646605"/>
          </a:xfrm>
          <a:prstGeom prst="rect">
            <a:avLst/>
          </a:prstGeom>
          <a:noFill/>
        </p:spPr>
        <p:txBody>
          <a:bodyPr wrap="square" rtlCol="0">
            <a:spAutoFit/>
          </a:bodyPr>
          <a:lstStyle/>
          <a:p>
            <a:pPr algn="l"/>
            <a:r>
              <a:rPr lang="en-US" sz="1600" b="1" i="0" dirty="0">
                <a:effectLst/>
                <a:latin typeface="Quattrocento Sans" panose="020B0502050000020003" pitchFamily="34" charset="0"/>
              </a:rPr>
              <a:t>2. Download the latest runner:</a:t>
            </a:r>
            <a:endParaRPr lang="en-US" sz="1600" b="1" dirty="0">
              <a:latin typeface="Quattrocento Sans" panose="020B0502050000020003" pitchFamily="34" charset="0"/>
            </a:endParaRPr>
          </a:p>
          <a:p>
            <a:pPr algn="l"/>
            <a:endParaRPr lang="en-US" sz="1600" b="1" i="0" dirty="0">
              <a:effectLst/>
              <a:latin typeface="Quattrocento Sans" panose="020B0502050000020003" pitchFamily="34" charset="0"/>
            </a:endParaRPr>
          </a:p>
          <a:p>
            <a:pPr algn="l"/>
            <a:endParaRPr lang="en-US" sz="1600" b="1" i="0" dirty="0">
              <a:effectLst/>
              <a:latin typeface="Quattrocento Sans" panose="020B0502050000020003" pitchFamily="34" charset="0"/>
            </a:endParaRPr>
          </a:p>
          <a:p>
            <a:pPr algn="l"/>
            <a:endParaRPr lang="en-US" sz="1600" b="1" i="0" dirty="0">
              <a:effectLst/>
              <a:latin typeface="Quattrocento Sans" panose="020B0502050000020003" pitchFamily="34" charset="0"/>
            </a:endParaRPr>
          </a:p>
          <a:p>
            <a:pPr algn="l"/>
            <a:endParaRPr lang="en-US" sz="1600" b="1" i="0" dirty="0">
              <a:effectLst/>
              <a:latin typeface="Quattrocento Sans" panose="020B0502050000020003" pitchFamily="34" charset="0"/>
            </a:endParaRPr>
          </a:p>
          <a:p>
            <a:pPr algn="l">
              <a:spcBef>
                <a:spcPts val="600"/>
              </a:spcBef>
              <a:spcAft>
                <a:spcPts val="600"/>
              </a:spcAft>
            </a:pPr>
            <a:endParaRPr lang="en-US" sz="1600" b="1" i="0" dirty="0">
              <a:effectLst/>
              <a:latin typeface="Quattrocento Sans" panose="020B0502050000020003" pitchFamily="34" charset="0"/>
            </a:endParaRPr>
          </a:p>
        </p:txBody>
      </p:sp>
      <p:sp>
        <p:nvSpPr>
          <p:cNvPr id="13" name="Rectangle 12">
            <a:extLst>
              <a:ext uri="{FF2B5EF4-FFF2-40B4-BE49-F238E27FC236}">
                <a16:creationId xmlns:a16="http://schemas.microsoft.com/office/drawing/2014/main" id="{134A0157-1218-51B7-AB7A-0B97B29798A5}"/>
              </a:ext>
            </a:extLst>
          </p:cNvPr>
          <p:cNvSpPr/>
          <p:nvPr/>
        </p:nvSpPr>
        <p:spPr>
          <a:xfrm>
            <a:off x="6761318" y="2150138"/>
            <a:ext cx="4414682" cy="740961"/>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curl -o actions-runner-linux-x64.tar.gz -L \</a:t>
            </a:r>
          </a:p>
          <a:p>
            <a:r>
              <a:rPr lang="en-US" sz="1050" dirty="0">
                <a:solidFill>
                  <a:schemeClr val="bg1"/>
                </a:solidFill>
                <a:latin typeface="Roboto Mono" pitchFamily="49" charset="0"/>
                <a:ea typeface="Roboto Mono" pitchFamily="49" charset="0"/>
              </a:rPr>
              <a:t>     https://</a:t>
            </a:r>
            <a:r>
              <a:rPr lang="en-US" sz="1050" dirty="0" err="1">
                <a:solidFill>
                  <a:schemeClr val="bg1"/>
                </a:solidFill>
                <a:latin typeface="Roboto Mono" pitchFamily="49" charset="0"/>
                <a:ea typeface="Roboto Mono" pitchFamily="49" charset="0"/>
              </a:rPr>
              <a:t>github.com</a:t>
            </a:r>
            <a:r>
              <a:rPr lang="en-US" sz="1050" dirty="0">
                <a:solidFill>
                  <a:schemeClr val="bg1"/>
                </a:solidFill>
                <a:latin typeface="Roboto Mono" pitchFamily="49" charset="0"/>
                <a:ea typeface="Roboto Mono" pitchFamily="49" charset="0"/>
              </a:rPr>
              <a:t>/actions/runner/releases/latest/download/actions-runner-linux-x64.tar.gz</a:t>
            </a:r>
          </a:p>
        </p:txBody>
      </p:sp>
    </p:spTree>
    <p:extLst>
      <p:ext uri="{BB962C8B-B14F-4D97-AF65-F5344CB8AC3E}">
        <p14:creationId xmlns:p14="http://schemas.microsoft.com/office/powerpoint/2010/main" val="195910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800700"/>
            <a:ext cx="10393362" cy="492443"/>
          </a:xfrm>
        </p:spPr>
        <p:txBody>
          <a:bodyPr>
            <a:normAutofit fontScale="90000"/>
          </a:bodyPr>
          <a:lstStyle/>
          <a:p>
            <a:r>
              <a:rPr lang="en-US" sz="3200" dirty="0">
                <a:latin typeface="Quattrocento Sans" panose="020B0502050000020003" pitchFamily="34" charset="0"/>
              </a:rPr>
              <a:t>Monitor, Troubleshoot, and Update Self-Hosted Runners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Rectangle 1">
            <a:extLst>
              <a:ext uri="{FF2B5EF4-FFF2-40B4-BE49-F238E27FC236}">
                <a16:creationId xmlns:a16="http://schemas.microsoft.com/office/drawing/2014/main" id="{3FA77B72-C4A3-FE71-65B8-DF51279D2EC8}"/>
              </a:ext>
            </a:extLst>
          </p:cNvPr>
          <p:cNvSpPr/>
          <p:nvPr/>
        </p:nvSpPr>
        <p:spPr>
          <a:xfrm>
            <a:off x="579438" y="1666556"/>
            <a:ext cx="10866876" cy="4658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78B878-B3DF-E3A6-A5AE-FC505BC04EFA}"/>
              </a:ext>
            </a:extLst>
          </p:cNvPr>
          <p:cNvSpPr txBox="1"/>
          <p:nvPr/>
        </p:nvSpPr>
        <p:spPr>
          <a:xfrm>
            <a:off x="745686" y="2337637"/>
            <a:ext cx="4677214" cy="2062103"/>
          </a:xfrm>
          <a:prstGeom prst="rect">
            <a:avLst/>
          </a:prstGeom>
          <a:noFill/>
        </p:spPr>
        <p:txBody>
          <a:bodyPr wrap="square" rtlCol="0">
            <a:spAutoFit/>
          </a:bodyPr>
          <a:lstStyle/>
          <a:p>
            <a:pPr algn="l"/>
            <a:r>
              <a:rPr lang="en-US" sz="1600" b="1" i="0" dirty="0">
                <a:effectLst/>
                <a:latin typeface="Quattrocento Sans" panose="020B0502050000020003" pitchFamily="34" charset="0"/>
              </a:rPr>
              <a:t>3. Extract and reconfigure:</a:t>
            </a:r>
            <a:r>
              <a:rPr lang="en-US" sz="1600" b="0" i="0" dirty="0">
                <a:effectLst/>
                <a:latin typeface="Quattrocento Sans" panose="020B0502050000020003" pitchFamily="34" charset="0"/>
              </a:rPr>
              <a:t> tar </a:t>
            </a:r>
            <a:r>
              <a:rPr lang="en-US" sz="1600" b="0" i="0" dirty="0" err="1">
                <a:effectLst/>
                <a:latin typeface="Quattrocento Sans" panose="020B0502050000020003" pitchFamily="34" charset="0"/>
              </a:rPr>
              <a:t>xzf</a:t>
            </a:r>
            <a:r>
              <a:rPr lang="en-US" sz="1600" b="0" i="0" dirty="0">
                <a:effectLst/>
                <a:latin typeface="Quattrocento Sans" panose="020B0502050000020003" pitchFamily="34" charset="0"/>
              </a:rPr>
              <a:t> ./actions-runner-linux-x64.tar.gz ./</a:t>
            </a:r>
            <a:r>
              <a:rPr lang="en-US" sz="1600" b="0" i="0" dirty="0" err="1">
                <a:effectLst/>
                <a:latin typeface="Quattrocento Sans" panose="020B0502050000020003" pitchFamily="34" charset="0"/>
              </a:rPr>
              <a:t>config.sh</a:t>
            </a:r>
            <a:r>
              <a:rPr lang="en-US" sz="1600" b="0" i="0" dirty="0">
                <a:effectLst/>
                <a:latin typeface="Quattrocento Sans" panose="020B0502050000020003" pitchFamily="34" charset="0"/>
              </a:rPr>
              <a:t> --</a:t>
            </a:r>
            <a:r>
              <a:rPr lang="en-US" sz="1600" b="0" i="0" dirty="0" err="1">
                <a:effectLst/>
                <a:latin typeface="Quattrocento Sans" panose="020B0502050000020003" pitchFamily="34" charset="0"/>
              </a:rPr>
              <a:t>url</a:t>
            </a:r>
            <a:r>
              <a:rPr lang="en-US" sz="1600" b="0" i="0" dirty="0">
                <a:effectLst/>
                <a:latin typeface="Quattrocento Sans" panose="020B0502050000020003" pitchFamily="34" charset="0"/>
              </a:rPr>
              <a:t> </a:t>
            </a:r>
            <a:r>
              <a:rPr lang="en-US" sz="1600" b="0" i="0"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https://github.com/</a:t>
            </a:r>
            <a:r>
              <a:rPr lang="en-US" sz="1600" b="0" i="0" dirty="0">
                <a:solidFill>
                  <a:srgbClr val="00B0F0"/>
                </a:solidFill>
                <a:effectLst/>
                <a:latin typeface="Quattrocento Sans" panose="020B0502050000020003" pitchFamily="34" charset="0"/>
              </a:rPr>
              <a:t> </a:t>
            </a:r>
            <a:r>
              <a:rPr lang="en-US" sz="1600" b="0" i="0" dirty="0">
                <a:effectLst/>
                <a:latin typeface="Quattrocento Sans" panose="020B0502050000020003" pitchFamily="34" charset="0"/>
              </a:rPr>
              <a:t>--token ./</a:t>
            </a:r>
            <a:r>
              <a:rPr lang="en-US" sz="1600" b="0" i="0" dirty="0" err="1">
                <a:effectLst/>
                <a:latin typeface="Quattrocento Sans" panose="020B0502050000020003" pitchFamily="34" charset="0"/>
              </a:rPr>
              <a:t>svc.sh</a:t>
            </a:r>
            <a:r>
              <a:rPr lang="en-US" sz="1600" b="0" i="0" dirty="0">
                <a:effectLst/>
                <a:latin typeface="Quattrocento Sans" panose="020B0502050000020003" pitchFamily="34" charset="0"/>
              </a:rPr>
              <a:t> install ./</a:t>
            </a:r>
            <a:r>
              <a:rPr lang="en-US" sz="1600" b="0" i="0" dirty="0" err="1">
                <a:effectLst/>
                <a:latin typeface="Quattrocento Sans" panose="020B0502050000020003" pitchFamily="34" charset="0"/>
              </a:rPr>
              <a:t>svc.sh</a:t>
            </a:r>
            <a:r>
              <a:rPr lang="en-US" sz="1600" b="0" i="0" dirty="0">
                <a:effectLst/>
                <a:latin typeface="Quattrocento Sans" panose="020B0502050000020003" pitchFamily="34" charset="0"/>
              </a:rPr>
              <a:t> start</a:t>
            </a:r>
          </a:p>
          <a:p>
            <a:pPr algn="l"/>
            <a:endParaRPr lang="en-US" sz="1600" b="1" i="0" dirty="0">
              <a:effectLst/>
              <a:latin typeface="Quattrocento Sans" panose="020B0502050000020003" pitchFamily="34" charset="0"/>
            </a:endParaRPr>
          </a:p>
          <a:p>
            <a:pPr algn="l"/>
            <a:r>
              <a:rPr lang="en-US" sz="1600" b="1" i="0" dirty="0">
                <a:effectLst/>
                <a:latin typeface="Quattrocento Sans" panose="020B0502050000020003" pitchFamily="34" charset="0"/>
              </a:rPr>
              <a:t>Automated Updates with GitHub Actions</a:t>
            </a:r>
          </a:p>
          <a:p>
            <a:pPr algn="l"/>
            <a:endParaRPr lang="en-US" sz="1600" b="0" i="0" dirty="0">
              <a:effectLst/>
              <a:latin typeface="Quattrocento Sans" panose="020B0502050000020003" pitchFamily="34" charset="0"/>
            </a:endParaRPr>
          </a:p>
          <a:p>
            <a:pPr algn="l"/>
            <a:r>
              <a:rPr lang="en-US" sz="1600" b="0" i="0" dirty="0">
                <a:effectLst/>
                <a:latin typeface="Quattrocento Sans" panose="020B0502050000020003" pitchFamily="34" charset="0"/>
              </a:rPr>
              <a:t>To automatically check for and update runners:</a:t>
            </a:r>
            <a:endParaRPr lang="en-US" sz="1600" b="1" i="0" dirty="0">
              <a:effectLst/>
              <a:latin typeface="Quattrocento Sans" panose="020B0502050000020003" pitchFamily="34" charset="0"/>
            </a:endParaRPr>
          </a:p>
        </p:txBody>
      </p:sp>
      <p:sp>
        <p:nvSpPr>
          <p:cNvPr id="7" name="TextBox 6">
            <a:extLst>
              <a:ext uri="{FF2B5EF4-FFF2-40B4-BE49-F238E27FC236}">
                <a16:creationId xmlns:a16="http://schemas.microsoft.com/office/drawing/2014/main" id="{F88F3F43-B1CA-D087-B721-E0F373BF06C0}"/>
              </a:ext>
            </a:extLst>
          </p:cNvPr>
          <p:cNvSpPr txBox="1"/>
          <p:nvPr/>
        </p:nvSpPr>
        <p:spPr>
          <a:xfrm>
            <a:off x="745684" y="1817431"/>
            <a:ext cx="5756715" cy="369332"/>
          </a:xfrm>
          <a:prstGeom prst="rect">
            <a:avLst/>
          </a:prstGeom>
          <a:noFill/>
        </p:spPr>
        <p:txBody>
          <a:bodyPr wrap="square" rtlCol="0">
            <a:spAutoFit/>
          </a:bodyPr>
          <a:lstStyle/>
          <a:p>
            <a:pPr>
              <a:spcBef>
                <a:spcPts val="600"/>
              </a:spcBef>
              <a:spcAft>
                <a:spcPts val="600"/>
              </a:spcAft>
            </a:pPr>
            <a:r>
              <a:rPr lang="en-US" b="1" i="0" dirty="0">
                <a:effectLst/>
                <a:latin typeface="Quattrocento Sans" panose="020B0502050000020003" pitchFamily="34" charset="0"/>
              </a:rPr>
              <a:t>3. Updating Self-Hosted Runners (continued)</a:t>
            </a:r>
          </a:p>
        </p:txBody>
      </p:sp>
      <p:sp>
        <p:nvSpPr>
          <p:cNvPr id="13" name="Rectangle 12">
            <a:extLst>
              <a:ext uri="{FF2B5EF4-FFF2-40B4-BE49-F238E27FC236}">
                <a16:creationId xmlns:a16="http://schemas.microsoft.com/office/drawing/2014/main" id="{134A0157-1218-51B7-AB7A-0B97B29798A5}"/>
              </a:ext>
            </a:extLst>
          </p:cNvPr>
          <p:cNvSpPr/>
          <p:nvPr/>
        </p:nvSpPr>
        <p:spPr>
          <a:xfrm>
            <a:off x="5803209" y="1967156"/>
            <a:ext cx="5410042" cy="4090144"/>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Roboto Mono" pitchFamily="49" charset="0"/>
                <a:ea typeface="Roboto Mono" pitchFamily="49" charset="0"/>
              </a:rPr>
              <a:t>name: Update Runners</a:t>
            </a:r>
          </a:p>
          <a:p>
            <a:endParaRPr lang="en-US" sz="1050" dirty="0">
              <a:solidFill>
                <a:schemeClr val="bg1"/>
              </a:solidFill>
              <a:latin typeface="Roboto Mono" pitchFamily="49" charset="0"/>
              <a:ea typeface="Roboto Mono" pitchFamily="49" charset="0"/>
            </a:endParaRPr>
          </a:p>
          <a:p>
            <a:r>
              <a:rPr lang="en-US" sz="1050" dirty="0">
                <a:solidFill>
                  <a:schemeClr val="bg1"/>
                </a:solidFill>
                <a:latin typeface="Roboto Mono" pitchFamily="49" charset="0"/>
                <a:ea typeface="Roboto Mono" pitchFamily="49" charset="0"/>
              </a:rPr>
              <a:t>on:</a:t>
            </a:r>
          </a:p>
          <a:p>
            <a:r>
              <a:rPr lang="en-US" sz="1050" dirty="0">
                <a:solidFill>
                  <a:schemeClr val="bg1"/>
                </a:solidFill>
                <a:latin typeface="Roboto Mono" pitchFamily="49" charset="0"/>
                <a:ea typeface="Roboto Mono" pitchFamily="49" charset="0"/>
              </a:rPr>
              <a:t>  schedule:</a:t>
            </a:r>
          </a:p>
          <a:p>
            <a:r>
              <a:rPr lang="en-US" sz="1050" dirty="0">
                <a:solidFill>
                  <a:schemeClr val="bg1"/>
                </a:solidFill>
                <a:latin typeface="Roboto Mono" pitchFamily="49" charset="0"/>
                <a:ea typeface="Roboto Mono" pitchFamily="49" charset="0"/>
              </a:rPr>
              <a:t>    - </a:t>
            </a:r>
            <a:r>
              <a:rPr lang="en-US" sz="1050" dirty="0" err="1">
                <a:solidFill>
                  <a:schemeClr val="bg1"/>
                </a:solidFill>
                <a:latin typeface="Roboto Mono" pitchFamily="49" charset="0"/>
                <a:ea typeface="Roboto Mono" pitchFamily="49" charset="0"/>
              </a:rPr>
              <a:t>cron</a:t>
            </a:r>
            <a:r>
              <a:rPr lang="en-US" sz="1050" dirty="0">
                <a:solidFill>
                  <a:schemeClr val="bg1"/>
                </a:solidFill>
                <a:latin typeface="Roboto Mono" pitchFamily="49" charset="0"/>
                <a:ea typeface="Roboto Mono" pitchFamily="49" charset="0"/>
              </a:rPr>
              <a:t>: '0 3 * * 1'  # Runs every Monday at 3 AM</a:t>
            </a:r>
          </a:p>
          <a:p>
            <a:endParaRPr lang="en-US" sz="1050" dirty="0">
              <a:solidFill>
                <a:schemeClr val="bg1"/>
              </a:solidFill>
              <a:latin typeface="Roboto Mono" pitchFamily="49" charset="0"/>
              <a:ea typeface="Roboto Mono" pitchFamily="49" charset="0"/>
            </a:endParaRPr>
          </a:p>
          <a:p>
            <a:r>
              <a:rPr lang="en-US" sz="1050" dirty="0">
                <a:solidFill>
                  <a:schemeClr val="bg1"/>
                </a:solidFill>
                <a:latin typeface="Roboto Mono" pitchFamily="49" charset="0"/>
                <a:ea typeface="Roboto Mono" pitchFamily="49" charset="0"/>
              </a:rPr>
              <a:t>jobs:</a:t>
            </a:r>
          </a:p>
          <a:p>
            <a:r>
              <a:rPr lang="en-US" sz="1050" dirty="0">
                <a:solidFill>
                  <a:schemeClr val="bg1"/>
                </a:solidFill>
                <a:latin typeface="Roboto Mono" pitchFamily="49" charset="0"/>
                <a:ea typeface="Roboto Mono" pitchFamily="49" charset="0"/>
              </a:rPr>
              <a:t>  update-runners:</a:t>
            </a:r>
          </a:p>
          <a:p>
            <a:r>
              <a:rPr lang="en-US" sz="1050" dirty="0">
                <a:solidFill>
                  <a:schemeClr val="bg1"/>
                </a:solidFill>
                <a:latin typeface="Roboto Mono" pitchFamily="49" charset="0"/>
                <a:ea typeface="Roboto Mono" pitchFamily="49" charset="0"/>
              </a:rPr>
              <a:t>    runs-on: self-hosted</a:t>
            </a:r>
          </a:p>
          <a:p>
            <a:r>
              <a:rPr lang="en-US" sz="1050" dirty="0">
                <a:solidFill>
                  <a:schemeClr val="bg1"/>
                </a:solidFill>
                <a:latin typeface="Roboto Mono" pitchFamily="49" charset="0"/>
                <a:ea typeface="Roboto Mono" pitchFamily="49" charset="0"/>
              </a:rPr>
              <a:t>    steps:</a:t>
            </a:r>
          </a:p>
          <a:p>
            <a:r>
              <a:rPr lang="en-US" sz="1050" dirty="0">
                <a:solidFill>
                  <a:schemeClr val="bg1"/>
                </a:solidFill>
                <a:latin typeface="Roboto Mono" pitchFamily="49" charset="0"/>
                <a:ea typeface="Roboto Mono" pitchFamily="49" charset="0"/>
              </a:rPr>
              <a:t>      - name: Download and update runner</a:t>
            </a:r>
          </a:p>
          <a:p>
            <a:r>
              <a:rPr lang="en-US" sz="1050" dirty="0">
                <a:solidFill>
                  <a:schemeClr val="bg1"/>
                </a:solidFill>
                <a:latin typeface="Roboto Mono" pitchFamily="49" charset="0"/>
                <a:ea typeface="Roboto Mono" pitchFamily="49" charset="0"/>
              </a:rPr>
              <a:t>        run: |</a:t>
            </a:r>
          </a:p>
          <a:p>
            <a:r>
              <a:rPr lang="en-US" sz="1050" dirty="0">
                <a:solidFill>
                  <a:schemeClr val="bg1"/>
                </a:solidFill>
                <a:latin typeface="Roboto Mono" pitchFamily="49" charset="0"/>
                <a:ea typeface="Roboto Mono" pitchFamily="49" charset="0"/>
              </a:rPr>
              <a:t>          ./</a:t>
            </a:r>
            <a:r>
              <a:rPr lang="en-US" sz="1050" dirty="0" err="1">
                <a:solidFill>
                  <a:schemeClr val="bg1"/>
                </a:solidFill>
                <a:latin typeface="Roboto Mono" pitchFamily="49" charset="0"/>
                <a:ea typeface="Roboto Mono" pitchFamily="49" charset="0"/>
              </a:rPr>
              <a:t>svc.sh</a:t>
            </a:r>
            <a:r>
              <a:rPr lang="en-US" sz="1050" dirty="0">
                <a:solidFill>
                  <a:schemeClr val="bg1"/>
                </a:solidFill>
                <a:latin typeface="Roboto Mono" pitchFamily="49" charset="0"/>
                <a:ea typeface="Roboto Mono" pitchFamily="49" charset="0"/>
              </a:rPr>
              <a:t> stop</a:t>
            </a:r>
          </a:p>
          <a:p>
            <a:r>
              <a:rPr lang="en-US" sz="1050" dirty="0">
                <a:solidFill>
                  <a:schemeClr val="bg1"/>
                </a:solidFill>
                <a:latin typeface="Roboto Mono" pitchFamily="49" charset="0"/>
                <a:ea typeface="Roboto Mono" pitchFamily="49" charset="0"/>
              </a:rPr>
              <a:t>          curl -o actions-</a:t>
            </a:r>
            <a:r>
              <a:rPr lang="en-US" sz="1050" dirty="0" err="1">
                <a:solidFill>
                  <a:schemeClr val="bg1"/>
                </a:solidFill>
                <a:latin typeface="Roboto Mono" pitchFamily="49" charset="0"/>
                <a:ea typeface="Roboto Mono" pitchFamily="49" charset="0"/>
              </a:rPr>
              <a:t>runner.tar.gz</a:t>
            </a:r>
            <a:r>
              <a:rPr lang="en-US" sz="1050" dirty="0">
                <a:solidFill>
                  <a:schemeClr val="bg1"/>
                </a:solidFill>
                <a:latin typeface="Roboto Mono" pitchFamily="49" charset="0"/>
                <a:ea typeface="Roboto Mono" pitchFamily="49" charset="0"/>
              </a:rPr>
              <a:t> -L \</a:t>
            </a:r>
          </a:p>
          <a:p>
            <a:r>
              <a:rPr lang="en-US" sz="1050" dirty="0">
                <a:solidFill>
                  <a:schemeClr val="bg1"/>
                </a:solidFill>
                <a:latin typeface="Roboto Mono" pitchFamily="49" charset="0"/>
                <a:ea typeface="Roboto Mono" pitchFamily="49" charset="0"/>
              </a:rPr>
              <a:t>          https://</a:t>
            </a:r>
            <a:r>
              <a:rPr lang="en-US" sz="1050" dirty="0" err="1">
                <a:solidFill>
                  <a:schemeClr val="bg1"/>
                </a:solidFill>
                <a:latin typeface="Roboto Mono" pitchFamily="49" charset="0"/>
                <a:ea typeface="Roboto Mono" pitchFamily="49" charset="0"/>
              </a:rPr>
              <a:t>github.com</a:t>
            </a:r>
            <a:r>
              <a:rPr lang="en-US" sz="1050" dirty="0">
                <a:solidFill>
                  <a:schemeClr val="bg1"/>
                </a:solidFill>
                <a:latin typeface="Roboto Mono" pitchFamily="49" charset="0"/>
                <a:ea typeface="Roboto Mono" pitchFamily="49" charset="0"/>
              </a:rPr>
              <a:t>/actions/runner/releases/latest/download/actions-runner-linux-x64.tar.gz</a:t>
            </a:r>
          </a:p>
          <a:p>
            <a:r>
              <a:rPr lang="en-US" sz="1050" dirty="0">
                <a:solidFill>
                  <a:schemeClr val="bg1"/>
                </a:solidFill>
                <a:latin typeface="Roboto Mono" pitchFamily="49" charset="0"/>
                <a:ea typeface="Roboto Mono" pitchFamily="49" charset="0"/>
              </a:rPr>
              <a:t>          tar </a:t>
            </a:r>
            <a:r>
              <a:rPr lang="en-US" sz="1050" dirty="0" err="1">
                <a:solidFill>
                  <a:schemeClr val="bg1"/>
                </a:solidFill>
                <a:latin typeface="Roboto Mono" pitchFamily="49" charset="0"/>
                <a:ea typeface="Roboto Mono" pitchFamily="49" charset="0"/>
              </a:rPr>
              <a:t>xzf</a:t>
            </a:r>
            <a:r>
              <a:rPr lang="en-US" sz="1050" dirty="0">
                <a:solidFill>
                  <a:schemeClr val="bg1"/>
                </a:solidFill>
                <a:latin typeface="Roboto Mono" pitchFamily="49" charset="0"/>
                <a:ea typeface="Roboto Mono" pitchFamily="49" charset="0"/>
              </a:rPr>
              <a:t> actions-</a:t>
            </a:r>
            <a:r>
              <a:rPr lang="en-US" sz="1050" dirty="0" err="1">
                <a:solidFill>
                  <a:schemeClr val="bg1"/>
                </a:solidFill>
                <a:latin typeface="Roboto Mono" pitchFamily="49" charset="0"/>
                <a:ea typeface="Roboto Mono" pitchFamily="49" charset="0"/>
              </a:rPr>
              <a:t>runner.tar.gz</a:t>
            </a:r>
            <a:endParaRPr lang="en-US" sz="1050" dirty="0">
              <a:solidFill>
                <a:schemeClr val="bg1"/>
              </a:solidFill>
              <a:latin typeface="Roboto Mono" pitchFamily="49" charset="0"/>
              <a:ea typeface="Roboto Mono" pitchFamily="49" charset="0"/>
            </a:endParaRPr>
          </a:p>
          <a:p>
            <a:r>
              <a:rPr lang="en-US" sz="1050" dirty="0">
                <a:solidFill>
                  <a:schemeClr val="bg1"/>
                </a:solidFill>
                <a:latin typeface="Roboto Mono" pitchFamily="49" charset="0"/>
                <a:ea typeface="Roboto Mono" pitchFamily="49" charset="0"/>
              </a:rPr>
              <a:t>          ./</a:t>
            </a:r>
            <a:r>
              <a:rPr lang="en-US" sz="1050" dirty="0" err="1">
                <a:solidFill>
                  <a:schemeClr val="bg1"/>
                </a:solidFill>
                <a:latin typeface="Roboto Mono" pitchFamily="49" charset="0"/>
                <a:ea typeface="Roboto Mono" pitchFamily="49" charset="0"/>
              </a:rPr>
              <a:t>config.sh</a:t>
            </a:r>
            <a:r>
              <a:rPr lang="en-US" sz="1050" dirty="0">
                <a:solidFill>
                  <a:schemeClr val="bg1"/>
                </a:solidFill>
                <a:latin typeface="Roboto Mono" pitchFamily="49" charset="0"/>
                <a:ea typeface="Roboto Mono" pitchFamily="49" charset="0"/>
              </a:rPr>
              <a:t> --</a:t>
            </a:r>
            <a:r>
              <a:rPr lang="en-US" sz="1050" dirty="0" err="1">
                <a:solidFill>
                  <a:schemeClr val="bg1"/>
                </a:solidFill>
                <a:latin typeface="Roboto Mono" pitchFamily="49" charset="0"/>
                <a:ea typeface="Roboto Mono" pitchFamily="49" charset="0"/>
              </a:rPr>
              <a:t>url</a:t>
            </a:r>
            <a:r>
              <a:rPr lang="en-US" sz="1050" dirty="0">
                <a:solidFill>
                  <a:schemeClr val="bg1"/>
                </a:solidFill>
                <a:latin typeface="Roboto Mono" pitchFamily="49" charset="0"/>
                <a:ea typeface="Roboto Mono" pitchFamily="49" charset="0"/>
              </a:rPr>
              <a:t> https://</a:t>
            </a:r>
            <a:r>
              <a:rPr lang="en-US" sz="1050" dirty="0" err="1">
                <a:solidFill>
                  <a:schemeClr val="bg1"/>
                </a:solidFill>
                <a:latin typeface="Roboto Mono" pitchFamily="49" charset="0"/>
                <a:ea typeface="Roboto Mono" pitchFamily="49" charset="0"/>
              </a:rPr>
              <a:t>github.com</a:t>
            </a:r>
            <a:r>
              <a:rPr lang="en-US" sz="1050" dirty="0">
                <a:solidFill>
                  <a:schemeClr val="bg1"/>
                </a:solidFill>
                <a:latin typeface="Roboto Mono" pitchFamily="49" charset="0"/>
                <a:ea typeface="Roboto Mono" pitchFamily="49" charset="0"/>
              </a:rPr>
              <a:t>/&lt;org-name&gt; --token &lt;generated-token&gt;</a:t>
            </a:r>
          </a:p>
          <a:p>
            <a:r>
              <a:rPr lang="en-US" sz="1050" dirty="0">
                <a:solidFill>
                  <a:schemeClr val="bg1"/>
                </a:solidFill>
                <a:latin typeface="Roboto Mono" pitchFamily="49" charset="0"/>
                <a:ea typeface="Roboto Mono" pitchFamily="49" charset="0"/>
              </a:rPr>
              <a:t>          ./</a:t>
            </a:r>
            <a:r>
              <a:rPr lang="en-US" sz="1050" dirty="0" err="1">
                <a:solidFill>
                  <a:schemeClr val="bg1"/>
                </a:solidFill>
                <a:latin typeface="Roboto Mono" pitchFamily="49" charset="0"/>
                <a:ea typeface="Roboto Mono" pitchFamily="49" charset="0"/>
              </a:rPr>
              <a:t>svc.sh</a:t>
            </a:r>
            <a:r>
              <a:rPr lang="en-US" sz="1050" dirty="0">
                <a:solidFill>
                  <a:schemeClr val="bg1"/>
                </a:solidFill>
                <a:latin typeface="Roboto Mono" pitchFamily="49" charset="0"/>
                <a:ea typeface="Roboto Mono" pitchFamily="49" charset="0"/>
              </a:rPr>
              <a:t> start</a:t>
            </a:r>
          </a:p>
        </p:txBody>
      </p:sp>
    </p:spTree>
    <p:extLst>
      <p:ext uri="{BB962C8B-B14F-4D97-AF65-F5344CB8AC3E}">
        <p14:creationId xmlns:p14="http://schemas.microsoft.com/office/powerpoint/2010/main" val="342386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Manage Encrypted Secrets in the Enterprise</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FA990297-1CBB-540E-4E77-56514E4EF333}"/>
              </a:ext>
            </a:extLst>
          </p:cNvPr>
          <p:cNvSpPr txBox="1"/>
          <p:nvPr/>
        </p:nvSpPr>
        <p:spPr>
          <a:xfrm>
            <a:off x="579438" y="1230126"/>
            <a:ext cx="10545762" cy="1785104"/>
          </a:xfrm>
          <a:prstGeom prst="rect">
            <a:avLst/>
          </a:prstGeom>
          <a:noFill/>
        </p:spPr>
        <p:txBody>
          <a:bodyPr wrap="square">
            <a:spAutoFit/>
          </a:bodyPr>
          <a:lstStyle/>
          <a:p>
            <a:pPr algn="just"/>
            <a:r>
              <a:rPr lang="en-US" b="0" i="0" dirty="0">
                <a:effectLst/>
                <a:latin typeface="Quattrocento Sans" panose="020B0502050000020003" pitchFamily="34" charset="0"/>
              </a:rPr>
              <a:t>GitHub Actions provides a way to securely store and use sensitive information like API keys, authentication tokens, passwords, and certificates using </a:t>
            </a:r>
            <a:r>
              <a:rPr lang="en-US" b="1" i="0" dirty="0">
                <a:effectLst/>
                <a:latin typeface="Quattrocento Sans" panose="020B0502050000020003" pitchFamily="34" charset="0"/>
              </a:rPr>
              <a:t>encrypted secrets</a:t>
            </a:r>
            <a:r>
              <a:rPr lang="en-US" b="0" i="0" dirty="0">
                <a:effectLst/>
                <a:latin typeface="Quattrocento Sans" panose="020B0502050000020003" pitchFamily="34" charset="0"/>
              </a:rPr>
              <a:t>. These secrets are securely stored and injected into workflows, ensuring they are never exposed in logs or code repositories.</a:t>
            </a:r>
          </a:p>
          <a:p>
            <a:pPr algn="just"/>
            <a:r>
              <a:rPr lang="en-US" b="0" i="0" dirty="0">
                <a:effectLst/>
                <a:latin typeface="Quattrocento Sans" panose="020B0502050000020003" pitchFamily="34" charset="0"/>
              </a:rPr>
              <a:t>In an enterprise environment, managing secrets effectively is crucial for security, compliance, and operational efficiency. Secrets in GitHub are managed at different scopes, including </a:t>
            </a:r>
            <a:r>
              <a:rPr lang="en-US" b="1" i="0" dirty="0">
                <a:effectLst/>
                <a:latin typeface="Quattrocento Sans" panose="020B0502050000020003" pitchFamily="34" charset="0"/>
              </a:rPr>
              <a:t>enterprise, organization, repository, and environment levels</a:t>
            </a:r>
            <a:r>
              <a:rPr lang="en-US" b="0" i="0" dirty="0">
                <a:effectLst/>
                <a:latin typeface="Quattrocento Sans" panose="020B0502050000020003" pitchFamily="34" charset="0"/>
              </a:rPr>
              <a:t>.</a:t>
            </a:r>
          </a:p>
        </p:txBody>
      </p:sp>
    </p:spTree>
    <p:extLst>
      <p:ext uri="{BB962C8B-B14F-4D97-AF65-F5344CB8AC3E}">
        <p14:creationId xmlns:p14="http://schemas.microsoft.com/office/powerpoint/2010/main" val="15159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800700"/>
            <a:ext cx="10393362" cy="492443"/>
          </a:xfrm>
        </p:spPr>
        <p:txBody>
          <a:bodyPr>
            <a:normAutofit fontScale="90000"/>
          </a:bodyPr>
          <a:lstStyle/>
          <a:p>
            <a:r>
              <a:rPr lang="en-US" sz="3200" dirty="0">
                <a:latin typeface="Quattrocento Sans" panose="020B0502050000020003" pitchFamily="34" charset="0"/>
              </a:rPr>
              <a:t>Identify the Scope of Encrypted Secrets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F278B878-B3DF-E3A6-A5AE-FC505BC04EFA}"/>
              </a:ext>
            </a:extLst>
          </p:cNvPr>
          <p:cNvSpPr txBox="1"/>
          <p:nvPr/>
        </p:nvSpPr>
        <p:spPr>
          <a:xfrm>
            <a:off x="579438" y="1234163"/>
            <a:ext cx="8983662" cy="338554"/>
          </a:xfrm>
          <a:prstGeom prst="rect">
            <a:avLst/>
          </a:prstGeom>
          <a:noFill/>
        </p:spPr>
        <p:txBody>
          <a:bodyPr wrap="square" rtlCol="0">
            <a:spAutoFit/>
          </a:bodyPr>
          <a:lstStyle/>
          <a:p>
            <a:pPr algn="l"/>
            <a:r>
              <a:rPr lang="en-US" sz="1600" b="0" i="0" dirty="0">
                <a:effectLst/>
                <a:latin typeface="Quattrocento Sans" panose="020B0502050000020003" pitchFamily="34" charset="0"/>
              </a:rPr>
              <a:t>Understanding the </a:t>
            </a:r>
            <a:r>
              <a:rPr lang="en-US" sz="1600" b="1" i="0" dirty="0">
                <a:effectLst/>
                <a:latin typeface="Quattrocento Sans" panose="020B0502050000020003" pitchFamily="34" charset="0"/>
              </a:rPr>
              <a:t>scope</a:t>
            </a:r>
            <a:r>
              <a:rPr lang="en-US" sz="1600" b="0" i="0" dirty="0">
                <a:effectLst/>
                <a:latin typeface="Quattrocento Sans" panose="020B0502050000020003" pitchFamily="34" charset="0"/>
              </a:rPr>
              <a:t> of secrets is key to managing them securely in an enterprise environment.</a:t>
            </a:r>
            <a:endParaRPr lang="en-US" sz="1600" b="1" i="0" dirty="0">
              <a:effectLst/>
              <a:latin typeface="Quattrocento Sans" panose="020B0502050000020003" pitchFamily="34" charset="0"/>
            </a:endParaRPr>
          </a:p>
        </p:txBody>
      </p:sp>
      <p:graphicFrame>
        <p:nvGraphicFramePr>
          <p:cNvPr id="5" name="Table 4">
            <a:extLst>
              <a:ext uri="{FF2B5EF4-FFF2-40B4-BE49-F238E27FC236}">
                <a16:creationId xmlns:a16="http://schemas.microsoft.com/office/drawing/2014/main" id="{8191DAF4-D223-4346-9FB3-23A54F9187CD}"/>
              </a:ext>
            </a:extLst>
          </p:cNvPr>
          <p:cNvGraphicFramePr>
            <a:graphicFrameLocks noGrp="1"/>
          </p:cNvGraphicFramePr>
          <p:nvPr/>
        </p:nvGraphicFramePr>
        <p:xfrm>
          <a:off x="669484" y="1726606"/>
          <a:ext cx="9604815" cy="3524250"/>
        </p:xfrm>
        <a:graphic>
          <a:graphicData uri="http://schemas.openxmlformats.org/drawingml/2006/table">
            <a:tbl>
              <a:tblPr firstRow="1" bandRow="1">
                <a:tableStyleId>{5C22544A-7EE6-4342-B048-85BDC9FD1C3A}</a:tableStyleId>
              </a:tblPr>
              <a:tblGrid>
                <a:gridCol w="1813645">
                  <a:extLst>
                    <a:ext uri="{9D8B030D-6E8A-4147-A177-3AD203B41FA5}">
                      <a16:colId xmlns:a16="http://schemas.microsoft.com/office/drawing/2014/main" val="3013815114"/>
                    </a:ext>
                  </a:extLst>
                </a:gridCol>
                <a:gridCol w="2765490">
                  <a:extLst>
                    <a:ext uri="{9D8B030D-6E8A-4147-A177-3AD203B41FA5}">
                      <a16:colId xmlns:a16="http://schemas.microsoft.com/office/drawing/2014/main" val="1179228108"/>
                    </a:ext>
                  </a:extLst>
                </a:gridCol>
                <a:gridCol w="2512840">
                  <a:extLst>
                    <a:ext uri="{9D8B030D-6E8A-4147-A177-3AD203B41FA5}">
                      <a16:colId xmlns:a16="http://schemas.microsoft.com/office/drawing/2014/main" val="2400520359"/>
                    </a:ext>
                  </a:extLst>
                </a:gridCol>
                <a:gridCol w="2512840">
                  <a:extLst>
                    <a:ext uri="{9D8B030D-6E8A-4147-A177-3AD203B41FA5}">
                      <a16:colId xmlns:a16="http://schemas.microsoft.com/office/drawing/2014/main" val="4196577126"/>
                    </a:ext>
                  </a:extLst>
                </a:gridCol>
              </a:tblGrid>
              <a:tr h="270414">
                <a:tc>
                  <a:txBody>
                    <a:bodyPr/>
                    <a:lstStyle/>
                    <a:p>
                      <a:pPr algn="l"/>
                      <a:r>
                        <a:rPr lang="en-US" b="1" dirty="0">
                          <a:solidFill>
                            <a:schemeClr val="tx1">
                              <a:lumMod val="75000"/>
                              <a:lumOff val="25000"/>
                            </a:schemeClr>
                          </a:solidFill>
                          <a:effectLst/>
                          <a:latin typeface="Quattrocento Sans" panose="020B0502050000020003" pitchFamily="34" charset="0"/>
                        </a:rPr>
                        <a:t>Secret Level</a:t>
                      </a:r>
                      <a:endParaRPr lang="en-US" dirty="0">
                        <a:solidFill>
                          <a:schemeClr val="tx1">
                            <a:lumMod val="75000"/>
                            <a:lumOff val="25000"/>
                          </a:schemeClr>
                        </a:solidFill>
                        <a:effectLst/>
                        <a:latin typeface="Quattrocento Sans" panose="020B0502050000020003" pitchFamily="34" charset="0"/>
                      </a:endParaRPr>
                    </a:p>
                  </a:txBody>
                  <a:tcPr marL="95250" marR="95250" marT="47625" marB="47625" anchor="ctr">
                    <a:solidFill>
                      <a:schemeClr val="bg1">
                        <a:lumMod val="75000"/>
                      </a:schemeClr>
                    </a:solidFill>
                  </a:tcPr>
                </a:tc>
                <a:tc>
                  <a:txBody>
                    <a:bodyPr/>
                    <a:lstStyle/>
                    <a:p>
                      <a:pPr algn="l"/>
                      <a:r>
                        <a:rPr lang="en-US" b="1">
                          <a:solidFill>
                            <a:schemeClr val="tx1">
                              <a:lumMod val="75000"/>
                              <a:lumOff val="25000"/>
                            </a:schemeClr>
                          </a:solidFill>
                          <a:effectLst/>
                          <a:latin typeface="Quattrocento Sans" panose="020B0502050000020003" pitchFamily="34" charset="0"/>
                        </a:rPr>
                        <a:t>Scope</a:t>
                      </a:r>
                      <a:endParaRPr lang="en-US">
                        <a:solidFill>
                          <a:schemeClr val="tx1">
                            <a:lumMod val="75000"/>
                            <a:lumOff val="25000"/>
                          </a:schemeClr>
                        </a:solidFill>
                        <a:effectLst/>
                        <a:latin typeface="Quattrocento Sans" panose="020B0502050000020003" pitchFamily="34" charset="0"/>
                      </a:endParaRPr>
                    </a:p>
                  </a:txBody>
                  <a:tcPr marL="95250" marR="95250" marT="47625" marB="47625" anchor="ctr">
                    <a:solidFill>
                      <a:schemeClr val="bg1">
                        <a:lumMod val="75000"/>
                      </a:schemeClr>
                    </a:solidFill>
                  </a:tcPr>
                </a:tc>
                <a:tc>
                  <a:txBody>
                    <a:bodyPr/>
                    <a:lstStyle/>
                    <a:p>
                      <a:pPr algn="l"/>
                      <a:r>
                        <a:rPr lang="en-US" b="1">
                          <a:solidFill>
                            <a:schemeClr val="tx1">
                              <a:lumMod val="75000"/>
                              <a:lumOff val="25000"/>
                            </a:schemeClr>
                          </a:solidFill>
                          <a:effectLst/>
                          <a:latin typeface="Quattrocento Sans" panose="020B0502050000020003" pitchFamily="34" charset="0"/>
                        </a:rPr>
                        <a:t>Who Can Access?</a:t>
                      </a:r>
                      <a:endParaRPr lang="en-US">
                        <a:solidFill>
                          <a:schemeClr val="tx1">
                            <a:lumMod val="75000"/>
                            <a:lumOff val="25000"/>
                          </a:schemeClr>
                        </a:solidFill>
                        <a:effectLst/>
                        <a:latin typeface="Quattrocento Sans" panose="020B0502050000020003" pitchFamily="34" charset="0"/>
                      </a:endParaRPr>
                    </a:p>
                  </a:txBody>
                  <a:tcPr marL="95250" marR="95250" marT="47625" marB="47625" anchor="ctr">
                    <a:solidFill>
                      <a:schemeClr val="bg1">
                        <a:lumMod val="75000"/>
                      </a:schemeClr>
                    </a:solidFill>
                  </a:tcPr>
                </a:tc>
                <a:tc>
                  <a:txBody>
                    <a:bodyPr/>
                    <a:lstStyle/>
                    <a:p>
                      <a:pPr algn="l"/>
                      <a:r>
                        <a:rPr lang="en-US" b="1" dirty="0">
                          <a:solidFill>
                            <a:schemeClr val="tx1">
                              <a:lumMod val="75000"/>
                              <a:lumOff val="25000"/>
                            </a:schemeClr>
                          </a:solidFill>
                          <a:effectLst/>
                          <a:latin typeface="Quattrocento Sans" panose="020B0502050000020003" pitchFamily="34" charset="0"/>
                        </a:rPr>
                        <a:t>Use Cases</a:t>
                      </a:r>
                      <a:endParaRPr lang="en-US" dirty="0">
                        <a:solidFill>
                          <a:schemeClr val="tx1">
                            <a:lumMod val="75000"/>
                            <a:lumOff val="25000"/>
                          </a:schemeClr>
                        </a:solidFill>
                        <a:effectLst/>
                        <a:latin typeface="Quattrocento Sans" panose="020B0502050000020003" pitchFamily="34" charset="0"/>
                      </a:endParaRPr>
                    </a:p>
                  </a:txBody>
                  <a:tcPr marL="95250" marR="95250" marT="47625" marB="47625" anchor="ctr">
                    <a:solidFill>
                      <a:schemeClr val="bg1">
                        <a:lumMod val="75000"/>
                      </a:schemeClr>
                    </a:solidFill>
                  </a:tcPr>
                </a:tc>
                <a:extLst>
                  <a:ext uri="{0D108BD9-81ED-4DB2-BD59-A6C34878D82A}">
                    <a16:rowId xmlns:a16="http://schemas.microsoft.com/office/drawing/2014/main" val="1926870373"/>
                  </a:ext>
                </a:extLst>
              </a:tr>
              <a:tr h="538041">
                <a:tc>
                  <a:txBody>
                    <a:bodyPr/>
                    <a:lstStyle/>
                    <a:p>
                      <a:r>
                        <a:rPr lang="en-US" sz="1400" b="1" dirty="0">
                          <a:effectLst/>
                          <a:latin typeface="Quattrocento Sans" panose="020B0502050000020003" pitchFamily="34" charset="0"/>
                        </a:rPr>
                        <a:t>Enterprise-Level Secrets</a:t>
                      </a:r>
                      <a:endParaRPr lang="en-US" sz="1400" dirty="0">
                        <a:effectLst/>
                        <a:latin typeface="Quattrocento Sans" panose="020B0502050000020003" pitchFamily="34" charset="0"/>
                      </a:endParaRPr>
                    </a:p>
                  </a:txBody>
                  <a:tcPr marL="95250" marR="95250" marT="47625" marB="47625" anchor="ctr">
                    <a:noFill/>
                  </a:tcPr>
                </a:tc>
                <a:tc>
                  <a:txBody>
                    <a:bodyPr/>
                    <a:lstStyle/>
                    <a:p>
                      <a:r>
                        <a:rPr lang="en-US" sz="1400">
                          <a:effectLst/>
                          <a:latin typeface="Quattrocento Sans" panose="020B0502050000020003" pitchFamily="34" charset="0"/>
                        </a:rPr>
                        <a:t>Available across all repositories within a GitHub Enterprise Cloud organization.</a:t>
                      </a:r>
                    </a:p>
                  </a:txBody>
                  <a:tcPr marL="95250" marR="95250" marT="47625" marB="47625" anchor="ctr">
                    <a:noFill/>
                  </a:tcPr>
                </a:tc>
                <a:tc>
                  <a:txBody>
                    <a:bodyPr/>
                    <a:lstStyle/>
                    <a:p>
                      <a:r>
                        <a:rPr lang="en-US" sz="1400">
                          <a:effectLst/>
                          <a:latin typeface="Quattrocento Sans" panose="020B0502050000020003" pitchFamily="34" charset="0"/>
                        </a:rPr>
                        <a:t>Enterprise owners, security administrators</a:t>
                      </a:r>
                    </a:p>
                  </a:txBody>
                  <a:tcPr marL="95250" marR="95250" marT="47625" marB="47625" anchor="ctr">
                    <a:noFill/>
                  </a:tcPr>
                </a:tc>
                <a:tc>
                  <a:txBody>
                    <a:bodyPr/>
                    <a:lstStyle/>
                    <a:p>
                      <a:r>
                        <a:rPr lang="en-US" sz="1400">
                          <a:effectLst/>
                          <a:latin typeface="Quattrocento Sans" panose="020B0502050000020003" pitchFamily="34" charset="0"/>
                        </a:rPr>
                        <a:t>Standard API keys, shared service credentials used across multiple repositories.</a:t>
                      </a:r>
                    </a:p>
                  </a:txBody>
                  <a:tcPr marL="95250" marR="95250" marT="47625" marB="47625" anchor="ctr">
                    <a:noFill/>
                  </a:tcPr>
                </a:tc>
                <a:extLst>
                  <a:ext uri="{0D108BD9-81ED-4DB2-BD59-A6C34878D82A}">
                    <a16:rowId xmlns:a16="http://schemas.microsoft.com/office/drawing/2014/main" val="3252987585"/>
                  </a:ext>
                </a:extLst>
              </a:tr>
              <a:tr h="694157">
                <a:tc>
                  <a:txBody>
                    <a:bodyPr/>
                    <a:lstStyle/>
                    <a:p>
                      <a:r>
                        <a:rPr lang="en-US" sz="1400" b="1" dirty="0">
                          <a:effectLst/>
                          <a:latin typeface="Quattrocento Sans" panose="020B0502050000020003" pitchFamily="34" charset="0"/>
                        </a:rPr>
                        <a:t>Organization-Level Secrets</a:t>
                      </a:r>
                      <a:endParaRPr lang="en-US" sz="1400" dirty="0">
                        <a:effectLst/>
                        <a:latin typeface="Quattrocento Sans" panose="020B0502050000020003" pitchFamily="34" charset="0"/>
                      </a:endParaRPr>
                    </a:p>
                  </a:txBody>
                  <a:tcPr marL="95250" marR="95250" marT="47625" marB="47625" anchor="ctr">
                    <a:noFill/>
                  </a:tcPr>
                </a:tc>
                <a:tc>
                  <a:txBody>
                    <a:bodyPr/>
                    <a:lstStyle/>
                    <a:p>
                      <a:r>
                        <a:rPr lang="en-US" sz="1400">
                          <a:effectLst/>
                          <a:latin typeface="Quattrocento Sans" panose="020B0502050000020003" pitchFamily="34" charset="0"/>
                        </a:rPr>
                        <a:t>Available to all repositories within a specific organization. Can be limited to selected repositories.</a:t>
                      </a:r>
                    </a:p>
                  </a:txBody>
                  <a:tcPr marL="95250" marR="95250" marT="47625" marB="47625" anchor="ctr">
                    <a:noFill/>
                  </a:tcPr>
                </a:tc>
                <a:tc>
                  <a:txBody>
                    <a:bodyPr/>
                    <a:lstStyle/>
                    <a:p>
                      <a:r>
                        <a:rPr lang="en-US" sz="1400">
                          <a:effectLst/>
                          <a:latin typeface="Quattrocento Sans" panose="020B0502050000020003" pitchFamily="34" charset="0"/>
                        </a:rPr>
                        <a:t>Organization owners, security administrators</a:t>
                      </a:r>
                    </a:p>
                  </a:txBody>
                  <a:tcPr marL="95250" marR="95250" marT="47625" marB="47625" anchor="ctr">
                    <a:noFill/>
                  </a:tcPr>
                </a:tc>
                <a:tc>
                  <a:txBody>
                    <a:bodyPr/>
                    <a:lstStyle/>
                    <a:p>
                      <a:r>
                        <a:rPr lang="en-US" sz="1400">
                          <a:effectLst/>
                          <a:latin typeface="Quattrocento Sans" panose="020B0502050000020003" pitchFamily="34" charset="0"/>
                        </a:rPr>
                        <a:t>Shared tokens for accessing cloud services, database credentials.</a:t>
                      </a:r>
                    </a:p>
                  </a:txBody>
                  <a:tcPr marL="95250" marR="95250" marT="47625" marB="47625" anchor="ctr">
                    <a:noFill/>
                  </a:tcPr>
                </a:tc>
                <a:extLst>
                  <a:ext uri="{0D108BD9-81ED-4DB2-BD59-A6C34878D82A}">
                    <a16:rowId xmlns:a16="http://schemas.microsoft.com/office/drawing/2014/main" val="3359250752"/>
                  </a:ext>
                </a:extLst>
              </a:tr>
              <a:tr h="538041">
                <a:tc>
                  <a:txBody>
                    <a:bodyPr/>
                    <a:lstStyle/>
                    <a:p>
                      <a:r>
                        <a:rPr lang="en-US" sz="1400" b="1">
                          <a:effectLst/>
                          <a:latin typeface="Quattrocento Sans" panose="020B0502050000020003" pitchFamily="34" charset="0"/>
                        </a:rPr>
                        <a:t>Repository-Level Secrets</a:t>
                      </a:r>
                      <a:endParaRPr lang="en-US" sz="1400">
                        <a:effectLst/>
                        <a:latin typeface="Quattrocento Sans" panose="020B0502050000020003" pitchFamily="34" charset="0"/>
                      </a:endParaRPr>
                    </a:p>
                  </a:txBody>
                  <a:tcPr marL="95250" marR="95250" marT="47625" marB="47625" anchor="ctr">
                    <a:noFill/>
                  </a:tcPr>
                </a:tc>
                <a:tc>
                  <a:txBody>
                    <a:bodyPr/>
                    <a:lstStyle/>
                    <a:p>
                      <a:r>
                        <a:rPr lang="en-US" sz="1400">
                          <a:effectLst/>
                          <a:latin typeface="Quattrocento Sans" panose="020B0502050000020003" pitchFamily="34" charset="0"/>
                        </a:rPr>
                        <a:t>Limited to a single repository.</a:t>
                      </a:r>
                    </a:p>
                  </a:txBody>
                  <a:tcPr marL="95250" marR="95250" marT="47625" marB="47625" anchor="ctr">
                    <a:noFill/>
                  </a:tcPr>
                </a:tc>
                <a:tc>
                  <a:txBody>
                    <a:bodyPr/>
                    <a:lstStyle/>
                    <a:p>
                      <a:r>
                        <a:rPr lang="en-US" sz="1400">
                          <a:effectLst/>
                          <a:latin typeface="Quattrocento Sans" panose="020B0502050000020003" pitchFamily="34" charset="0"/>
                        </a:rPr>
                        <a:t>Repository admins and workflow runners.</a:t>
                      </a:r>
                    </a:p>
                  </a:txBody>
                  <a:tcPr marL="95250" marR="95250" marT="47625" marB="47625" anchor="ctr">
                    <a:noFill/>
                  </a:tcPr>
                </a:tc>
                <a:tc>
                  <a:txBody>
                    <a:bodyPr/>
                    <a:lstStyle/>
                    <a:p>
                      <a:r>
                        <a:rPr lang="en-US" sz="1400">
                          <a:effectLst/>
                          <a:latin typeface="Quattrocento Sans" panose="020B0502050000020003" pitchFamily="34" charset="0"/>
                        </a:rPr>
                        <a:t>Repository-specific database credentials, API keys for deployment.</a:t>
                      </a:r>
                    </a:p>
                  </a:txBody>
                  <a:tcPr marL="95250" marR="95250" marT="47625" marB="47625" anchor="ctr">
                    <a:noFill/>
                  </a:tcPr>
                </a:tc>
                <a:extLst>
                  <a:ext uri="{0D108BD9-81ED-4DB2-BD59-A6C34878D82A}">
                    <a16:rowId xmlns:a16="http://schemas.microsoft.com/office/drawing/2014/main" val="2960201231"/>
                  </a:ext>
                </a:extLst>
              </a:tr>
              <a:tr h="538041">
                <a:tc>
                  <a:txBody>
                    <a:bodyPr/>
                    <a:lstStyle/>
                    <a:p>
                      <a:r>
                        <a:rPr lang="en-US" sz="1400" b="1">
                          <a:effectLst/>
                          <a:latin typeface="Quattrocento Sans" panose="020B0502050000020003" pitchFamily="34" charset="0"/>
                        </a:rPr>
                        <a:t>Environment-Level Secrets</a:t>
                      </a:r>
                      <a:endParaRPr lang="en-US" sz="1400">
                        <a:effectLst/>
                        <a:latin typeface="Quattrocento Sans" panose="020B0502050000020003" pitchFamily="34" charset="0"/>
                      </a:endParaRPr>
                    </a:p>
                  </a:txBody>
                  <a:tcPr marL="95250" marR="95250" marT="47625" marB="47625" anchor="ctr">
                    <a:noFill/>
                  </a:tcPr>
                </a:tc>
                <a:tc>
                  <a:txBody>
                    <a:bodyPr/>
                    <a:lstStyle/>
                    <a:p>
                      <a:r>
                        <a:rPr lang="en-US" sz="1400" dirty="0">
                          <a:effectLst/>
                          <a:latin typeface="Quattrocento Sans" panose="020B0502050000020003" pitchFamily="34" charset="0"/>
                        </a:rPr>
                        <a:t>Scoped to a specific deployment environment within a repository (e.g., </a:t>
                      </a:r>
                      <a:r>
                        <a:rPr lang="en-US" sz="1200" dirty="0">
                          <a:effectLst/>
                          <a:highlight>
                            <a:srgbClr val="C0C0C0"/>
                          </a:highlight>
                          <a:latin typeface="Roboto Mono" pitchFamily="49" charset="0"/>
                          <a:ea typeface="Roboto Mono" pitchFamily="49" charset="0"/>
                        </a:rPr>
                        <a:t>staging</a:t>
                      </a:r>
                      <a:r>
                        <a:rPr lang="en-US" sz="1400" dirty="0">
                          <a:effectLst/>
                          <a:latin typeface="Quattrocento Sans" panose="020B0502050000020003" pitchFamily="34" charset="0"/>
                        </a:rPr>
                        <a:t>, </a:t>
                      </a:r>
                      <a:r>
                        <a:rPr lang="en-US" sz="1200" dirty="0">
                          <a:effectLst/>
                          <a:highlight>
                            <a:srgbClr val="C0C0C0"/>
                          </a:highlight>
                          <a:latin typeface="Roboto Mono" pitchFamily="49" charset="0"/>
                          <a:ea typeface="Roboto Mono" pitchFamily="49" charset="0"/>
                        </a:rPr>
                        <a:t>production</a:t>
                      </a:r>
                      <a:r>
                        <a:rPr lang="en-US" sz="1400" dirty="0">
                          <a:effectLst/>
                          <a:latin typeface="Quattrocento Sans" panose="020B0502050000020003" pitchFamily="34" charset="0"/>
                        </a:rPr>
                        <a:t>).</a:t>
                      </a:r>
                    </a:p>
                  </a:txBody>
                  <a:tcPr marL="95250" marR="95250" marT="47625" marB="47625" anchor="ctr">
                    <a:noFill/>
                  </a:tcPr>
                </a:tc>
                <a:tc>
                  <a:txBody>
                    <a:bodyPr/>
                    <a:lstStyle/>
                    <a:p>
                      <a:r>
                        <a:rPr lang="en-US" sz="1400">
                          <a:effectLst/>
                          <a:latin typeface="Quattrocento Sans" panose="020B0502050000020003" pitchFamily="34" charset="0"/>
                        </a:rPr>
                        <a:t>Workflow runners executing in the defined environment.</a:t>
                      </a:r>
                    </a:p>
                  </a:txBody>
                  <a:tcPr marL="95250" marR="95250" marT="47625" marB="47625" anchor="ctr">
                    <a:noFill/>
                  </a:tcPr>
                </a:tc>
                <a:tc>
                  <a:txBody>
                    <a:bodyPr/>
                    <a:lstStyle/>
                    <a:p>
                      <a:r>
                        <a:rPr lang="en-US" sz="1400" dirty="0">
                          <a:effectLst/>
                          <a:latin typeface="Quattrocento Sans" panose="020B0502050000020003" pitchFamily="34" charset="0"/>
                        </a:rPr>
                        <a:t>Secrets required for deployments in different environments.</a:t>
                      </a:r>
                    </a:p>
                  </a:txBody>
                  <a:tcPr marL="95250" marR="95250" marT="47625" marB="47625" anchor="ctr">
                    <a:noFill/>
                  </a:tcPr>
                </a:tc>
                <a:extLst>
                  <a:ext uri="{0D108BD9-81ED-4DB2-BD59-A6C34878D82A}">
                    <a16:rowId xmlns:a16="http://schemas.microsoft.com/office/drawing/2014/main" val="1317909739"/>
                  </a:ext>
                </a:extLst>
              </a:tr>
            </a:tbl>
          </a:graphicData>
        </a:graphic>
      </p:graphicFrame>
    </p:spTree>
    <p:extLst>
      <p:ext uri="{BB962C8B-B14F-4D97-AF65-F5344CB8AC3E}">
        <p14:creationId xmlns:p14="http://schemas.microsoft.com/office/powerpoint/2010/main" val="76070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607574"/>
            <a:ext cx="11230679" cy="492443"/>
          </a:xfrm>
        </p:spPr>
        <p:txBody>
          <a:bodyPr>
            <a:normAutofit fontScale="90000"/>
          </a:bodyPr>
          <a:lstStyle/>
          <a:p>
            <a:r>
              <a:rPr lang="en-US" sz="3200" dirty="0">
                <a:latin typeface="Quattrocento Sans" panose="020B0502050000020003" pitchFamily="34" charset="0"/>
              </a:rPr>
              <a:t>Components of GHES</a:t>
            </a:r>
          </a:p>
        </p:txBody>
      </p:sp>
      <p:sp>
        <p:nvSpPr>
          <p:cNvPr id="2" name="Rectangle 1">
            <a:extLst>
              <a:ext uri="{FF2B5EF4-FFF2-40B4-BE49-F238E27FC236}">
                <a16:creationId xmlns:a16="http://schemas.microsoft.com/office/drawing/2014/main" id="{353E3934-F7A0-CDAF-6924-0540CDFBB20C}"/>
              </a:ext>
            </a:extLst>
          </p:cNvPr>
          <p:cNvSpPr>
            <a:spLocks/>
          </p:cNvSpPr>
          <p:nvPr/>
        </p:nvSpPr>
        <p:spPr>
          <a:xfrm>
            <a:off x="643387" y="1355242"/>
            <a:ext cx="8589513" cy="48042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Quattrocento Sans" panose="020B0502050000020003" pitchFamily="34" charset="0"/>
            </a:endParaRPr>
          </a:p>
        </p:txBody>
      </p:sp>
      <p:sp>
        <p:nvSpPr>
          <p:cNvPr id="6" name="TextBox 5">
            <a:extLst>
              <a:ext uri="{FF2B5EF4-FFF2-40B4-BE49-F238E27FC236}">
                <a16:creationId xmlns:a16="http://schemas.microsoft.com/office/drawing/2014/main" id="{92C60E4D-EC55-F844-ADE4-D391C3473297}"/>
              </a:ext>
            </a:extLst>
          </p:cNvPr>
          <p:cNvSpPr txBox="1"/>
          <p:nvPr/>
        </p:nvSpPr>
        <p:spPr>
          <a:xfrm>
            <a:off x="934923" y="1991816"/>
            <a:ext cx="8006439" cy="3893374"/>
          </a:xfrm>
          <a:prstGeom prst="rect">
            <a:avLst/>
          </a:prstGeom>
          <a:noFill/>
        </p:spPr>
        <p:txBody>
          <a:bodyPr wrap="square" rtlCol="0">
            <a:spAutoFit/>
          </a:bodyPr>
          <a:lstStyle/>
          <a:p>
            <a:pPr marL="342900" indent="-342900" algn="l">
              <a:spcBef>
                <a:spcPts val="600"/>
              </a:spcBef>
              <a:buFont typeface="+mj-lt"/>
              <a:buAutoNum type="arabicPeriod"/>
            </a:pPr>
            <a:r>
              <a:rPr lang="en-US" sz="1600" b="1" i="0" dirty="0">
                <a:effectLst/>
                <a:latin typeface="Quattrocento Sans" panose="020B0502050000020003" pitchFamily="34" charset="0"/>
              </a:rPr>
              <a:t>GitHub Application:</a:t>
            </a:r>
          </a:p>
          <a:p>
            <a:pPr marL="800100" lvl="1" indent="-342900">
              <a:spcBef>
                <a:spcPts val="600"/>
              </a:spcBef>
              <a:buFont typeface="Arial" panose="020B0604020202020204" pitchFamily="34" charset="0"/>
              <a:buChar char="•"/>
            </a:pPr>
            <a:r>
              <a:rPr lang="en-US" sz="1400" i="0" dirty="0">
                <a:effectLst/>
                <a:latin typeface="Quattrocento Sans" panose="020B0502050000020003" pitchFamily="34" charset="0"/>
              </a:rPr>
              <a:t>The interface and core functionality (e.g., repositories, pull requests, issues) are similar to </a:t>
            </a:r>
            <a:r>
              <a:rPr lang="en-US" sz="1400" i="0" dirty="0" err="1">
                <a:effectLst/>
                <a:latin typeface="Quattrocento Sans" panose="020B0502050000020003" pitchFamily="34" charset="0"/>
              </a:rPr>
              <a:t>GitHub.com</a:t>
            </a:r>
            <a:r>
              <a:rPr lang="en-US" sz="1400" i="0" dirty="0">
                <a:effectLst/>
                <a:latin typeface="Quattrocento Sans" panose="020B0502050000020003" pitchFamily="34" charset="0"/>
              </a:rPr>
              <a:t>.</a:t>
            </a:r>
          </a:p>
          <a:p>
            <a:pPr marL="342900" indent="-342900" algn="l">
              <a:spcBef>
                <a:spcPts val="600"/>
              </a:spcBef>
              <a:buFont typeface="+mj-lt"/>
              <a:buAutoNum type="arabicPeriod"/>
            </a:pPr>
            <a:r>
              <a:rPr lang="en-US" sz="1600" b="1" i="0" dirty="0">
                <a:effectLst/>
                <a:latin typeface="Quattrocento Sans" panose="020B0502050000020003" pitchFamily="34" charset="0"/>
              </a:rPr>
              <a:t>Administrative Dashboard:</a:t>
            </a:r>
          </a:p>
          <a:p>
            <a:pPr marL="800100" lvl="1" indent="-342900">
              <a:spcBef>
                <a:spcPts val="600"/>
              </a:spcBef>
              <a:buFont typeface="Arial" panose="020B0604020202020204" pitchFamily="34" charset="0"/>
              <a:buChar char="•"/>
            </a:pPr>
            <a:r>
              <a:rPr lang="en-US" sz="1400" i="0" dirty="0">
                <a:effectLst/>
                <a:latin typeface="Quattrocento Sans" panose="020B0502050000020003" pitchFamily="34" charset="0"/>
              </a:rPr>
              <a:t>Provides tools for managing users, teams, and organizations.</a:t>
            </a:r>
          </a:p>
          <a:p>
            <a:pPr marL="800100" lvl="1" indent="-342900">
              <a:spcBef>
                <a:spcPts val="600"/>
              </a:spcBef>
              <a:buFont typeface="Arial" panose="020B0604020202020204" pitchFamily="34" charset="0"/>
              <a:buChar char="•"/>
            </a:pPr>
            <a:r>
              <a:rPr lang="en-US" sz="1400" i="0" dirty="0">
                <a:effectLst/>
                <a:latin typeface="Quattrocento Sans" panose="020B0502050000020003" pitchFamily="34" charset="0"/>
              </a:rPr>
              <a:t>Includes settings for repository access, backups, and updates.</a:t>
            </a:r>
          </a:p>
          <a:p>
            <a:pPr marL="342900" indent="-342900" algn="l">
              <a:spcBef>
                <a:spcPts val="600"/>
              </a:spcBef>
              <a:buFont typeface="+mj-lt"/>
              <a:buAutoNum type="arabicPeriod"/>
            </a:pPr>
            <a:r>
              <a:rPr lang="en-US" sz="1600" b="1" i="0" dirty="0">
                <a:effectLst/>
                <a:latin typeface="Quattrocento Sans" panose="020B0502050000020003" pitchFamily="34" charset="0"/>
              </a:rPr>
              <a:t>System Administration Tools:</a:t>
            </a:r>
          </a:p>
          <a:p>
            <a:pPr marL="800100" lvl="1" indent="-342900">
              <a:spcBef>
                <a:spcPts val="600"/>
              </a:spcBef>
              <a:buFont typeface="Arial" panose="020B0604020202020204" pitchFamily="34" charset="0"/>
              <a:buChar char="•"/>
            </a:pPr>
            <a:r>
              <a:rPr lang="en-US" sz="1400" i="0" dirty="0">
                <a:effectLst/>
                <a:latin typeface="Quattrocento Sans" panose="020B0502050000020003" pitchFamily="34" charset="0"/>
              </a:rPr>
              <a:t>Tools for managing server configuration, resource allocation, and performance monitoring.</a:t>
            </a:r>
          </a:p>
          <a:p>
            <a:pPr marL="342900" indent="-342900" algn="l">
              <a:spcBef>
                <a:spcPts val="600"/>
              </a:spcBef>
              <a:buFont typeface="+mj-lt"/>
              <a:buAutoNum type="arabicPeriod"/>
            </a:pPr>
            <a:r>
              <a:rPr lang="en-US" sz="1600" b="1" i="0" dirty="0">
                <a:effectLst/>
                <a:latin typeface="Quattrocento Sans" panose="020B0502050000020003" pitchFamily="34" charset="0"/>
              </a:rPr>
              <a:t>Backup and Disaster Recovery:</a:t>
            </a:r>
          </a:p>
          <a:p>
            <a:pPr marL="800100" lvl="1" indent="-342900">
              <a:spcBef>
                <a:spcPts val="600"/>
              </a:spcBef>
              <a:buFont typeface="Arial" panose="020B0604020202020204" pitchFamily="34" charset="0"/>
              <a:buChar char="•"/>
            </a:pPr>
            <a:r>
              <a:rPr lang="en-US" sz="1400" i="0" dirty="0">
                <a:effectLst/>
                <a:latin typeface="Quattrocento Sans" panose="020B0502050000020003" pitchFamily="34" charset="0"/>
              </a:rPr>
              <a:t>Features for creating and restoring backups to prevent data loss.</a:t>
            </a:r>
          </a:p>
          <a:p>
            <a:pPr marL="342900" indent="-342900" algn="l">
              <a:spcBef>
                <a:spcPts val="600"/>
              </a:spcBef>
              <a:buFont typeface="+mj-lt"/>
              <a:buAutoNum type="arabicPeriod"/>
            </a:pPr>
            <a:r>
              <a:rPr lang="en-US" sz="1600" b="1" i="0" dirty="0">
                <a:effectLst/>
                <a:latin typeface="Quattrocento Sans" panose="020B0502050000020003" pitchFamily="34" charset="0"/>
              </a:rPr>
              <a:t>Monitoring and Logging:</a:t>
            </a:r>
          </a:p>
          <a:p>
            <a:pPr marL="800100" lvl="1" indent="-342900">
              <a:spcBef>
                <a:spcPts val="600"/>
              </a:spcBef>
              <a:buFont typeface="Arial" panose="020B0604020202020204" pitchFamily="34" charset="0"/>
              <a:buChar char="•"/>
            </a:pPr>
            <a:r>
              <a:rPr lang="en-US" sz="1400" i="0" dirty="0">
                <a:effectLst/>
                <a:latin typeface="Quattrocento Sans" panose="020B0502050000020003" pitchFamily="34" charset="0"/>
              </a:rPr>
              <a:t>Built-in monitoring tools like Prometheus and Grafana for server health.</a:t>
            </a:r>
          </a:p>
          <a:p>
            <a:pPr marL="800100" lvl="1" indent="-342900">
              <a:spcBef>
                <a:spcPts val="600"/>
              </a:spcBef>
              <a:buFont typeface="Arial" panose="020B0604020202020204" pitchFamily="34" charset="0"/>
              <a:buChar char="•"/>
            </a:pPr>
            <a:r>
              <a:rPr lang="en-US" sz="1400" i="0" dirty="0">
                <a:effectLst/>
                <a:latin typeface="Quattrocento Sans" panose="020B0502050000020003" pitchFamily="34" charset="0"/>
              </a:rPr>
              <a:t>Logs for troubleshooting and auditing.</a:t>
            </a:r>
            <a:endParaRPr lang="en-US" sz="1200" i="0" dirty="0">
              <a:effectLst/>
              <a:latin typeface="Quattrocento Sans" panose="020B0502050000020003" pitchFamily="34" charset="0"/>
            </a:endParaRP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a:xfrm>
            <a:off x="579437" y="6421083"/>
            <a:ext cx="9056943" cy="197976"/>
          </a:xfrm>
        </p:spPr>
        <p:txBody>
          <a:bodyPr/>
          <a:lstStyle/>
          <a:p>
            <a:pPr defTabSz="914367">
              <a:defRPr/>
            </a:pPr>
            <a:r>
              <a:rPr lang="en-US" dirty="0">
                <a:solidFill>
                  <a:srgbClr val="000000"/>
                </a:solidFill>
              </a:rPr>
              <a:t>© Copyright Microsoft Corporation. All rights reserved.</a:t>
            </a:r>
          </a:p>
        </p:txBody>
      </p:sp>
      <p:sp>
        <p:nvSpPr>
          <p:cNvPr id="5" name="TextBox 4">
            <a:extLst>
              <a:ext uri="{FF2B5EF4-FFF2-40B4-BE49-F238E27FC236}">
                <a16:creationId xmlns:a16="http://schemas.microsoft.com/office/drawing/2014/main" id="{CF3719B8-5ED4-AF53-2837-96B04BD2E2D2}"/>
              </a:ext>
            </a:extLst>
          </p:cNvPr>
          <p:cNvSpPr txBox="1"/>
          <p:nvPr/>
        </p:nvSpPr>
        <p:spPr>
          <a:xfrm>
            <a:off x="771285" y="1488863"/>
            <a:ext cx="9373622" cy="369332"/>
          </a:xfrm>
          <a:prstGeom prst="rect">
            <a:avLst/>
          </a:prstGeom>
          <a:noFill/>
        </p:spPr>
        <p:txBody>
          <a:bodyPr wrap="square" rtlCol="0">
            <a:spAutoFit/>
          </a:bodyPr>
          <a:lstStyle/>
          <a:p>
            <a:r>
              <a:rPr lang="en-US" b="1" dirty="0">
                <a:latin typeface="Quattrocento Sans" panose="020B0502050000020003" pitchFamily="34" charset="0"/>
                <a:cs typeface="Segoe UI"/>
              </a:rPr>
              <a:t>Components of GHES</a:t>
            </a:r>
            <a:endParaRPr lang="en-US" sz="1600" dirty="0">
              <a:latin typeface="Quattrocento Sans" panose="020B0502050000020003" pitchFamily="34" charset="0"/>
              <a:cs typeface="Segoe UI"/>
            </a:endParaRPr>
          </a:p>
        </p:txBody>
      </p:sp>
    </p:spTree>
    <p:extLst>
      <p:ext uri="{BB962C8B-B14F-4D97-AF65-F5344CB8AC3E}">
        <p14:creationId xmlns:p14="http://schemas.microsoft.com/office/powerpoint/2010/main" val="84935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800700"/>
            <a:ext cx="10393362" cy="492443"/>
          </a:xfrm>
        </p:spPr>
        <p:txBody>
          <a:bodyPr>
            <a:normAutofit fontScale="90000"/>
          </a:bodyPr>
          <a:lstStyle/>
          <a:p>
            <a:r>
              <a:rPr lang="en-US" sz="3200" dirty="0">
                <a:latin typeface="Quattrocento Sans" panose="020B0502050000020003" pitchFamily="34" charset="0"/>
              </a:rPr>
              <a:t>Identify the Scope of Encrypted Secrets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TextBox 1">
            <a:extLst>
              <a:ext uri="{FF2B5EF4-FFF2-40B4-BE49-F238E27FC236}">
                <a16:creationId xmlns:a16="http://schemas.microsoft.com/office/drawing/2014/main" id="{7B3A9003-4317-1F13-BE89-A37388050D74}"/>
              </a:ext>
            </a:extLst>
          </p:cNvPr>
          <p:cNvSpPr txBox="1"/>
          <p:nvPr/>
        </p:nvSpPr>
        <p:spPr>
          <a:xfrm>
            <a:off x="579438" y="2026839"/>
            <a:ext cx="8805862" cy="2062103"/>
          </a:xfrm>
          <a:prstGeom prst="rect">
            <a:avLst/>
          </a:prstGeom>
          <a:noFill/>
        </p:spPr>
        <p:txBody>
          <a:bodyPr wrap="square">
            <a:spAutoFit/>
          </a:bodyPr>
          <a:lstStyle/>
          <a:p>
            <a:pPr marL="285750" indent="-285750" algn="just">
              <a:spcBef>
                <a:spcPts val="600"/>
              </a:spcBef>
              <a:spcAft>
                <a:spcPts val="600"/>
              </a:spcAft>
              <a:buFont typeface="Arial" panose="020B0604020202020204" pitchFamily="34" charset="0"/>
              <a:buChar char="•"/>
            </a:pPr>
            <a:r>
              <a:rPr lang="en-US" b="1" i="0" dirty="0">
                <a:effectLst/>
                <a:latin typeface="Quattrocento Sans" panose="020B0502050000020003" pitchFamily="34" charset="0"/>
              </a:rPr>
              <a:t>Enterprise Secrets</a:t>
            </a:r>
            <a:r>
              <a:rPr lang="en-US" b="0" i="0" dirty="0">
                <a:effectLst/>
                <a:latin typeface="Quattrocento Sans" panose="020B0502050000020003" pitchFamily="34" charset="0"/>
              </a:rPr>
              <a:t> are only available in GitHub Enterprise Cloud, providing a centralized way to manage organization-wide secrets.</a:t>
            </a:r>
          </a:p>
          <a:p>
            <a:pPr marL="285750" indent="-285750" algn="just">
              <a:spcBef>
                <a:spcPts val="600"/>
              </a:spcBef>
              <a:spcAft>
                <a:spcPts val="600"/>
              </a:spcAft>
              <a:buFont typeface="Arial" panose="020B0604020202020204" pitchFamily="34" charset="0"/>
              <a:buChar char="•"/>
            </a:pPr>
            <a:r>
              <a:rPr lang="en-US" b="1" i="0" dirty="0">
                <a:effectLst/>
                <a:latin typeface="Quattrocento Sans" panose="020B0502050000020003" pitchFamily="34" charset="0"/>
              </a:rPr>
              <a:t>Organization Secrets</a:t>
            </a:r>
            <a:r>
              <a:rPr lang="en-US" b="0" i="0" dirty="0">
                <a:effectLst/>
                <a:latin typeface="Quattrocento Sans" panose="020B0502050000020003" pitchFamily="34" charset="0"/>
              </a:rPr>
              <a:t> can be scoped to selected repositories to enforce the </a:t>
            </a:r>
            <a:r>
              <a:rPr lang="en-US" b="1" i="0" dirty="0">
                <a:effectLst/>
                <a:latin typeface="Quattrocento Sans" panose="020B0502050000020003" pitchFamily="34" charset="0"/>
              </a:rPr>
              <a:t>principle of least privilege</a:t>
            </a:r>
            <a:r>
              <a:rPr lang="en-US" b="0" i="0" dirty="0">
                <a:effectLst/>
                <a:latin typeface="Quattrocento Sans" panose="020B0502050000020003" pitchFamily="34" charset="0"/>
              </a:rPr>
              <a:t>.</a:t>
            </a:r>
          </a:p>
          <a:p>
            <a:pPr marL="285750" indent="-285750" algn="just">
              <a:spcBef>
                <a:spcPts val="600"/>
              </a:spcBef>
              <a:spcAft>
                <a:spcPts val="600"/>
              </a:spcAft>
              <a:buFont typeface="Arial" panose="020B0604020202020204" pitchFamily="34" charset="0"/>
              <a:buChar char="•"/>
            </a:pPr>
            <a:r>
              <a:rPr lang="en-US" b="1" i="0" dirty="0">
                <a:effectLst/>
                <a:latin typeface="Quattrocento Sans" panose="020B0502050000020003" pitchFamily="34" charset="0"/>
              </a:rPr>
              <a:t>Environment Secrets</a:t>
            </a:r>
            <a:r>
              <a:rPr lang="en-US" b="0" i="0" dirty="0">
                <a:effectLst/>
                <a:latin typeface="Quattrocento Sans" panose="020B0502050000020003" pitchFamily="34" charset="0"/>
              </a:rPr>
              <a:t> help prevent accidental exposure of production credentials by limiting access based on workflow environments.</a:t>
            </a:r>
          </a:p>
        </p:txBody>
      </p:sp>
      <p:sp>
        <p:nvSpPr>
          <p:cNvPr id="6" name="TextBox 5">
            <a:extLst>
              <a:ext uri="{FF2B5EF4-FFF2-40B4-BE49-F238E27FC236}">
                <a16:creationId xmlns:a16="http://schemas.microsoft.com/office/drawing/2014/main" id="{4D739AD7-7CFF-1F7C-48DA-D455B7BC22EC}"/>
              </a:ext>
            </a:extLst>
          </p:cNvPr>
          <p:cNvSpPr txBox="1"/>
          <p:nvPr/>
        </p:nvSpPr>
        <p:spPr>
          <a:xfrm>
            <a:off x="579438" y="1548225"/>
            <a:ext cx="10545762" cy="400110"/>
          </a:xfrm>
          <a:prstGeom prst="rect">
            <a:avLst/>
          </a:prstGeom>
          <a:noFill/>
        </p:spPr>
        <p:txBody>
          <a:bodyPr wrap="square">
            <a:spAutoFit/>
          </a:bodyPr>
          <a:lstStyle/>
          <a:p>
            <a:pPr algn="just"/>
            <a:r>
              <a:rPr lang="en-US" sz="2000" b="1" i="0" dirty="0">
                <a:effectLst/>
                <a:latin typeface="Quattrocento Sans" panose="020B0502050000020003" pitchFamily="34" charset="0"/>
              </a:rPr>
              <a:t>Key Considerations:</a:t>
            </a:r>
          </a:p>
        </p:txBody>
      </p:sp>
    </p:spTree>
    <p:extLst>
      <p:ext uri="{BB962C8B-B14F-4D97-AF65-F5344CB8AC3E}">
        <p14:creationId xmlns:p14="http://schemas.microsoft.com/office/powerpoint/2010/main" val="335307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800700"/>
            <a:ext cx="10393362" cy="492443"/>
          </a:xfrm>
        </p:spPr>
        <p:txBody>
          <a:bodyPr>
            <a:normAutofit fontScale="90000"/>
          </a:bodyPr>
          <a:lstStyle/>
          <a:p>
            <a:r>
              <a:rPr lang="en-US" sz="3200" dirty="0">
                <a:latin typeface="Quattrocento Sans" panose="020B0502050000020003" pitchFamily="34" charset="0"/>
              </a:rPr>
              <a:t>Manage encrypted secrets at organization level</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F278B878-B3DF-E3A6-A5AE-FC505BC04EFA}"/>
              </a:ext>
            </a:extLst>
          </p:cNvPr>
          <p:cNvSpPr txBox="1"/>
          <p:nvPr/>
        </p:nvSpPr>
        <p:spPr>
          <a:xfrm>
            <a:off x="579438" y="1339377"/>
            <a:ext cx="10785248" cy="1723549"/>
          </a:xfrm>
          <a:prstGeom prst="rect">
            <a:avLst/>
          </a:prstGeom>
          <a:noFill/>
        </p:spPr>
        <p:txBody>
          <a:bodyPr wrap="square" rtlCol="0">
            <a:spAutoFit/>
          </a:bodyPr>
          <a:lstStyle/>
          <a:p>
            <a:pPr algn="just">
              <a:spcAft>
                <a:spcPts val="1200"/>
              </a:spcAft>
            </a:pPr>
            <a:r>
              <a:rPr lang="en-US" sz="1600" b="0" i="0" dirty="0">
                <a:effectLst/>
                <a:latin typeface="Quattrocento Sans" panose="020B0502050000020003" pitchFamily="34" charset="0"/>
              </a:rPr>
              <a:t>Creating encrypted secrets at organization level to store sensitive information is a great way to ensure the security of this information, while minimizing management overhead in your enterprise.</a:t>
            </a:r>
          </a:p>
          <a:p>
            <a:pPr algn="just">
              <a:spcAft>
                <a:spcPts val="1200"/>
              </a:spcAft>
            </a:pPr>
            <a:r>
              <a:rPr lang="en-US" sz="1600" b="0" i="0" dirty="0">
                <a:effectLst/>
                <a:latin typeface="Quattrocento Sans" panose="020B0502050000020003" pitchFamily="34" charset="0"/>
              </a:rPr>
              <a:t>Let's say some developers writing workflows in your GitHub organization need the credentials to deploy code to production in some of their workflows. In order to avoid sharing this sensitive piece of information, you could create an encrypted secret containing the credentials at organization level. This way the credentials can be used in the workflows without being exposed.</a:t>
            </a:r>
          </a:p>
        </p:txBody>
      </p:sp>
    </p:spTree>
    <p:extLst>
      <p:ext uri="{BB962C8B-B14F-4D97-AF65-F5344CB8AC3E}">
        <p14:creationId xmlns:p14="http://schemas.microsoft.com/office/powerpoint/2010/main" val="194048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800700"/>
            <a:ext cx="10393362" cy="492443"/>
          </a:xfrm>
        </p:spPr>
        <p:txBody>
          <a:bodyPr>
            <a:normAutofit fontScale="90000"/>
          </a:bodyPr>
          <a:lstStyle/>
          <a:p>
            <a:r>
              <a:rPr lang="en-US" sz="3200" dirty="0">
                <a:latin typeface="Quattrocento Sans" panose="020B0502050000020003" pitchFamily="34" charset="0"/>
              </a:rPr>
              <a:t>Manage encrypted secrets at organization level (continued)</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F278B878-B3DF-E3A6-A5AE-FC505BC04EFA}"/>
              </a:ext>
            </a:extLst>
          </p:cNvPr>
          <p:cNvSpPr txBox="1"/>
          <p:nvPr/>
        </p:nvSpPr>
        <p:spPr>
          <a:xfrm>
            <a:off x="579438" y="1315626"/>
            <a:ext cx="5203845" cy="1323439"/>
          </a:xfrm>
          <a:prstGeom prst="rect">
            <a:avLst/>
          </a:prstGeom>
          <a:noFill/>
        </p:spPr>
        <p:txBody>
          <a:bodyPr wrap="square" rtlCol="0">
            <a:spAutoFit/>
          </a:bodyPr>
          <a:lstStyle/>
          <a:p>
            <a:pPr algn="just">
              <a:spcAft>
                <a:spcPts val="1200"/>
              </a:spcAft>
            </a:pPr>
            <a:r>
              <a:rPr lang="en-US" sz="1600" b="0" i="0" dirty="0">
                <a:effectLst/>
                <a:latin typeface="Quattrocento Sans" panose="020B0502050000020003" pitchFamily="34" charset="0"/>
              </a:rPr>
              <a:t>To create a secret at organization level, go to your organization </a:t>
            </a:r>
            <a:r>
              <a:rPr lang="en-US" sz="1600" b="1" i="0" dirty="0">
                <a:effectLst/>
                <a:latin typeface="Quattrocento Sans" panose="020B0502050000020003" pitchFamily="34" charset="0"/>
              </a:rPr>
              <a:t>Settings</a:t>
            </a:r>
            <a:r>
              <a:rPr lang="en-US" sz="1600" b="0" i="0" dirty="0">
                <a:effectLst/>
                <a:latin typeface="Quattrocento Sans" panose="020B0502050000020003" pitchFamily="34" charset="0"/>
              </a:rPr>
              <a:t> and from the sidebar select </a:t>
            </a:r>
            <a:r>
              <a:rPr lang="en-US" sz="1600" b="1" i="0" dirty="0">
                <a:effectLst/>
                <a:latin typeface="Quattrocento Sans" panose="020B0502050000020003" pitchFamily="34" charset="0"/>
              </a:rPr>
              <a:t>Secrets and variables &gt; Actions &gt; New organization secret</a:t>
            </a:r>
            <a:r>
              <a:rPr lang="en-US" sz="1600" b="0" i="0" dirty="0">
                <a:effectLst/>
                <a:latin typeface="Quattrocento Sans" panose="020B0502050000020003" pitchFamily="34" charset="0"/>
              </a:rPr>
              <a:t>. In the screen that appears, enter a name and a value and choose a repository access policy for your secret:</a:t>
            </a:r>
          </a:p>
        </p:txBody>
      </p:sp>
      <p:pic>
        <p:nvPicPr>
          <p:cNvPr id="3074" name="Picture 2" descr="New secret screen for organizations.">
            <a:extLst>
              <a:ext uri="{FF2B5EF4-FFF2-40B4-BE49-F238E27FC236}">
                <a16:creationId xmlns:a16="http://schemas.microsoft.com/office/drawing/2014/main" id="{F636089E-C716-B668-ACE0-B4A6AE063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719" y="1369745"/>
            <a:ext cx="3975833" cy="27891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B8AA1F-3FAB-4939-F98D-9C2599EFDFA1}"/>
              </a:ext>
            </a:extLst>
          </p:cNvPr>
          <p:cNvSpPr txBox="1"/>
          <p:nvPr/>
        </p:nvSpPr>
        <p:spPr>
          <a:xfrm>
            <a:off x="579438" y="4477429"/>
            <a:ext cx="5203845" cy="1231106"/>
          </a:xfrm>
          <a:prstGeom prst="rect">
            <a:avLst/>
          </a:prstGeom>
          <a:noFill/>
        </p:spPr>
        <p:txBody>
          <a:bodyPr wrap="square" rtlCol="0">
            <a:spAutoFit/>
          </a:bodyPr>
          <a:lstStyle/>
          <a:p>
            <a:pPr algn="just">
              <a:spcAft>
                <a:spcPts val="1200"/>
              </a:spcAft>
            </a:pPr>
            <a:r>
              <a:rPr lang="en-US" sz="1600" b="0" i="0" dirty="0">
                <a:effectLst/>
                <a:latin typeface="Quattrocento Sans" panose="020B0502050000020003" pitchFamily="34" charset="0"/>
              </a:rPr>
              <a:t>The access policy appears underneath the secret in the secret list once it's saved:</a:t>
            </a:r>
          </a:p>
          <a:p>
            <a:pPr algn="just">
              <a:spcAft>
                <a:spcPts val="1200"/>
              </a:spcAft>
            </a:pPr>
            <a:r>
              <a:rPr lang="en-US" sz="1600" dirty="0">
                <a:latin typeface="Quattrocento Sans" panose="020B0502050000020003" pitchFamily="34" charset="0"/>
              </a:rPr>
              <a:t>You can select </a:t>
            </a:r>
            <a:r>
              <a:rPr lang="en-US" sz="1600" b="1" dirty="0">
                <a:latin typeface="Quattrocento Sans" panose="020B0502050000020003" pitchFamily="34" charset="0"/>
              </a:rPr>
              <a:t>Update</a:t>
            </a:r>
            <a:r>
              <a:rPr lang="en-US" sz="1600" dirty="0">
                <a:latin typeface="Quattrocento Sans" panose="020B0502050000020003" pitchFamily="34" charset="0"/>
              </a:rPr>
              <a:t> for more details on the configured permissions for your secret.</a:t>
            </a:r>
          </a:p>
        </p:txBody>
      </p:sp>
      <p:pic>
        <p:nvPicPr>
          <p:cNvPr id="5122" name="Picture 2" descr="Encrypted secrets example with access policy displayed.">
            <a:extLst>
              <a:ext uri="{FF2B5EF4-FFF2-40B4-BE49-F238E27FC236}">
                <a16:creationId xmlns:a16="http://schemas.microsoft.com/office/drawing/2014/main" id="{94DB47CA-9776-8E1C-4A1F-37DB8B9E4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719" y="4477429"/>
            <a:ext cx="5017489" cy="94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83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Manage Organization-Level Encrypted Secrets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TextBox 1">
            <a:extLst>
              <a:ext uri="{FF2B5EF4-FFF2-40B4-BE49-F238E27FC236}">
                <a16:creationId xmlns:a16="http://schemas.microsoft.com/office/drawing/2014/main" id="{379C76B7-1DDF-1BD6-4A5B-9D877A265886}"/>
              </a:ext>
            </a:extLst>
          </p:cNvPr>
          <p:cNvSpPr txBox="1"/>
          <p:nvPr/>
        </p:nvSpPr>
        <p:spPr>
          <a:xfrm>
            <a:off x="579438" y="1328776"/>
            <a:ext cx="5351462" cy="400110"/>
          </a:xfrm>
          <a:prstGeom prst="rect">
            <a:avLst/>
          </a:prstGeom>
          <a:noFill/>
        </p:spPr>
        <p:txBody>
          <a:bodyPr wrap="square">
            <a:spAutoFit/>
          </a:bodyPr>
          <a:lstStyle/>
          <a:p>
            <a:pPr algn="just"/>
            <a:r>
              <a:rPr lang="en-US" sz="2000" b="1" i="0" dirty="0">
                <a:effectLst/>
                <a:latin typeface="Quattrocento Sans" panose="020B0502050000020003" pitchFamily="34" charset="0"/>
              </a:rPr>
              <a:t>Creating and Managing Organization Secrets</a:t>
            </a:r>
          </a:p>
        </p:txBody>
      </p:sp>
      <p:sp>
        <p:nvSpPr>
          <p:cNvPr id="4" name="TextBox 3">
            <a:extLst>
              <a:ext uri="{FF2B5EF4-FFF2-40B4-BE49-F238E27FC236}">
                <a16:creationId xmlns:a16="http://schemas.microsoft.com/office/drawing/2014/main" id="{8CF069CE-96DC-6C03-DFEA-D8C83E415086}"/>
              </a:ext>
            </a:extLst>
          </p:cNvPr>
          <p:cNvSpPr txBox="1"/>
          <p:nvPr/>
        </p:nvSpPr>
        <p:spPr>
          <a:xfrm>
            <a:off x="579438" y="1731612"/>
            <a:ext cx="5033963" cy="2539157"/>
          </a:xfrm>
          <a:prstGeom prst="rect">
            <a:avLst/>
          </a:prstGeom>
          <a:noFill/>
        </p:spPr>
        <p:txBody>
          <a:bodyPr wrap="square">
            <a:spAutoFit/>
          </a:bodyPr>
          <a:lstStyle/>
          <a:p>
            <a:pPr marL="342900" indent="-342900" algn="just">
              <a:spcBef>
                <a:spcPts val="600"/>
              </a:spcBef>
              <a:buFont typeface="+mj-lt"/>
              <a:buAutoNum type="arabicPeriod"/>
            </a:pPr>
            <a:r>
              <a:rPr lang="en-US" sz="1600" b="0" i="0" dirty="0">
                <a:effectLst/>
                <a:latin typeface="Quattrocento Sans" panose="020B0502050000020003" pitchFamily="34" charset="0"/>
              </a:rPr>
              <a:t>Navigate to </a:t>
            </a:r>
            <a:r>
              <a:rPr lang="en-US" sz="1600" b="1" i="0" dirty="0">
                <a:effectLst/>
                <a:latin typeface="Quattrocento Sans" panose="020B0502050000020003" pitchFamily="34" charset="0"/>
              </a:rPr>
              <a:t>GitHub Organization → Settings → Security → Secrets and variables → Actions</a:t>
            </a:r>
            <a:r>
              <a:rPr lang="en-US" sz="1600" b="0" i="0" dirty="0">
                <a:effectLst/>
                <a:latin typeface="Quattrocento Sans" panose="020B0502050000020003" pitchFamily="34" charset="0"/>
              </a:rPr>
              <a:t>. ![[Updated-</a:t>
            </a:r>
            <a:r>
              <a:rPr lang="en-US" sz="1600" b="0" i="0" dirty="0" err="1">
                <a:effectLst/>
                <a:latin typeface="Quattrocento Sans" panose="020B0502050000020003" pitchFamily="34" charset="0"/>
              </a:rPr>
              <a:t>ms</a:t>
            </a:r>
            <a:r>
              <a:rPr lang="en-US" sz="1600" b="0" i="0" dirty="0">
                <a:effectLst/>
                <a:latin typeface="Quattrocento Sans" panose="020B0502050000020003" pitchFamily="34" charset="0"/>
              </a:rPr>
              <a:t>-learn/6-ManageGitHubActions/image-1.png]]</a:t>
            </a:r>
          </a:p>
          <a:p>
            <a:pPr marL="342900" indent="-342900" algn="just">
              <a:spcBef>
                <a:spcPts val="600"/>
              </a:spcBef>
              <a:buFont typeface="+mj-lt"/>
              <a:buAutoNum type="arabicPeriod"/>
            </a:pPr>
            <a:r>
              <a:rPr lang="en-US" sz="1600" b="0" i="0" dirty="0">
                <a:effectLst/>
                <a:latin typeface="Quattrocento Sans" panose="020B0502050000020003" pitchFamily="34" charset="0"/>
              </a:rPr>
              <a:t>Click </a:t>
            </a:r>
            <a:r>
              <a:rPr lang="en-US" sz="1600" b="1" i="0" dirty="0">
                <a:effectLst/>
                <a:latin typeface="Quattrocento Sans" panose="020B0502050000020003" pitchFamily="34" charset="0"/>
              </a:rPr>
              <a:t>New organization secret</a:t>
            </a:r>
            <a:r>
              <a:rPr lang="en-US" sz="1600" b="0" i="0" dirty="0">
                <a:effectLst/>
                <a:latin typeface="Quattrocento Sans" panose="020B0502050000020003" pitchFamily="34" charset="0"/>
              </a:rPr>
              <a:t>.</a:t>
            </a:r>
          </a:p>
          <a:p>
            <a:pPr marL="342900" indent="-342900" algn="just">
              <a:spcBef>
                <a:spcPts val="600"/>
              </a:spcBef>
              <a:buFont typeface="+mj-lt"/>
              <a:buAutoNum type="arabicPeriod"/>
            </a:pPr>
            <a:r>
              <a:rPr lang="en-US" sz="1600" b="0" i="0" dirty="0">
                <a:effectLst/>
                <a:latin typeface="Quattrocento Sans" panose="020B0502050000020003" pitchFamily="34" charset="0"/>
              </a:rPr>
              <a:t>Enter a </a:t>
            </a:r>
            <a:r>
              <a:rPr lang="en-US" sz="1600" b="1" i="0" dirty="0">
                <a:effectLst/>
                <a:latin typeface="Quattrocento Sans" panose="020B0502050000020003" pitchFamily="34" charset="0"/>
              </a:rPr>
              <a:t>Secret Name</a:t>
            </a:r>
            <a:r>
              <a:rPr lang="en-US" sz="1600" b="0" i="0" dirty="0">
                <a:effectLst/>
                <a:latin typeface="Quattrocento Sans" panose="020B0502050000020003" pitchFamily="34" charset="0"/>
              </a:rPr>
              <a:t> and </a:t>
            </a:r>
            <a:r>
              <a:rPr lang="en-US" sz="1600" b="1" i="0" dirty="0">
                <a:effectLst/>
                <a:latin typeface="Quattrocento Sans" panose="020B0502050000020003" pitchFamily="34" charset="0"/>
              </a:rPr>
              <a:t>Secret Value</a:t>
            </a:r>
            <a:r>
              <a:rPr lang="en-US" sz="1600" b="0" i="0" dirty="0">
                <a:effectLst/>
                <a:latin typeface="Quattrocento Sans" panose="020B0502050000020003" pitchFamily="34" charset="0"/>
              </a:rPr>
              <a:t>.</a:t>
            </a:r>
          </a:p>
          <a:p>
            <a:pPr marL="342900" indent="-342900" algn="just">
              <a:spcBef>
                <a:spcPts val="600"/>
              </a:spcBef>
              <a:buFont typeface="+mj-lt"/>
              <a:buAutoNum type="arabicPeriod"/>
            </a:pPr>
            <a:r>
              <a:rPr lang="en-US" sz="1600" b="1" i="0" dirty="0">
                <a:effectLst/>
                <a:latin typeface="Quattrocento Sans" panose="020B0502050000020003" pitchFamily="34" charset="0"/>
              </a:rPr>
              <a:t>Optionally restrict access</a:t>
            </a:r>
            <a:r>
              <a:rPr lang="en-US" sz="1600" b="0" i="0" dirty="0">
                <a:effectLst/>
                <a:latin typeface="Quattrocento Sans" panose="020B0502050000020003" pitchFamily="34" charset="0"/>
              </a:rPr>
              <a:t> to specific repositories within the organization. ![[Updated-</a:t>
            </a:r>
            <a:r>
              <a:rPr lang="en-US" sz="1600" b="0" i="0" dirty="0" err="1">
                <a:effectLst/>
                <a:latin typeface="Quattrocento Sans" panose="020B0502050000020003" pitchFamily="34" charset="0"/>
              </a:rPr>
              <a:t>ms</a:t>
            </a:r>
            <a:r>
              <a:rPr lang="en-US" sz="1600" b="0" i="0" dirty="0">
                <a:effectLst/>
                <a:latin typeface="Quattrocento Sans" panose="020B0502050000020003" pitchFamily="34" charset="0"/>
              </a:rPr>
              <a:t>-learn/6-ManageGitHubActions/image-2.png]]</a:t>
            </a:r>
          </a:p>
        </p:txBody>
      </p:sp>
      <p:sp>
        <p:nvSpPr>
          <p:cNvPr id="5" name="TextBox 4">
            <a:extLst>
              <a:ext uri="{FF2B5EF4-FFF2-40B4-BE49-F238E27FC236}">
                <a16:creationId xmlns:a16="http://schemas.microsoft.com/office/drawing/2014/main" id="{9AAD3AB8-8F02-64BF-56B7-C7144DD0DAFD}"/>
              </a:ext>
            </a:extLst>
          </p:cNvPr>
          <p:cNvSpPr txBox="1"/>
          <p:nvPr/>
        </p:nvSpPr>
        <p:spPr>
          <a:xfrm>
            <a:off x="6426200" y="1344165"/>
            <a:ext cx="4813300" cy="369332"/>
          </a:xfrm>
          <a:prstGeom prst="rect">
            <a:avLst/>
          </a:prstGeom>
          <a:noFill/>
        </p:spPr>
        <p:txBody>
          <a:bodyPr wrap="square">
            <a:spAutoFit/>
          </a:bodyPr>
          <a:lstStyle/>
          <a:p>
            <a:pPr algn="just"/>
            <a:r>
              <a:rPr lang="en-US" b="1" i="0" dirty="0">
                <a:effectLst/>
                <a:latin typeface="Quattrocento Sans" panose="020B0502050000020003" pitchFamily="34" charset="0"/>
              </a:rPr>
              <a:t>Managing Organization Secrets via GitHub CLI</a:t>
            </a:r>
          </a:p>
        </p:txBody>
      </p:sp>
      <p:sp>
        <p:nvSpPr>
          <p:cNvPr id="7" name="Rectangle 6">
            <a:extLst>
              <a:ext uri="{FF2B5EF4-FFF2-40B4-BE49-F238E27FC236}">
                <a16:creationId xmlns:a16="http://schemas.microsoft.com/office/drawing/2014/main" id="{7433B054-0177-7A43-482B-EE0C1F435900}"/>
              </a:ext>
            </a:extLst>
          </p:cNvPr>
          <p:cNvSpPr/>
          <p:nvPr/>
        </p:nvSpPr>
        <p:spPr>
          <a:xfrm>
            <a:off x="6845299" y="2086461"/>
            <a:ext cx="4394201" cy="37481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err="1"/>
              <a:t>gh</a:t>
            </a:r>
            <a:r>
              <a:rPr lang="en-US" sz="1050" dirty="0"/>
              <a:t> secret </a:t>
            </a:r>
            <a:r>
              <a:rPr lang="en-US" sz="1050" dirty="0">
                <a:solidFill>
                  <a:srgbClr val="4EC9B0"/>
                </a:solidFill>
                <a:effectLst/>
              </a:rPr>
              <a:t>set</a:t>
            </a:r>
            <a:r>
              <a:rPr lang="en-US" sz="1050" dirty="0"/>
              <a:t> SECRET_NAME --org my-org --body </a:t>
            </a:r>
            <a:r>
              <a:rPr lang="en-US" sz="1050" dirty="0">
                <a:solidFill>
                  <a:srgbClr val="D69D85"/>
                </a:solidFill>
                <a:effectLst/>
              </a:rPr>
              <a:t>"super-secret-value"</a:t>
            </a:r>
            <a:endParaRPr lang="en-US" sz="1050" dirty="0">
              <a:solidFill>
                <a:schemeClr val="accent5">
                  <a:lumMod val="60000"/>
                  <a:lumOff val="40000"/>
                </a:schemeClr>
              </a:solidFill>
              <a:latin typeface="Roboto Mono" pitchFamily="49" charset="0"/>
              <a:ea typeface="Roboto Mono" pitchFamily="49" charset="0"/>
            </a:endParaRPr>
          </a:p>
        </p:txBody>
      </p:sp>
      <p:sp>
        <p:nvSpPr>
          <p:cNvPr id="10" name="TextBox 9">
            <a:extLst>
              <a:ext uri="{FF2B5EF4-FFF2-40B4-BE49-F238E27FC236}">
                <a16:creationId xmlns:a16="http://schemas.microsoft.com/office/drawing/2014/main" id="{7949AD05-3099-F912-7FA1-766BBF186C39}"/>
              </a:ext>
            </a:extLst>
          </p:cNvPr>
          <p:cNvSpPr txBox="1"/>
          <p:nvPr/>
        </p:nvSpPr>
        <p:spPr>
          <a:xfrm>
            <a:off x="6426200" y="1731612"/>
            <a:ext cx="5033963" cy="2739211"/>
          </a:xfrm>
          <a:prstGeom prst="rect">
            <a:avLst/>
          </a:prstGeom>
          <a:noFill/>
        </p:spPr>
        <p:txBody>
          <a:bodyPr wrap="square">
            <a:spAutoFit/>
          </a:bodyPr>
          <a:lstStyle/>
          <a:p>
            <a:pPr marL="342900" indent="-342900" algn="just">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Create a secret for an organization:</a:t>
            </a:r>
          </a:p>
          <a:p>
            <a:pPr marL="342900" indent="-342900" algn="just">
              <a:spcBef>
                <a:spcPts val="600"/>
              </a:spcBef>
              <a:spcAft>
                <a:spcPts val="600"/>
              </a:spcAft>
              <a:buFont typeface="Arial" panose="020B0604020202020204" pitchFamily="34" charset="0"/>
              <a:buChar char="•"/>
            </a:pPr>
            <a:endParaRPr lang="en-US" sz="1600" b="1" i="0" dirty="0">
              <a:effectLst/>
              <a:latin typeface="Quattrocento Sans" panose="020B0502050000020003" pitchFamily="34" charset="0"/>
            </a:endParaRPr>
          </a:p>
          <a:p>
            <a:pPr marL="342900" indent="-342900" algn="just">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List all organization secrets:</a:t>
            </a:r>
          </a:p>
          <a:p>
            <a:pPr marL="342900" indent="-342900" algn="just">
              <a:spcBef>
                <a:spcPts val="600"/>
              </a:spcBef>
              <a:spcAft>
                <a:spcPts val="600"/>
              </a:spcAft>
              <a:buFont typeface="Arial" panose="020B0604020202020204" pitchFamily="34" charset="0"/>
              <a:buChar char="•"/>
            </a:pPr>
            <a:endParaRPr lang="en-US" sz="1600" b="1" i="0" dirty="0">
              <a:effectLst/>
              <a:latin typeface="Quattrocento Sans" panose="020B0502050000020003" pitchFamily="34" charset="0"/>
            </a:endParaRPr>
          </a:p>
          <a:p>
            <a:pPr marL="342900" indent="-342900" algn="just">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Update an existing secret:</a:t>
            </a:r>
          </a:p>
          <a:p>
            <a:pPr marL="342900" indent="-342900" algn="just">
              <a:spcBef>
                <a:spcPts val="600"/>
              </a:spcBef>
              <a:spcAft>
                <a:spcPts val="600"/>
              </a:spcAft>
              <a:buFont typeface="Arial" panose="020B0604020202020204" pitchFamily="34" charset="0"/>
              <a:buChar char="•"/>
            </a:pPr>
            <a:endParaRPr lang="en-US" sz="1600" b="1" i="0" dirty="0">
              <a:effectLst/>
              <a:latin typeface="Quattrocento Sans" panose="020B0502050000020003" pitchFamily="34" charset="0"/>
            </a:endParaRPr>
          </a:p>
          <a:p>
            <a:pPr marL="342900" indent="-342900" algn="just">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Delete a secret:</a:t>
            </a:r>
            <a:endParaRPr lang="en-US" sz="1600" b="0" i="0" dirty="0">
              <a:effectLst/>
              <a:latin typeface="Quattrocento Sans" panose="020B0502050000020003" pitchFamily="34" charset="0"/>
            </a:endParaRPr>
          </a:p>
        </p:txBody>
      </p:sp>
      <p:sp>
        <p:nvSpPr>
          <p:cNvPr id="11" name="Rectangle 10">
            <a:extLst>
              <a:ext uri="{FF2B5EF4-FFF2-40B4-BE49-F238E27FC236}">
                <a16:creationId xmlns:a16="http://schemas.microsoft.com/office/drawing/2014/main" id="{C6CD1B5D-2C47-4C66-8617-293293392D94}"/>
              </a:ext>
            </a:extLst>
          </p:cNvPr>
          <p:cNvSpPr/>
          <p:nvPr/>
        </p:nvSpPr>
        <p:spPr>
          <a:xfrm>
            <a:off x="6845298" y="2847866"/>
            <a:ext cx="4394201" cy="37481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US" sz="1050" b="0" i="0" dirty="0" err="1">
                <a:solidFill>
                  <a:srgbClr val="CCCCCC"/>
                </a:solidFill>
                <a:effectLst/>
                <a:latin typeface="-apple-system"/>
              </a:rPr>
              <a:t>gh</a:t>
            </a:r>
            <a:r>
              <a:rPr lang="en-US" sz="1050" b="0" i="0" dirty="0">
                <a:solidFill>
                  <a:srgbClr val="CCCCCC"/>
                </a:solidFill>
                <a:effectLst/>
                <a:latin typeface="-apple-system"/>
              </a:rPr>
              <a:t> secret list --org my-org </a:t>
            </a:r>
          </a:p>
        </p:txBody>
      </p:sp>
      <p:sp>
        <p:nvSpPr>
          <p:cNvPr id="12" name="Rectangle 11">
            <a:extLst>
              <a:ext uri="{FF2B5EF4-FFF2-40B4-BE49-F238E27FC236}">
                <a16:creationId xmlns:a16="http://schemas.microsoft.com/office/drawing/2014/main" id="{F6DC1447-8A6E-A61E-6FC7-5E1987190CF5}"/>
              </a:ext>
            </a:extLst>
          </p:cNvPr>
          <p:cNvSpPr/>
          <p:nvPr/>
        </p:nvSpPr>
        <p:spPr>
          <a:xfrm>
            <a:off x="6845297" y="3659344"/>
            <a:ext cx="4394201" cy="37481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US" sz="1050" b="0" i="0" dirty="0" err="1">
                <a:solidFill>
                  <a:srgbClr val="CCCCCC"/>
                </a:solidFill>
                <a:effectLst/>
                <a:latin typeface="-apple-system"/>
              </a:rPr>
              <a:t>gh</a:t>
            </a:r>
            <a:r>
              <a:rPr lang="en-US" sz="1050" b="0" i="0" dirty="0">
                <a:solidFill>
                  <a:srgbClr val="CCCCCC"/>
                </a:solidFill>
                <a:effectLst/>
                <a:latin typeface="-apple-system"/>
              </a:rPr>
              <a:t> secret </a:t>
            </a:r>
            <a:r>
              <a:rPr lang="en-US" sz="1050" b="0" i="0" dirty="0">
                <a:solidFill>
                  <a:srgbClr val="4EC9B0"/>
                </a:solidFill>
                <a:effectLst/>
                <a:latin typeface="-apple-system"/>
              </a:rPr>
              <a:t>set</a:t>
            </a:r>
            <a:r>
              <a:rPr lang="en-US" sz="1050" b="0" i="0" dirty="0">
                <a:solidFill>
                  <a:srgbClr val="CCCCCC"/>
                </a:solidFill>
                <a:effectLst/>
                <a:latin typeface="-apple-system"/>
              </a:rPr>
              <a:t> SECRET_NAME --org my-org --body </a:t>
            </a:r>
            <a:r>
              <a:rPr lang="en-US" sz="1050" b="0" i="0" dirty="0">
                <a:solidFill>
                  <a:srgbClr val="D69D85"/>
                </a:solidFill>
                <a:effectLst/>
                <a:latin typeface="-apple-system"/>
              </a:rPr>
              <a:t>"new-secret-value"</a:t>
            </a:r>
            <a:r>
              <a:rPr lang="en-US" sz="1050" b="0" i="0" dirty="0">
                <a:solidFill>
                  <a:srgbClr val="CCCCCC"/>
                </a:solidFill>
                <a:effectLst/>
                <a:latin typeface="-apple-system"/>
              </a:rPr>
              <a:t> </a:t>
            </a:r>
          </a:p>
        </p:txBody>
      </p:sp>
      <p:sp>
        <p:nvSpPr>
          <p:cNvPr id="13" name="Rectangle 12">
            <a:extLst>
              <a:ext uri="{FF2B5EF4-FFF2-40B4-BE49-F238E27FC236}">
                <a16:creationId xmlns:a16="http://schemas.microsoft.com/office/drawing/2014/main" id="{9DF677B1-40E7-380B-FB6E-B375A6459D5B}"/>
              </a:ext>
            </a:extLst>
          </p:cNvPr>
          <p:cNvSpPr/>
          <p:nvPr/>
        </p:nvSpPr>
        <p:spPr>
          <a:xfrm>
            <a:off x="6845297" y="4419099"/>
            <a:ext cx="4394201" cy="37481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US" sz="1050" b="0" i="0" dirty="0" err="1">
                <a:solidFill>
                  <a:srgbClr val="CCCCCC"/>
                </a:solidFill>
                <a:effectLst/>
                <a:latin typeface="-apple-system"/>
              </a:rPr>
              <a:t>gh</a:t>
            </a:r>
            <a:r>
              <a:rPr lang="en-US" sz="1050" b="0" i="0" dirty="0">
                <a:solidFill>
                  <a:srgbClr val="CCCCCC"/>
                </a:solidFill>
                <a:effectLst/>
                <a:latin typeface="-apple-system"/>
              </a:rPr>
              <a:t> secret delete SECRET_NAME --org my-org </a:t>
            </a:r>
          </a:p>
        </p:txBody>
      </p:sp>
      <p:sp>
        <p:nvSpPr>
          <p:cNvPr id="14" name="TextBox 13">
            <a:extLst>
              <a:ext uri="{FF2B5EF4-FFF2-40B4-BE49-F238E27FC236}">
                <a16:creationId xmlns:a16="http://schemas.microsoft.com/office/drawing/2014/main" id="{E32A5DD6-C4BE-8F33-55CF-22640A3AEA8B}"/>
              </a:ext>
            </a:extLst>
          </p:cNvPr>
          <p:cNvSpPr txBox="1"/>
          <p:nvPr/>
        </p:nvSpPr>
        <p:spPr>
          <a:xfrm>
            <a:off x="579438" y="4419099"/>
            <a:ext cx="5033962" cy="369332"/>
          </a:xfrm>
          <a:prstGeom prst="rect">
            <a:avLst/>
          </a:prstGeom>
          <a:noFill/>
        </p:spPr>
        <p:txBody>
          <a:bodyPr wrap="square">
            <a:spAutoFit/>
          </a:bodyPr>
          <a:lstStyle/>
          <a:p>
            <a:r>
              <a:rPr lang="en-US" b="1" i="0" dirty="0">
                <a:effectLst/>
                <a:latin typeface="Quattrocento Sans" panose="020B0502050000020003" pitchFamily="34" charset="0"/>
              </a:rPr>
              <a:t>Security Considerations for Organization Secrets</a:t>
            </a:r>
          </a:p>
        </p:txBody>
      </p:sp>
      <p:sp>
        <p:nvSpPr>
          <p:cNvPr id="15" name="TextBox 14">
            <a:extLst>
              <a:ext uri="{FF2B5EF4-FFF2-40B4-BE49-F238E27FC236}">
                <a16:creationId xmlns:a16="http://schemas.microsoft.com/office/drawing/2014/main" id="{8A9C6148-DC59-3D2D-9F80-0355D7076936}"/>
              </a:ext>
            </a:extLst>
          </p:cNvPr>
          <p:cNvSpPr txBox="1"/>
          <p:nvPr/>
        </p:nvSpPr>
        <p:spPr>
          <a:xfrm>
            <a:off x="579438" y="4763212"/>
            <a:ext cx="5516562" cy="1477328"/>
          </a:xfrm>
          <a:prstGeom prst="rect">
            <a:avLst/>
          </a:prstGeom>
          <a:noFill/>
        </p:spPr>
        <p:txBody>
          <a:bodyPr wrap="square">
            <a:spAutoFit/>
          </a:bodyPr>
          <a:lstStyle/>
          <a:p>
            <a:pPr marL="342900" indent="-342900">
              <a:spcBef>
                <a:spcPts val="600"/>
              </a:spcBef>
              <a:buFont typeface="+mj-lt"/>
              <a:buAutoNum type="arabicPeriod"/>
            </a:pPr>
            <a:r>
              <a:rPr lang="en-US" sz="1600" b="1" i="0" dirty="0">
                <a:effectLst/>
                <a:latin typeface="Quattrocento Sans" panose="020B0502050000020003" pitchFamily="34" charset="0"/>
              </a:rPr>
              <a:t>Restrict secrets to specific repositories </a:t>
            </a:r>
            <a:r>
              <a:rPr lang="en-US" sz="1600" b="0" i="0" dirty="0">
                <a:effectLst/>
                <a:latin typeface="Quattrocento Sans" panose="020B0502050000020003" pitchFamily="34" charset="0"/>
              </a:rPr>
              <a:t>instead of allowing all repositories to use them.</a:t>
            </a:r>
          </a:p>
          <a:p>
            <a:pPr marL="342900" indent="-342900">
              <a:spcBef>
                <a:spcPts val="600"/>
              </a:spcBef>
              <a:buFont typeface="+mj-lt"/>
              <a:buAutoNum type="arabicPeriod"/>
            </a:pPr>
            <a:r>
              <a:rPr lang="en-US" sz="1600" b="1" i="0" dirty="0">
                <a:effectLst/>
                <a:latin typeface="Quattrocento Sans" panose="020B0502050000020003" pitchFamily="34" charset="0"/>
              </a:rPr>
              <a:t>Use role-based access control (RBAC) </a:t>
            </a:r>
            <a:r>
              <a:rPr lang="en-US" sz="1600" b="0" i="0" dirty="0">
                <a:effectLst/>
                <a:latin typeface="Quattrocento Sans" panose="020B0502050000020003" pitchFamily="34" charset="0"/>
              </a:rPr>
              <a:t>to ensure only necessary personnel can update secrets.</a:t>
            </a:r>
          </a:p>
          <a:p>
            <a:pPr marL="342900" indent="-342900">
              <a:spcBef>
                <a:spcPts val="600"/>
              </a:spcBef>
              <a:buFont typeface="+mj-lt"/>
              <a:buAutoNum type="arabicPeriod"/>
            </a:pPr>
            <a:r>
              <a:rPr lang="en-US" sz="1600" b="1" i="0" dirty="0">
                <a:effectLst/>
                <a:latin typeface="Quattrocento Sans" panose="020B0502050000020003" pitchFamily="34" charset="0"/>
              </a:rPr>
              <a:t>Monitor access logs </a:t>
            </a:r>
            <a:r>
              <a:rPr lang="en-US" sz="1600" b="0" i="0" dirty="0">
                <a:effectLst/>
                <a:latin typeface="Quattrocento Sans" panose="020B0502050000020003" pitchFamily="34" charset="0"/>
              </a:rPr>
              <a:t>to detect unauthorized usage.</a:t>
            </a:r>
          </a:p>
        </p:txBody>
      </p:sp>
    </p:spTree>
    <p:extLst>
      <p:ext uri="{BB962C8B-B14F-4D97-AF65-F5344CB8AC3E}">
        <p14:creationId xmlns:p14="http://schemas.microsoft.com/office/powerpoint/2010/main" val="122848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8" y="800700"/>
            <a:ext cx="10393362" cy="492443"/>
          </a:xfrm>
        </p:spPr>
        <p:txBody>
          <a:bodyPr>
            <a:normAutofit fontScale="90000"/>
          </a:bodyPr>
          <a:lstStyle/>
          <a:p>
            <a:r>
              <a:rPr lang="en-US" sz="3200" dirty="0">
                <a:latin typeface="Quattrocento Sans" panose="020B0502050000020003" pitchFamily="34" charset="0"/>
              </a:rPr>
              <a:t>Manage encrypted secrets at repository level</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Box 3">
            <a:extLst>
              <a:ext uri="{FF2B5EF4-FFF2-40B4-BE49-F238E27FC236}">
                <a16:creationId xmlns:a16="http://schemas.microsoft.com/office/drawing/2014/main" id="{F278B878-B3DF-E3A6-A5AE-FC505BC04EFA}"/>
              </a:ext>
            </a:extLst>
          </p:cNvPr>
          <p:cNvSpPr txBox="1"/>
          <p:nvPr/>
        </p:nvSpPr>
        <p:spPr>
          <a:xfrm>
            <a:off x="579438" y="1339377"/>
            <a:ext cx="10785248" cy="1231106"/>
          </a:xfrm>
          <a:prstGeom prst="rect">
            <a:avLst/>
          </a:prstGeom>
          <a:noFill/>
        </p:spPr>
        <p:txBody>
          <a:bodyPr wrap="square" rtlCol="0">
            <a:spAutoFit/>
          </a:bodyPr>
          <a:lstStyle/>
          <a:p>
            <a:pPr algn="l">
              <a:spcAft>
                <a:spcPts val="1200"/>
              </a:spcAft>
            </a:pPr>
            <a:r>
              <a:rPr lang="en-US" sz="1600" b="0" i="0" dirty="0">
                <a:solidFill>
                  <a:srgbClr val="161616"/>
                </a:solidFill>
                <a:effectLst/>
                <a:latin typeface="Quattrocento Sans" panose="020B0502050000020003" pitchFamily="34" charset="0"/>
              </a:rPr>
              <a:t>If you need an encrypted secret to be scoped to a specific repository, GitHub Enterprise Cloud and GitHub Enterprise Server also let you create secrets at repository level.</a:t>
            </a:r>
          </a:p>
          <a:p>
            <a:pPr algn="l">
              <a:spcAft>
                <a:spcPts val="1200"/>
              </a:spcAft>
            </a:pPr>
            <a:r>
              <a:rPr lang="en-US" sz="1600" b="0" i="0" dirty="0">
                <a:solidFill>
                  <a:srgbClr val="161616"/>
                </a:solidFill>
                <a:effectLst/>
                <a:latin typeface="Quattrocento Sans" panose="020B0502050000020003" pitchFamily="34" charset="0"/>
              </a:rPr>
              <a:t>To create a secret at repository level, go to your repository </a:t>
            </a:r>
            <a:r>
              <a:rPr lang="en-US" sz="1600" b="1" i="0" dirty="0">
                <a:solidFill>
                  <a:srgbClr val="161616"/>
                </a:solidFill>
                <a:effectLst/>
                <a:latin typeface="Quattrocento Sans" panose="020B0502050000020003" pitchFamily="34" charset="0"/>
              </a:rPr>
              <a:t>Settings</a:t>
            </a:r>
            <a:r>
              <a:rPr lang="en-US" sz="1600" b="0" i="0" dirty="0">
                <a:solidFill>
                  <a:srgbClr val="161616"/>
                </a:solidFill>
                <a:effectLst/>
                <a:latin typeface="Quattrocento Sans" panose="020B0502050000020003" pitchFamily="34" charset="0"/>
              </a:rPr>
              <a:t> and from the sidebar select </a:t>
            </a:r>
            <a:r>
              <a:rPr lang="en-US" sz="1600" b="1" i="0" dirty="0">
                <a:solidFill>
                  <a:srgbClr val="161616"/>
                </a:solidFill>
                <a:effectLst/>
                <a:latin typeface="Quattrocento Sans" panose="020B0502050000020003" pitchFamily="34" charset="0"/>
              </a:rPr>
              <a:t>Secrets and variables &gt; Actions &gt; New repository secret</a:t>
            </a:r>
            <a:r>
              <a:rPr lang="en-US" sz="1600" b="0" i="0" dirty="0">
                <a:solidFill>
                  <a:srgbClr val="161616"/>
                </a:solidFill>
                <a:effectLst/>
                <a:latin typeface="Quattrocento Sans" panose="020B0502050000020003" pitchFamily="34" charset="0"/>
              </a:rPr>
              <a:t>. In the screen that appears, enter a name and a value for your secret:</a:t>
            </a:r>
          </a:p>
        </p:txBody>
      </p:sp>
      <p:pic>
        <p:nvPicPr>
          <p:cNvPr id="7170" name="Picture 2" descr="New secret screen for repositories.">
            <a:extLst>
              <a:ext uri="{FF2B5EF4-FFF2-40B4-BE49-F238E27FC236}">
                <a16:creationId xmlns:a16="http://schemas.microsoft.com/office/drawing/2014/main" id="{FFA3403B-B039-257F-86E9-A17ECDE37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2570483"/>
            <a:ext cx="7604101" cy="3675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3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949AD05-3099-F912-7FA1-766BBF186C39}"/>
              </a:ext>
            </a:extLst>
          </p:cNvPr>
          <p:cNvSpPr txBox="1"/>
          <p:nvPr/>
        </p:nvSpPr>
        <p:spPr>
          <a:xfrm>
            <a:off x="6426200" y="1731612"/>
            <a:ext cx="5033963" cy="2339102"/>
          </a:xfrm>
          <a:prstGeom prst="rect">
            <a:avLst/>
          </a:prstGeom>
          <a:noFill/>
        </p:spPr>
        <p:txBody>
          <a:bodyPr wrap="square">
            <a:spAutoFit/>
          </a:bodyPr>
          <a:lstStyle/>
          <a:p>
            <a:pPr marL="342900" indent="-342900" algn="just">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List repository secrets:</a:t>
            </a:r>
          </a:p>
          <a:p>
            <a:pPr marL="342900" indent="-342900" algn="just">
              <a:spcBef>
                <a:spcPts val="600"/>
              </a:spcBef>
              <a:spcAft>
                <a:spcPts val="600"/>
              </a:spcAft>
              <a:buFont typeface="Arial" panose="020B0604020202020204" pitchFamily="34" charset="0"/>
              <a:buChar char="•"/>
            </a:pPr>
            <a:endParaRPr lang="en-US" sz="1600" b="1" i="0" dirty="0">
              <a:effectLst/>
              <a:latin typeface="Quattrocento Sans" panose="020B0502050000020003" pitchFamily="34" charset="0"/>
            </a:endParaRPr>
          </a:p>
          <a:p>
            <a:pPr marL="342900" indent="-342900" algn="just">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Update a repository secret:</a:t>
            </a:r>
          </a:p>
          <a:p>
            <a:pPr marL="342900" indent="-342900" algn="just">
              <a:spcBef>
                <a:spcPts val="600"/>
              </a:spcBef>
              <a:spcAft>
                <a:spcPts val="600"/>
              </a:spcAft>
              <a:buFont typeface="Arial" panose="020B0604020202020204" pitchFamily="34" charset="0"/>
              <a:buChar char="•"/>
            </a:pPr>
            <a:endParaRPr lang="en-US" sz="1600" b="1" i="0" dirty="0">
              <a:effectLst/>
              <a:latin typeface="Quattrocento Sans" panose="020B0502050000020003" pitchFamily="34" charset="0"/>
            </a:endParaRPr>
          </a:p>
          <a:p>
            <a:pPr marL="342900" indent="-342900" algn="just">
              <a:spcBef>
                <a:spcPts val="600"/>
              </a:spcBef>
              <a:spcAft>
                <a:spcPts val="600"/>
              </a:spcAft>
              <a:buFont typeface="Arial" panose="020B0604020202020204" pitchFamily="34" charset="0"/>
              <a:buChar char="•"/>
            </a:pPr>
            <a:r>
              <a:rPr lang="en-US" sz="1600" b="1" i="0" dirty="0">
                <a:effectLst/>
                <a:latin typeface="Quattrocento Sans" panose="020B0502050000020003" pitchFamily="34" charset="0"/>
              </a:rPr>
              <a:t>Delete a repository secret:</a:t>
            </a:r>
          </a:p>
          <a:p>
            <a:pPr algn="just">
              <a:spcBef>
                <a:spcPts val="600"/>
              </a:spcBef>
              <a:spcAft>
                <a:spcPts val="600"/>
              </a:spcAft>
            </a:pPr>
            <a:endParaRPr lang="en-US" sz="1600" b="1" i="0" dirty="0">
              <a:effectLst/>
              <a:latin typeface="Quattrocento Sans" panose="020B0502050000020003" pitchFamily="34" charset="0"/>
            </a:endParaRPr>
          </a:p>
        </p:txBody>
      </p:sp>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Manage Repository-Level Encrypted Secrets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TextBox 1">
            <a:extLst>
              <a:ext uri="{FF2B5EF4-FFF2-40B4-BE49-F238E27FC236}">
                <a16:creationId xmlns:a16="http://schemas.microsoft.com/office/drawing/2014/main" id="{379C76B7-1DDF-1BD6-4A5B-9D877A265886}"/>
              </a:ext>
            </a:extLst>
          </p:cNvPr>
          <p:cNvSpPr txBox="1"/>
          <p:nvPr/>
        </p:nvSpPr>
        <p:spPr>
          <a:xfrm>
            <a:off x="579438" y="1328776"/>
            <a:ext cx="5351462" cy="400110"/>
          </a:xfrm>
          <a:prstGeom prst="rect">
            <a:avLst/>
          </a:prstGeom>
          <a:noFill/>
        </p:spPr>
        <p:txBody>
          <a:bodyPr wrap="square">
            <a:spAutoFit/>
          </a:bodyPr>
          <a:lstStyle/>
          <a:p>
            <a:pPr algn="just"/>
            <a:r>
              <a:rPr lang="en-US" sz="2000" b="1" i="0" dirty="0">
                <a:effectLst/>
                <a:latin typeface="Quattrocento Sans" panose="020B0502050000020003" pitchFamily="34" charset="0"/>
              </a:rPr>
              <a:t>Adding Repository-Level Secrets</a:t>
            </a:r>
          </a:p>
        </p:txBody>
      </p:sp>
      <p:sp>
        <p:nvSpPr>
          <p:cNvPr id="4" name="TextBox 3">
            <a:extLst>
              <a:ext uri="{FF2B5EF4-FFF2-40B4-BE49-F238E27FC236}">
                <a16:creationId xmlns:a16="http://schemas.microsoft.com/office/drawing/2014/main" id="{8CF069CE-96DC-6C03-DFEA-D8C83E415086}"/>
              </a:ext>
            </a:extLst>
          </p:cNvPr>
          <p:cNvSpPr txBox="1"/>
          <p:nvPr/>
        </p:nvSpPr>
        <p:spPr>
          <a:xfrm>
            <a:off x="579438" y="1731612"/>
            <a:ext cx="5033963" cy="2277547"/>
          </a:xfrm>
          <a:prstGeom prst="rect">
            <a:avLst/>
          </a:prstGeom>
          <a:noFill/>
        </p:spPr>
        <p:txBody>
          <a:bodyPr wrap="square">
            <a:spAutoFit/>
          </a:bodyPr>
          <a:lstStyle/>
          <a:p>
            <a:pPr marL="342900" indent="-342900">
              <a:spcBef>
                <a:spcPts val="600"/>
              </a:spcBef>
              <a:spcAft>
                <a:spcPts val="600"/>
              </a:spcAft>
              <a:buFont typeface="+mj-lt"/>
              <a:buAutoNum type="arabicPeriod"/>
            </a:pPr>
            <a:r>
              <a:rPr lang="en-US" sz="1600" b="0" i="0" dirty="0">
                <a:effectLst/>
                <a:latin typeface="Quattrocento Sans" panose="020B0502050000020003" pitchFamily="34" charset="0"/>
              </a:rPr>
              <a:t>Navigate to </a:t>
            </a:r>
            <a:r>
              <a:rPr lang="en-US" sz="1600" b="1" i="0" dirty="0">
                <a:effectLst/>
                <a:latin typeface="Quattrocento Sans" panose="020B0502050000020003" pitchFamily="34" charset="0"/>
              </a:rPr>
              <a:t>Repository Settings → Secrets and variables → Actions</a:t>
            </a:r>
            <a:r>
              <a:rPr lang="en-US" sz="1600" b="0" i="0" dirty="0">
                <a:effectLst/>
                <a:latin typeface="Quattrocento Sans" panose="020B0502050000020003" pitchFamily="34" charset="0"/>
              </a:rPr>
              <a:t>. ![[Updated-</a:t>
            </a:r>
            <a:r>
              <a:rPr lang="en-US" sz="1600" b="0" i="0" dirty="0" err="1">
                <a:effectLst/>
                <a:latin typeface="Quattrocento Sans" panose="020B0502050000020003" pitchFamily="34" charset="0"/>
              </a:rPr>
              <a:t>ms</a:t>
            </a:r>
            <a:r>
              <a:rPr lang="en-US" sz="1600" b="0" i="0" dirty="0">
                <a:effectLst/>
                <a:latin typeface="Quattrocento Sans" panose="020B0502050000020003" pitchFamily="34" charset="0"/>
              </a:rPr>
              <a:t>-learn/6-ManageGitHubActions/image-3.png]]</a:t>
            </a:r>
          </a:p>
          <a:p>
            <a:pPr marL="342900" indent="-342900">
              <a:spcBef>
                <a:spcPts val="600"/>
              </a:spcBef>
              <a:spcAft>
                <a:spcPts val="600"/>
              </a:spcAft>
              <a:buFont typeface="+mj-lt"/>
              <a:buAutoNum type="arabicPeriod"/>
            </a:pPr>
            <a:r>
              <a:rPr lang="en-US" sz="1600" b="0" i="0" dirty="0">
                <a:effectLst/>
                <a:latin typeface="Quattrocento Sans" panose="020B0502050000020003" pitchFamily="34" charset="0"/>
              </a:rPr>
              <a:t>Click </a:t>
            </a:r>
            <a:r>
              <a:rPr lang="en-US" sz="1600" b="1" i="0" dirty="0">
                <a:effectLst/>
                <a:latin typeface="Quattrocento Sans" panose="020B0502050000020003" pitchFamily="34" charset="0"/>
              </a:rPr>
              <a:t>New repository secret</a:t>
            </a:r>
            <a:r>
              <a:rPr lang="en-US" sz="1600" b="0" i="0" dirty="0">
                <a:effectLst/>
                <a:latin typeface="Quattrocento Sans" panose="020B0502050000020003" pitchFamily="34" charset="0"/>
              </a:rPr>
              <a:t>.</a:t>
            </a:r>
          </a:p>
          <a:p>
            <a:pPr marL="342900" indent="-342900">
              <a:spcBef>
                <a:spcPts val="600"/>
              </a:spcBef>
              <a:spcAft>
                <a:spcPts val="600"/>
              </a:spcAft>
              <a:buFont typeface="+mj-lt"/>
              <a:buAutoNum type="arabicPeriod"/>
            </a:pPr>
            <a:r>
              <a:rPr lang="en-US" sz="1600" b="0" i="0" dirty="0">
                <a:effectLst/>
                <a:latin typeface="Quattrocento Sans" panose="020B0502050000020003" pitchFamily="34" charset="0"/>
              </a:rPr>
              <a:t>Enter the </a:t>
            </a:r>
            <a:r>
              <a:rPr lang="en-US" sz="1600" b="1" i="0" dirty="0">
                <a:effectLst/>
                <a:latin typeface="Quattrocento Sans" panose="020B0502050000020003" pitchFamily="34" charset="0"/>
              </a:rPr>
              <a:t>Secret Name</a:t>
            </a:r>
            <a:r>
              <a:rPr lang="en-US" sz="1600" b="0" i="0" dirty="0">
                <a:effectLst/>
                <a:latin typeface="Quattrocento Sans" panose="020B0502050000020003" pitchFamily="34" charset="0"/>
              </a:rPr>
              <a:t> and </a:t>
            </a:r>
            <a:r>
              <a:rPr lang="en-US" sz="1600" b="1" i="0" dirty="0">
                <a:effectLst/>
                <a:latin typeface="Quattrocento Sans" panose="020B0502050000020003" pitchFamily="34" charset="0"/>
              </a:rPr>
              <a:t>Secret Value</a:t>
            </a:r>
            <a:r>
              <a:rPr lang="en-US" sz="1600" b="0" i="0" dirty="0">
                <a:effectLst/>
                <a:latin typeface="Quattrocento Sans" panose="020B0502050000020003" pitchFamily="34" charset="0"/>
              </a:rPr>
              <a:t>.</a:t>
            </a:r>
          </a:p>
          <a:p>
            <a:pPr marL="342900" indent="-342900">
              <a:spcBef>
                <a:spcPts val="600"/>
              </a:spcBef>
              <a:spcAft>
                <a:spcPts val="600"/>
              </a:spcAft>
              <a:buFont typeface="+mj-lt"/>
              <a:buAutoNum type="arabicPeriod"/>
            </a:pPr>
            <a:r>
              <a:rPr lang="en-US" sz="1600" b="0" i="0" dirty="0">
                <a:effectLst/>
                <a:latin typeface="Quattrocento Sans" panose="020B0502050000020003" pitchFamily="34" charset="0"/>
              </a:rPr>
              <a:t>Click </a:t>
            </a:r>
            <a:r>
              <a:rPr lang="en-US" sz="1600" b="1" i="0" dirty="0">
                <a:effectLst/>
                <a:latin typeface="Quattrocento Sans" panose="020B0502050000020003" pitchFamily="34" charset="0"/>
              </a:rPr>
              <a:t>Save Secret</a:t>
            </a:r>
            <a:r>
              <a:rPr lang="en-US" sz="1600" b="0" i="0" dirty="0">
                <a:effectLst/>
                <a:latin typeface="Quattrocento Sans" panose="020B0502050000020003" pitchFamily="34" charset="0"/>
              </a:rPr>
              <a:t>. ![[Updated-</a:t>
            </a:r>
            <a:r>
              <a:rPr lang="en-US" sz="1600" b="0" i="0" dirty="0" err="1">
                <a:effectLst/>
                <a:latin typeface="Quattrocento Sans" panose="020B0502050000020003" pitchFamily="34" charset="0"/>
              </a:rPr>
              <a:t>ms</a:t>
            </a:r>
            <a:r>
              <a:rPr lang="en-US" sz="1600" b="0" i="0" dirty="0">
                <a:effectLst/>
                <a:latin typeface="Quattrocento Sans" panose="020B0502050000020003" pitchFamily="34" charset="0"/>
              </a:rPr>
              <a:t>-learn/6-ManageGitHubActions/image-4.png]]</a:t>
            </a:r>
          </a:p>
        </p:txBody>
      </p:sp>
      <p:sp>
        <p:nvSpPr>
          <p:cNvPr id="5" name="TextBox 4">
            <a:extLst>
              <a:ext uri="{FF2B5EF4-FFF2-40B4-BE49-F238E27FC236}">
                <a16:creationId xmlns:a16="http://schemas.microsoft.com/office/drawing/2014/main" id="{9AAD3AB8-8F02-64BF-56B7-C7144DD0DAFD}"/>
              </a:ext>
            </a:extLst>
          </p:cNvPr>
          <p:cNvSpPr txBox="1"/>
          <p:nvPr/>
        </p:nvSpPr>
        <p:spPr>
          <a:xfrm>
            <a:off x="6426200" y="1344165"/>
            <a:ext cx="4813300" cy="369332"/>
          </a:xfrm>
          <a:prstGeom prst="rect">
            <a:avLst/>
          </a:prstGeom>
          <a:noFill/>
        </p:spPr>
        <p:txBody>
          <a:bodyPr wrap="square">
            <a:spAutoFit/>
          </a:bodyPr>
          <a:lstStyle/>
          <a:p>
            <a:pPr algn="just"/>
            <a:r>
              <a:rPr lang="en-US" b="1" i="0" dirty="0">
                <a:effectLst/>
                <a:latin typeface="Quattrocento Sans" panose="020B0502050000020003" pitchFamily="34" charset="0"/>
              </a:rPr>
              <a:t>Managing Repository Secrets via CLI</a:t>
            </a:r>
          </a:p>
        </p:txBody>
      </p:sp>
      <p:sp>
        <p:nvSpPr>
          <p:cNvPr id="7" name="Rectangle 6">
            <a:extLst>
              <a:ext uri="{FF2B5EF4-FFF2-40B4-BE49-F238E27FC236}">
                <a16:creationId xmlns:a16="http://schemas.microsoft.com/office/drawing/2014/main" id="{7433B054-0177-7A43-482B-EE0C1F435900}"/>
              </a:ext>
            </a:extLst>
          </p:cNvPr>
          <p:cNvSpPr/>
          <p:nvPr/>
        </p:nvSpPr>
        <p:spPr>
          <a:xfrm>
            <a:off x="6845299" y="2086461"/>
            <a:ext cx="4394201" cy="37481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err="1"/>
              <a:t>gh</a:t>
            </a:r>
            <a:r>
              <a:rPr lang="en-US" sz="1050" dirty="0"/>
              <a:t> secret list --repo my-repo</a:t>
            </a:r>
            <a:endParaRPr lang="en-US" sz="1050" dirty="0">
              <a:solidFill>
                <a:schemeClr val="accent5">
                  <a:lumMod val="60000"/>
                  <a:lumOff val="40000"/>
                </a:schemeClr>
              </a:solidFill>
              <a:latin typeface="Roboto Mono" pitchFamily="49" charset="0"/>
              <a:ea typeface="Roboto Mono" pitchFamily="49" charset="0"/>
            </a:endParaRPr>
          </a:p>
        </p:txBody>
      </p:sp>
      <p:sp>
        <p:nvSpPr>
          <p:cNvPr id="11" name="Rectangle 10">
            <a:extLst>
              <a:ext uri="{FF2B5EF4-FFF2-40B4-BE49-F238E27FC236}">
                <a16:creationId xmlns:a16="http://schemas.microsoft.com/office/drawing/2014/main" id="{C6CD1B5D-2C47-4C66-8617-293293392D94}"/>
              </a:ext>
            </a:extLst>
          </p:cNvPr>
          <p:cNvSpPr/>
          <p:nvPr/>
        </p:nvSpPr>
        <p:spPr>
          <a:xfrm>
            <a:off x="6845298" y="2847866"/>
            <a:ext cx="4394201" cy="37481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err="1">
                <a:solidFill>
                  <a:srgbClr val="CCCCCC"/>
                </a:solidFill>
                <a:effectLst/>
                <a:latin typeface="-apple-system"/>
              </a:rPr>
              <a:t>gh</a:t>
            </a:r>
            <a:r>
              <a:rPr lang="en-US" sz="1050" b="0" i="0" dirty="0">
                <a:solidFill>
                  <a:srgbClr val="CCCCCC"/>
                </a:solidFill>
                <a:effectLst/>
                <a:latin typeface="-apple-system"/>
              </a:rPr>
              <a:t> secret </a:t>
            </a:r>
            <a:r>
              <a:rPr lang="en-US" sz="1050" b="0" i="0" dirty="0">
                <a:solidFill>
                  <a:srgbClr val="4EC9B0"/>
                </a:solidFill>
                <a:effectLst/>
                <a:latin typeface="-apple-system"/>
              </a:rPr>
              <a:t>set</a:t>
            </a:r>
            <a:r>
              <a:rPr lang="en-US" sz="1050" b="0" i="0" dirty="0">
                <a:solidFill>
                  <a:srgbClr val="CCCCCC"/>
                </a:solidFill>
                <a:effectLst/>
                <a:latin typeface="-apple-system"/>
              </a:rPr>
              <a:t> SECRET_NAME --repo my-repo --body </a:t>
            </a:r>
            <a:r>
              <a:rPr lang="en-US" sz="1050" b="0" i="0" dirty="0">
                <a:solidFill>
                  <a:srgbClr val="D69D85"/>
                </a:solidFill>
                <a:effectLst/>
                <a:latin typeface="-apple-system"/>
              </a:rPr>
              <a:t>"new-secret-value"</a:t>
            </a:r>
            <a:r>
              <a:rPr lang="en-US" sz="1050" b="0" i="0" dirty="0">
                <a:solidFill>
                  <a:srgbClr val="CCCCCC"/>
                </a:solidFill>
                <a:effectLst/>
                <a:latin typeface="-apple-system"/>
              </a:rPr>
              <a:t> </a:t>
            </a:r>
          </a:p>
        </p:txBody>
      </p:sp>
      <p:sp>
        <p:nvSpPr>
          <p:cNvPr id="12" name="Rectangle 11">
            <a:extLst>
              <a:ext uri="{FF2B5EF4-FFF2-40B4-BE49-F238E27FC236}">
                <a16:creationId xmlns:a16="http://schemas.microsoft.com/office/drawing/2014/main" id="{F6DC1447-8A6E-A61E-6FC7-5E1987190CF5}"/>
              </a:ext>
            </a:extLst>
          </p:cNvPr>
          <p:cNvSpPr/>
          <p:nvPr/>
        </p:nvSpPr>
        <p:spPr>
          <a:xfrm>
            <a:off x="6845297" y="3659344"/>
            <a:ext cx="4394201" cy="374816"/>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err="1">
                <a:solidFill>
                  <a:srgbClr val="CCCCCC"/>
                </a:solidFill>
                <a:effectLst/>
                <a:latin typeface="Roboto Mono" pitchFamily="49" charset="0"/>
                <a:ea typeface="Roboto Mono" pitchFamily="49" charset="0"/>
              </a:rPr>
              <a:t>gh</a:t>
            </a:r>
            <a:r>
              <a:rPr lang="en-US" sz="1050" b="0" i="0" dirty="0">
                <a:solidFill>
                  <a:srgbClr val="CCCCCC"/>
                </a:solidFill>
                <a:effectLst/>
                <a:latin typeface="Roboto Mono" pitchFamily="49" charset="0"/>
                <a:ea typeface="Roboto Mono" pitchFamily="49" charset="0"/>
              </a:rPr>
              <a:t> secret delete SECRET_NAME --repo my-repo </a:t>
            </a:r>
          </a:p>
        </p:txBody>
      </p:sp>
    </p:spTree>
    <p:extLst>
      <p:ext uri="{BB962C8B-B14F-4D97-AF65-F5344CB8AC3E}">
        <p14:creationId xmlns:p14="http://schemas.microsoft.com/office/powerpoint/2010/main" val="343366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Access Encrypted Secrets Within Actions and Workflows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6" name="TextBox 5">
            <a:extLst>
              <a:ext uri="{FF2B5EF4-FFF2-40B4-BE49-F238E27FC236}">
                <a16:creationId xmlns:a16="http://schemas.microsoft.com/office/drawing/2014/main" id="{FA990297-1CBB-540E-4E77-56514E4EF333}"/>
              </a:ext>
            </a:extLst>
          </p:cNvPr>
          <p:cNvSpPr txBox="1"/>
          <p:nvPr/>
        </p:nvSpPr>
        <p:spPr>
          <a:xfrm>
            <a:off x="579438" y="1223127"/>
            <a:ext cx="9174162" cy="646331"/>
          </a:xfrm>
          <a:prstGeom prst="rect">
            <a:avLst/>
          </a:prstGeom>
          <a:noFill/>
        </p:spPr>
        <p:txBody>
          <a:bodyPr wrap="square">
            <a:spAutoFit/>
          </a:bodyPr>
          <a:lstStyle/>
          <a:p>
            <a:pPr algn="just"/>
            <a:r>
              <a:rPr lang="en-US" b="0" i="0" dirty="0">
                <a:effectLst/>
                <a:latin typeface="Quattrocento Sans" panose="020B0502050000020003" pitchFamily="34" charset="0"/>
              </a:rPr>
              <a:t>Secrets can be used in GitHub Actions workflows to securely pass sensitive data to scripts, commands, or external services.</a:t>
            </a:r>
          </a:p>
        </p:txBody>
      </p:sp>
      <p:sp>
        <p:nvSpPr>
          <p:cNvPr id="2" name="TextBox 1">
            <a:extLst>
              <a:ext uri="{FF2B5EF4-FFF2-40B4-BE49-F238E27FC236}">
                <a16:creationId xmlns:a16="http://schemas.microsoft.com/office/drawing/2014/main" id="{379C76B7-1DDF-1BD6-4A5B-9D877A265886}"/>
              </a:ext>
            </a:extLst>
          </p:cNvPr>
          <p:cNvSpPr txBox="1"/>
          <p:nvPr/>
        </p:nvSpPr>
        <p:spPr>
          <a:xfrm>
            <a:off x="579438" y="2038735"/>
            <a:ext cx="5262562" cy="400110"/>
          </a:xfrm>
          <a:prstGeom prst="rect">
            <a:avLst/>
          </a:prstGeom>
          <a:noFill/>
        </p:spPr>
        <p:txBody>
          <a:bodyPr wrap="square">
            <a:spAutoFit/>
          </a:bodyPr>
          <a:lstStyle/>
          <a:p>
            <a:pPr algn="just"/>
            <a:r>
              <a:rPr lang="en-US" sz="2000" b="1" i="0" dirty="0">
                <a:effectLst/>
                <a:latin typeface="Quattrocento Sans" panose="020B0502050000020003" pitchFamily="34" charset="0"/>
              </a:rPr>
              <a:t>Defining and Accessing Secrets in a Workflow</a:t>
            </a:r>
          </a:p>
        </p:txBody>
      </p:sp>
      <p:sp>
        <p:nvSpPr>
          <p:cNvPr id="4" name="TextBox 3">
            <a:extLst>
              <a:ext uri="{FF2B5EF4-FFF2-40B4-BE49-F238E27FC236}">
                <a16:creationId xmlns:a16="http://schemas.microsoft.com/office/drawing/2014/main" id="{8CF069CE-96DC-6C03-DFEA-D8C83E415086}"/>
              </a:ext>
            </a:extLst>
          </p:cNvPr>
          <p:cNvSpPr txBox="1"/>
          <p:nvPr/>
        </p:nvSpPr>
        <p:spPr>
          <a:xfrm>
            <a:off x="579438" y="2441571"/>
            <a:ext cx="5999162" cy="1000274"/>
          </a:xfrm>
          <a:prstGeom prst="rect">
            <a:avLst/>
          </a:prstGeom>
          <a:noFill/>
        </p:spPr>
        <p:txBody>
          <a:bodyPr wrap="square">
            <a:spAutoFit/>
          </a:bodyPr>
          <a:lstStyle/>
          <a:p>
            <a:pPr marL="342900" indent="-342900" algn="l">
              <a:spcAft>
                <a:spcPts val="600"/>
              </a:spcAft>
              <a:buFont typeface="+mj-lt"/>
              <a:buAutoNum type="arabicPeriod"/>
            </a:pPr>
            <a:r>
              <a:rPr lang="en-US" b="1" i="0" dirty="0">
                <a:effectLst/>
                <a:latin typeface="Quattrocento Sans" panose="020B0502050000020003" pitchFamily="34" charset="0"/>
              </a:rPr>
              <a:t>Store the secret</a:t>
            </a:r>
            <a:r>
              <a:rPr lang="en-US" b="0" i="0" dirty="0">
                <a:effectLst/>
                <a:latin typeface="Quattrocento Sans" panose="020B0502050000020003" pitchFamily="34" charset="0"/>
              </a:rPr>
              <a:t> in the </a:t>
            </a:r>
            <a:r>
              <a:rPr lang="en-US" b="1" i="0" dirty="0">
                <a:effectLst/>
                <a:latin typeface="Quattrocento Sans" panose="020B0502050000020003" pitchFamily="34" charset="0"/>
              </a:rPr>
              <a:t>GitHub repository settings</a:t>
            </a:r>
            <a:r>
              <a:rPr lang="en-US" b="0" i="0" dirty="0">
                <a:effectLst/>
                <a:latin typeface="Quattrocento Sans" panose="020B0502050000020003" pitchFamily="34" charset="0"/>
              </a:rPr>
              <a:t>.</a:t>
            </a:r>
          </a:p>
          <a:p>
            <a:pPr marL="342900" indent="-342900" algn="l">
              <a:spcAft>
                <a:spcPts val="600"/>
              </a:spcAft>
              <a:buFont typeface="+mj-lt"/>
              <a:buAutoNum type="arabicPeriod"/>
            </a:pPr>
            <a:r>
              <a:rPr lang="en-US" b="1" i="0" dirty="0">
                <a:effectLst/>
                <a:latin typeface="Quattrocento Sans" panose="020B0502050000020003" pitchFamily="34" charset="0"/>
              </a:rPr>
              <a:t>Reference the secret</a:t>
            </a:r>
            <a:r>
              <a:rPr lang="en-US" b="0" i="0" dirty="0">
                <a:effectLst/>
                <a:latin typeface="Quattrocento Sans" panose="020B0502050000020003" pitchFamily="34" charset="0"/>
              </a:rPr>
              <a:t> in a workflow using </a:t>
            </a:r>
            <a:r>
              <a:rPr lang="en-US" sz="1600" b="0" i="0" dirty="0" err="1">
                <a:effectLst/>
                <a:highlight>
                  <a:srgbClr val="C0C0C0"/>
                </a:highlight>
                <a:latin typeface="Roboto Mono" pitchFamily="49" charset="0"/>
                <a:ea typeface="Roboto Mono" pitchFamily="49" charset="0"/>
              </a:rPr>
              <a:t>secrets.SECRET_NAME</a:t>
            </a:r>
            <a:r>
              <a:rPr lang="en-US" b="0" i="0" dirty="0">
                <a:effectLst/>
                <a:latin typeface="Quattrocento Sans" panose="020B0502050000020003" pitchFamily="34" charset="0"/>
              </a:rPr>
              <a:t>.</a:t>
            </a:r>
          </a:p>
        </p:txBody>
      </p:sp>
      <p:sp>
        <p:nvSpPr>
          <p:cNvPr id="5" name="TextBox 4">
            <a:extLst>
              <a:ext uri="{FF2B5EF4-FFF2-40B4-BE49-F238E27FC236}">
                <a16:creationId xmlns:a16="http://schemas.microsoft.com/office/drawing/2014/main" id="{9AAD3AB8-8F02-64BF-56B7-C7144DD0DAFD}"/>
              </a:ext>
            </a:extLst>
          </p:cNvPr>
          <p:cNvSpPr txBox="1"/>
          <p:nvPr/>
        </p:nvSpPr>
        <p:spPr>
          <a:xfrm>
            <a:off x="6578600" y="1969743"/>
            <a:ext cx="4394201" cy="369332"/>
          </a:xfrm>
          <a:prstGeom prst="rect">
            <a:avLst/>
          </a:prstGeom>
          <a:noFill/>
        </p:spPr>
        <p:txBody>
          <a:bodyPr wrap="square">
            <a:spAutoFit/>
          </a:bodyPr>
          <a:lstStyle/>
          <a:p>
            <a:pPr algn="just"/>
            <a:r>
              <a:rPr lang="en-US" b="1" i="0" dirty="0">
                <a:effectLst/>
                <a:latin typeface="Quattrocento Sans" panose="020B0502050000020003" pitchFamily="34" charset="0"/>
              </a:rPr>
              <a:t>Example: Using a Secret in a Workflow</a:t>
            </a:r>
          </a:p>
        </p:txBody>
      </p:sp>
      <p:sp>
        <p:nvSpPr>
          <p:cNvPr id="7" name="Rectangle 6">
            <a:extLst>
              <a:ext uri="{FF2B5EF4-FFF2-40B4-BE49-F238E27FC236}">
                <a16:creationId xmlns:a16="http://schemas.microsoft.com/office/drawing/2014/main" id="{7433B054-0177-7A43-482B-EE0C1F435900}"/>
              </a:ext>
            </a:extLst>
          </p:cNvPr>
          <p:cNvSpPr/>
          <p:nvPr/>
        </p:nvSpPr>
        <p:spPr>
          <a:xfrm>
            <a:off x="6578600" y="2507837"/>
            <a:ext cx="4394201" cy="3021387"/>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accent1">
                    <a:lumMod val="40000"/>
                    <a:lumOff val="60000"/>
                  </a:schemeClr>
                </a:solidFill>
                <a:latin typeface="Roboto Mono" pitchFamily="49" charset="0"/>
                <a:ea typeface="Roboto Mono" pitchFamily="49" charset="0"/>
              </a:rPr>
              <a:t>name: </a:t>
            </a:r>
            <a:r>
              <a:rPr lang="en-US" sz="1050" dirty="0">
                <a:solidFill>
                  <a:schemeClr val="accent2">
                    <a:lumMod val="60000"/>
                    <a:lumOff val="40000"/>
                  </a:schemeClr>
                </a:solidFill>
                <a:latin typeface="Roboto Mono" pitchFamily="49" charset="0"/>
                <a:ea typeface="Roboto Mono" pitchFamily="49" charset="0"/>
              </a:rPr>
              <a:t>Deploy Application</a:t>
            </a:r>
          </a:p>
          <a:p>
            <a:endParaRPr lang="en-US" sz="1050" dirty="0">
              <a:solidFill>
                <a:schemeClr val="accent1">
                  <a:lumMod val="40000"/>
                  <a:lumOff val="60000"/>
                </a:schemeClr>
              </a:solidFill>
              <a:latin typeface="Roboto Mono" pitchFamily="49" charset="0"/>
              <a:ea typeface="Roboto Mono" pitchFamily="49" charset="0"/>
            </a:endParaRPr>
          </a:p>
          <a:p>
            <a:r>
              <a:rPr lang="en-US" sz="1050" dirty="0">
                <a:solidFill>
                  <a:schemeClr val="accent1">
                    <a:lumMod val="40000"/>
                    <a:lumOff val="60000"/>
                  </a:schemeClr>
                </a:solidFill>
                <a:latin typeface="Roboto Mono" pitchFamily="49" charset="0"/>
                <a:ea typeface="Roboto Mono" pitchFamily="49" charset="0"/>
              </a:rPr>
              <a:t>on:</a:t>
            </a:r>
          </a:p>
          <a:p>
            <a:r>
              <a:rPr lang="en-US" sz="1050" dirty="0">
                <a:solidFill>
                  <a:schemeClr val="accent1">
                    <a:lumMod val="40000"/>
                    <a:lumOff val="60000"/>
                  </a:schemeClr>
                </a:solidFill>
                <a:latin typeface="Roboto Mono" pitchFamily="49" charset="0"/>
                <a:ea typeface="Roboto Mono" pitchFamily="49" charset="0"/>
              </a:rPr>
              <a:t>  push:</a:t>
            </a:r>
          </a:p>
          <a:p>
            <a:r>
              <a:rPr lang="en-US" sz="1050" dirty="0">
                <a:solidFill>
                  <a:schemeClr val="accent1">
                    <a:lumMod val="40000"/>
                    <a:lumOff val="60000"/>
                  </a:schemeClr>
                </a:solidFill>
                <a:latin typeface="Roboto Mono" pitchFamily="49" charset="0"/>
                <a:ea typeface="Roboto Mono" pitchFamily="49" charset="0"/>
              </a:rPr>
              <a:t>    branches:</a:t>
            </a:r>
          </a:p>
          <a:p>
            <a:r>
              <a:rPr lang="en-US" sz="1050" dirty="0">
                <a:solidFill>
                  <a:schemeClr val="accent2">
                    <a:lumMod val="60000"/>
                    <a:lumOff val="40000"/>
                  </a:schemeClr>
                </a:solidFill>
                <a:latin typeface="Roboto Mono" pitchFamily="49" charset="0"/>
                <a:ea typeface="Roboto Mono" pitchFamily="49" charset="0"/>
              </a:rPr>
              <a:t>      - main</a:t>
            </a:r>
          </a:p>
          <a:p>
            <a:endParaRPr lang="en-US" sz="1050" dirty="0">
              <a:solidFill>
                <a:schemeClr val="accent1">
                  <a:lumMod val="40000"/>
                  <a:lumOff val="60000"/>
                </a:schemeClr>
              </a:solidFill>
              <a:latin typeface="Roboto Mono" pitchFamily="49" charset="0"/>
              <a:ea typeface="Roboto Mono" pitchFamily="49" charset="0"/>
            </a:endParaRPr>
          </a:p>
          <a:p>
            <a:r>
              <a:rPr lang="en-US" sz="1050" dirty="0">
                <a:solidFill>
                  <a:schemeClr val="accent1">
                    <a:lumMod val="40000"/>
                    <a:lumOff val="60000"/>
                  </a:schemeClr>
                </a:solidFill>
                <a:latin typeface="Roboto Mono" pitchFamily="49" charset="0"/>
                <a:ea typeface="Roboto Mono" pitchFamily="49" charset="0"/>
              </a:rPr>
              <a:t>jobs:</a:t>
            </a:r>
          </a:p>
          <a:p>
            <a:r>
              <a:rPr lang="en-US" sz="1050" dirty="0">
                <a:solidFill>
                  <a:schemeClr val="accent1">
                    <a:lumMod val="40000"/>
                    <a:lumOff val="60000"/>
                  </a:schemeClr>
                </a:solidFill>
                <a:latin typeface="Roboto Mono" pitchFamily="49" charset="0"/>
                <a:ea typeface="Roboto Mono" pitchFamily="49" charset="0"/>
              </a:rPr>
              <a:t>  deploy:</a:t>
            </a:r>
          </a:p>
          <a:p>
            <a:r>
              <a:rPr lang="en-US" sz="1050" dirty="0">
                <a:solidFill>
                  <a:schemeClr val="accent1">
                    <a:lumMod val="40000"/>
                    <a:lumOff val="60000"/>
                  </a:schemeClr>
                </a:solidFill>
                <a:latin typeface="Roboto Mono" pitchFamily="49" charset="0"/>
                <a:ea typeface="Roboto Mono" pitchFamily="49" charset="0"/>
              </a:rPr>
              <a:t>    runs-on: </a:t>
            </a:r>
            <a:r>
              <a:rPr lang="en-US" sz="1050" dirty="0">
                <a:solidFill>
                  <a:schemeClr val="accent2">
                    <a:lumMod val="60000"/>
                    <a:lumOff val="40000"/>
                  </a:schemeClr>
                </a:solidFill>
                <a:latin typeface="Roboto Mono" pitchFamily="49" charset="0"/>
                <a:ea typeface="Roboto Mono" pitchFamily="49" charset="0"/>
              </a:rPr>
              <a:t>ubuntu-latest</a:t>
            </a:r>
          </a:p>
          <a:p>
            <a:r>
              <a:rPr lang="en-US" sz="1050" dirty="0">
                <a:solidFill>
                  <a:schemeClr val="accent1">
                    <a:lumMod val="40000"/>
                    <a:lumOff val="60000"/>
                  </a:schemeClr>
                </a:solidFill>
                <a:latin typeface="Roboto Mono" pitchFamily="49" charset="0"/>
                <a:ea typeface="Roboto Mono" pitchFamily="49" charset="0"/>
              </a:rPr>
              <a:t>    steps:</a:t>
            </a:r>
          </a:p>
          <a:p>
            <a:r>
              <a:rPr lang="en-US" sz="1050" dirty="0">
                <a:solidFill>
                  <a:schemeClr val="accent1">
                    <a:lumMod val="40000"/>
                    <a:lumOff val="60000"/>
                  </a:schemeClr>
                </a:solidFill>
                <a:latin typeface="Roboto Mono" pitchFamily="49" charset="0"/>
                <a:ea typeface="Roboto Mono" pitchFamily="49" charset="0"/>
              </a:rPr>
              <a:t>      - name: </a:t>
            </a:r>
            <a:r>
              <a:rPr lang="en-US" sz="1050" dirty="0">
                <a:solidFill>
                  <a:schemeClr val="accent2">
                    <a:lumMod val="60000"/>
                    <a:lumOff val="40000"/>
                  </a:schemeClr>
                </a:solidFill>
                <a:latin typeface="Roboto Mono" pitchFamily="49" charset="0"/>
                <a:ea typeface="Roboto Mono" pitchFamily="49" charset="0"/>
              </a:rPr>
              <a:t>Checkout repository</a:t>
            </a:r>
          </a:p>
          <a:p>
            <a:r>
              <a:rPr lang="en-US" sz="1050" dirty="0">
                <a:solidFill>
                  <a:schemeClr val="accent1">
                    <a:lumMod val="40000"/>
                    <a:lumOff val="60000"/>
                  </a:schemeClr>
                </a:solidFill>
                <a:latin typeface="Roboto Mono" pitchFamily="49" charset="0"/>
                <a:ea typeface="Roboto Mono" pitchFamily="49" charset="0"/>
              </a:rPr>
              <a:t>        uses: </a:t>
            </a:r>
            <a:r>
              <a:rPr lang="en-US" sz="1050" dirty="0">
                <a:solidFill>
                  <a:schemeClr val="accent2">
                    <a:lumMod val="60000"/>
                    <a:lumOff val="40000"/>
                  </a:schemeClr>
                </a:solidFill>
                <a:latin typeface="Roboto Mono" pitchFamily="49" charset="0"/>
                <a:ea typeface="Roboto Mono" pitchFamily="49" charset="0"/>
              </a:rPr>
              <a:t>actions/checkout@v3</a:t>
            </a:r>
          </a:p>
          <a:p>
            <a:endParaRPr lang="en-US" sz="1050" dirty="0">
              <a:solidFill>
                <a:schemeClr val="accent1">
                  <a:lumMod val="40000"/>
                  <a:lumOff val="60000"/>
                </a:schemeClr>
              </a:solidFill>
              <a:latin typeface="Roboto Mono" pitchFamily="49" charset="0"/>
              <a:ea typeface="Roboto Mono" pitchFamily="49" charset="0"/>
            </a:endParaRPr>
          </a:p>
          <a:p>
            <a:r>
              <a:rPr lang="en-US" sz="1050" dirty="0">
                <a:solidFill>
                  <a:schemeClr val="accent1">
                    <a:lumMod val="40000"/>
                    <a:lumOff val="60000"/>
                  </a:schemeClr>
                </a:solidFill>
                <a:latin typeface="Roboto Mono" pitchFamily="49" charset="0"/>
                <a:ea typeface="Roboto Mono" pitchFamily="49" charset="0"/>
              </a:rPr>
              <a:t>      - name: </a:t>
            </a:r>
            <a:r>
              <a:rPr lang="en-US" sz="1050" dirty="0">
                <a:solidFill>
                  <a:schemeClr val="accent2">
                    <a:lumMod val="60000"/>
                    <a:lumOff val="40000"/>
                  </a:schemeClr>
                </a:solidFill>
                <a:latin typeface="Roboto Mono" pitchFamily="49" charset="0"/>
                <a:ea typeface="Roboto Mono" pitchFamily="49" charset="0"/>
              </a:rPr>
              <a:t>Use secret in a script</a:t>
            </a:r>
          </a:p>
          <a:p>
            <a:r>
              <a:rPr lang="en-US" sz="1050" dirty="0">
                <a:solidFill>
                  <a:schemeClr val="accent1">
                    <a:lumMod val="40000"/>
                    <a:lumOff val="60000"/>
                  </a:schemeClr>
                </a:solidFill>
                <a:latin typeface="Roboto Mono" pitchFamily="49" charset="0"/>
                <a:ea typeface="Roboto Mono" pitchFamily="49" charset="0"/>
              </a:rPr>
              <a:t>        run: </a:t>
            </a:r>
            <a:r>
              <a:rPr lang="en-US" sz="1050" dirty="0">
                <a:solidFill>
                  <a:schemeClr val="accent2">
                    <a:lumMod val="60000"/>
                    <a:lumOff val="40000"/>
                  </a:schemeClr>
                </a:solidFill>
                <a:latin typeface="Roboto Mono" pitchFamily="49" charset="0"/>
                <a:ea typeface="Roboto Mono" pitchFamily="49" charset="0"/>
              </a:rPr>
              <a:t>echo "Deploying with API_KEY=$</a:t>
            </a:r>
            <a:r>
              <a:rPr lang="en-US" sz="1050" dirty="0">
                <a:solidFill>
                  <a:schemeClr val="accent5">
                    <a:lumMod val="60000"/>
                    <a:lumOff val="40000"/>
                  </a:schemeClr>
                </a:solidFill>
                <a:latin typeface="Roboto Mono" pitchFamily="49" charset="0"/>
                <a:ea typeface="Roboto Mono" pitchFamily="49" charset="0"/>
              </a:rPr>
              <a:t>{{ </a:t>
            </a:r>
            <a:r>
              <a:rPr lang="en-US" sz="1050" dirty="0" err="1">
                <a:solidFill>
                  <a:schemeClr val="accent5">
                    <a:lumMod val="60000"/>
                    <a:lumOff val="40000"/>
                  </a:schemeClr>
                </a:solidFill>
                <a:latin typeface="Roboto Mono" pitchFamily="49" charset="0"/>
                <a:ea typeface="Roboto Mono" pitchFamily="49" charset="0"/>
              </a:rPr>
              <a:t>secrets.DEPLOYMENT_KEY</a:t>
            </a:r>
            <a:r>
              <a:rPr lang="en-US" sz="1050" dirty="0">
                <a:solidFill>
                  <a:schemeClr val="accent5">
                    <a:lumMod val="60000"/>
                    <a:lumOff val="40000"/>
                  </a:schemeClr>
                </a:solidFill>
                <a:latin typeface="Roboto Mono" pitchFamily="49" charset="0"/>
                <a:ea typeface="Roboto Mono" pitchFamily="49" charset="0"/>
              </a:rPr>
              <a:t> }}"</a:t>
            </a:r>
          </a:p>
        </p:txBody>
      </p:sp>
      <p:sp>
        <p:nvSpPr>
          <p:cNvPr id="8" name="TextBox 7">
            <a:extLst>
              <a:ext uri="{FF2B5EF4-FFF2-40B4-BE49-F238E27FC236}">
                <a16:creationId xmlns:a16="http://schemas.microsoft.com/office/drawing/2014/main" id="{B8414326-07AB-8652-208D-26B9D04A3F5F}"/>
              </a:ext>
            </a:extLst>
          </p:cNvPr>
          <p:cNvSpPr txBox="1"/>
          <p:nvPr/>
        </p:nvSpPr>
        <p:spPr>
          <a:xfrm>
            <a:off x="579438" y="3618420"/>
            <a:ext cx="5262562" cy="400110"/>
          </a:xfrm>
          <a:prstGeom prst="rect">
            <a:avLst/>
          </a:prstGeom>
          <a:noFill/>
        </p:spPr>
        <p:txBody>
          <a:bodyPr wrap="square">
            <a:spAutoFit/>
          </a:bodyPr>
          <a:lstStyle/>
          <a:p>
            <a:pPr algn="just"/>
            <a:r>
              <a:rPr lang="en-US" sz="2000" b="1" i="0" dirty="0">
                <a:effectLst/>
                <a:latin typeface="Quattrocento Sans" panose="020B0502050000020003" pitchFamily="34" charset="0"/>
              </a:rPr>
              <a:t>Best Practices for Using Secrets in Workflows</a:t>
            </a:r>
          </a:p>
        </p:txBody>
      </p:sp>
      <p:sp>
        <p:nvSpPr>
          <p:cNvPr id="9" name="TextBox 8">
            <a:extLst>
              <a:ext uri="{FF2B5EF4-FFF2-40B4-BE49-F238E27FC236}">
                <a16:creationId xmlns:a16="http://schemas.microsoft.com/office/drawing/2014/main" id="{E8E86D4B-6B8B-CAFB-382B-A6AFAA5433E4}"/>
              </a:ext>
            </a:extLst>
          </p:cNvPr>
          <p:cNvSpPr txBox="1"/>
          <p:nvPr/>
        </p:nvSpPr>
        <p:spPr>
          <a:xfrm>
            <a:off x="579438" y="4025830"/>
            <a:ext cx="5516562" cy="2292935"/>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b="1" i="0" dirty="0">
                <a:effectLst/>
                <a:latin typeface="Quattrocento Sans" panose="020B0502050000020003" pitchFamily="34" charset="0"/>
              </a:rPr>
              <a:t>Do not print secrets</a:t>
            </a:r>
            <a:r>
              <a:rPr lang="en-US" sz="1600" b="0" i="0" dirty="0">
                <a:effectLst/>
                <a:latin typeface="Quattrocento Sans" panose="020B0502050000020003" pitchFamily="34" charset="0"/>
              </a:rPr>
              <a:t> in logs using </a:t>
            </a:r>
            <a:r>
              <a:rPr lang="en-US" sz="1400" b="0" i="0" dirty="0">
                <a:effectLst/>
                <a:highlight>
                  <a:srgbClr val="C0C0C0"/>
                </a:highlight>
                <a:latin typeface="Roboto Mono" pitchFamily="49" charset="0"/>
                <a:ea typeface="Roboto Mono" pitchFamily="49" charset="0"/>
              </a:rPr>
              <a:t>echo ${{ </a:t>
            </a:r>
            <a:r>
              <a:rPr lang="en-US" sz="1400" b="0" i="0" dirty="0" err="1">
                <a:effectLst/>
                <a:highlight>
                  <a:srgbClr val="C0C0C0"/>
                </a:highlight>
                <a:latin typeface="Roboto Mono" pitchFamily="49" charset="0"/>
                <a:ea typeface="Roboto Mono" pitchFamily="49" charset="0"/>
              </a:rPr>
              <a:t>secrets.SECRET_NAME</a:t>
            </a:r>
            <a:r>
              <a:rPr lang="en-US" sz="1400" b="0" i="0" dirty="0">
                <a:effectLst/>
                <a:highlight>
                  <a:srgbClr val="C0C0C0"/>
                </a:highlight>
                <a:latin typeface="Roboto Mono" pitchFamily="49" charset="0"/>
                <a:ea typeface="Roboto Mono" pitchFamily="49" charset="0"/>
              </a:rPr>
              <a:t> }}</a:t>
            </a:r>
            <a:r>
              <a:rPr lang="en-US" sz="1600" b="0" i="0" dirty="0">
                <a:effectLst/>
                <a:latin typeface="Quattrocento Sans" panose="020B0502050000020003" pitchFamily="34" charset="0"/>
              </a:rPr>
              <a:t>.</a:t>
            </a:r>
          </a:p>
          <a:p>
            <a:pPr marL="285750" indent="-285750">
              <a:spcAft>
                <a:spcPts val="600"/>
              </a:spcAft>
              <a:buFont typeface="Arial" panose="020B0604020202020204" pitchFamily="34" charset="0"/>
              <a:buChar char="•"/>
            </a:pPr>
            <a:r>
              <a:rPr lang="en-US" sz="1600" b="1" i="0" dirty="0">
                <a:effectLst/>
                <a:latin typeface="Quattrocento Sans" panose="020B0502050000020003" pitchFamily="34" charset="0"/>
              </a:rPr>
              <a:t>Use secrets within script commands</a:t>
            </a:r>
            <a:r>
              <a:rPr lang="en-US" sz="1600" b="0" i="0" dirty="0">
                <a:effectLst/>
                <a:latin typeface="Quattrocento Sans" panose="020B0502050000020003" pitchFamily="34" charset="0"/>
              </a:rPr>
              <a:t>, rather than assigning them to environment variables.</a:t>
            </a:r>
          </a:p>
          <a:p>
            <a:pPr marL="285750" indent="-285750">
              <a:spcAft>
                <a:spcPts val="600"/>
              </a:spcAft>
              <a:buFont typeface="Arial" panose="020B0604020202020204" pitchFamily="34" charset="0"/>
              <a:buChar char="•"/>
            </a:pPr>
            <a:r>
              <a:rPr lang="en-US" sz="1600" b="1" i="0" dirty="0">
                <a:effectLst/>
                <a:latin typeface="Quattrocento Sans" panose="020B0502050000020003" pitchFamily="34" charset="0"/>
              </a:rPr>
              <a:t>Limit access</a:t>
            </a:r>
            <a:r>
              <a:rPr lang="en-US" sz="1600" b="0" i="0" dirty="0">
                <a:effectLst/>
                <a:latin typeface="Quattrocento Sans" panose="020B0502050000020003" pitchFamily="34" charset="0"/>
              </a:rPr>
              <a:t> by defining secrets at the </a:t>
            </a:r>
            <a:r>
              <a:rPr lang="en-US" sz="1600" b="1" i="0" dirty="0">
                <a:effectLst/>
                <a:latin typeface="Quattrocento Sans" panose="020B0502050000020003" pitchFamily="34" charset="0"/>
              </a:rPr>
              <a:t>lowest necessary level</a:t>
            </a:r>
            <a:r>
              <a:rPr lang="en-US" sz="1600" b="0" i="0" dirty="0">
                <a:effectLst/>
                <a:latin typeface="Quattrocento Sans" panose="020B0502050000020003" pitchFamily="34" charset="0"/>
              </a:rPr>
              <a:t>.</a:t>
            </a:r>
          </a:p>
          <a:p>
            <a:pPr marL="285750" indent="-285750">
              <a:spcAft>
                <a:spcPts val="600"/>
              </a:spcAft>
              <a:buFont typeface="Arial" panose="020B0604020202020204" pitchFamily="34" charset="0"/>
              <a:buChar char="•"/>
            </a:pPr>
            <a:r>
              <a:rPr lang="en-US" sz="1600" b="1" i="0" dirty="0">
                <a:effectLst/>
                <a:latin typeface="Quattrocento Sans" panose="020B0502050000020003" pitchFamily="34" charset="0"/>
              </a:rPr>
              <a:t>Rotate secrets periodically</a:t>
            </a:r>
            <a:r>
              <a:rPr lang="en-US" sz="1600" b="0" i="0" dirty="0">
                <a:effectLst/>
                <a:latin typeface="Quattrocento Sans" panose="020B0502050000020003" pitchFamily="34" charset="0"/>
              </a:rPr>
              <a:t> and update workflows accordingly.</a:t>
            </a:r>
          </a:p>
        </p:txBody>
      </p:sp>
    </p:spTree>
    <p:extLst>
      <p:ext uri="{BB962C8B-B14F-4D97-AF65-F5344CB8AC3E}">
        <p14:creationId xmlns:p14="http://schemas.microsoft.com/office/powerpoint/2010/main" val="8505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DBC09F-F1BC-B030-ABA5-CCC4CB439AB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65ACD8-A3C0-1947-EE3F-EB8082717C0F}"/>
              </a:ext>
            </a:extLst>
          </p:cNvPr>
          <p:cNvSpPr>
            <a:spLocks noGrp="1"/>
          </p:cNvSpPr>
          <p:nvPr>
            <p:ph type="title"/>
          </p:nvPr>
        </p:nvSpPr>
        <p:spPr>
          <a:xfrm>
            <a:off x="579439" y="730684"/>
            <a:ext cx="10393362" cy="492443"/>
          </a:xfrm>
        </p:spPr>
        <p:txBody>
          <a:bodyPr>
            <a:normAutofit fontScale="90000"/>
          </a:bodyPr>
          <a:lstStyle/>
          <a:p>
            <a:r>
              <a:rPr lang="en-US" sz="3200" dirty="0">
                <a:latin typeface="Quattrocento Sans" panose="020B0502050000020003" pitchFamily="34" charset="0"/>
              </a:rPr>
              <a:t>How to Use third party Vaults</a:t>
            </a:r>
          </a:p>
        </p:txBody>
      </p:sp>
      <p:sp>
        <p:nvSpPr>
          <p:cNvPr id="3" name="Footer Placeholder 2">
            <a:extLst>
              <a:ext uri="{FF2B5EF4-FFF2-40B4-BE49-F238E27FC236}">
                <a16:creationId xmlns:a16="http://schemas.microsoft.com/office/drawing/2014/main" id="{E273CA05-D43F-CF06-78EC-54678ADFDA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TextBox 1">
            <a:extLst>
              <a:ext uri="{FF2B5EF4-FFF2-40B4-BE49-F238E27FC236}">
                <a16:creationId xmlns:a16="http://schemas.microsoft.com/office/drawing/2014/main" id="{379C76B7-1DDF-1BD6-4A5B-9D877A265886}"/>
              </a:ext>
            </a:extLst>
          </p:cNvPr>
          <p:cNvSpPr txBox="1"/>
          <p:nvPr/>
        </p:nvSpPr>
        <p:spPr>
          <a:xfrm>
            <a:off x="579438" y="1907258"/>
            <a:ext cx="5351462" cy="400110"/>
          </a:xfrm>
          <a:prstGeom prst="rect">
            <a:avLst/>
          </a:prstGeom>
          <a:noFill/>
        </p:spPr>
        <p:txBody>
          <a:bodyPr wrap="square">
            <a:spAutoFit/>
          </a:bodyPr>
          <a:lstStyle/>
          <a:p>
            <a:pPr algn="just"/>
            <a:r>
              <a:rPr lang="en-US" sz="2000" b="1" i="0" dirty="0">
                <a:effectLst/>
                <a:latin typeface="Quattrocento Sans" panose="020B0502050000020003" pitchFamily="34" charset="0"/>
              </a:rPr>
              <a:t>1. </a:t>
            </a:r>
            <a:r>
              <a:rPr lang="en-US" sz="2000" b="1" i="0" dirty="0" err="1">
                <a:effectLst/>
                <a:latin typeface="Quattrocento Sans" panose="020B0502050000020003" pitchFamily="34" charset="0"/>
              </a:rPr>
              <a:t>HashiCorp</a:t>
            </a:r>
            <a:r>
              <a:rPr lang="en-US" sz="2000" b="1" i="0" dirty="0">
                <a:effectLst/>
                <a:latin typeface="Quattrocento Sans" panose="020B0502050000020003" pitchFamily="34" charset="0"/>
              </a:rPr>
              <a:t> Vault</a:t>
            </a:r>
          </a:p>
        </p:txBody>
      </p:sp>
      <p:sp>
        <p:nvSpPr>
          <p:cNvPr id="4" name="TextBox 3">
            <a:extLst>
              <a:ext uri="{FF2B5EF4-FFF2-40B4-BE49-F238E27FC236}">
                <a16:creationId xmlns:a16="http://schemas.microsoft.com/office/drawing/2014/main" id="{8CF069CE-96DC-6C03-DFEA-D8C83E415086}"/>
              </a:ext>
            </a:extLst>
          </p:cNvPr>
          <p:cNvSpPr txBox="1"/>
          <p:nvPr/>
        </p:nvSpPr>
        <p:spPr>
          <a:xfrm>
            <a:off x="579438" y="1194693"/>
            <a:ext cx="10678370" cy="646331"/>
          </a:xfrm>
          <a:prstGeom prst="rect">
            <a:avLst/>
          </a:prstGeom>
          <a:noFill/>
        </p:spPr>
        <p:txBody>
          <a:bodyPr wrap="square">
            <a:spAutoFit/>
          </a:bodyPr>
          <a:lstStyle/>
          <a:p>
            <a:pPr>
              <a:spcBef>
                <a:spcPts val="600"/>
              </a:spcBef>
              <a:spcAft>
                <a:spcPts val="600"/>
              </a:spcAft>
            </a:pPr>
            <a:r>
              <a:rPr lang="en-US" b="0" i="0" dirty="0">
                <a:effectLst/>
                <a:latin typeface="Quattrocento Sans" panose="020B0502050000020003" pitchFamily="34" charset="0"/>
              </a:rPr>
              <a:t>Many enterprises integrate GitHub Actions with external secret management solutions like </a:t>
            </a:r>
            <a:r>
              <a:rPr lang="en-US" b="1" i="0" dirty="0" err="1">
                <a:effectLst/>
                <a:latin typeface="Quattrocento Sans" panose="020B0502050000020003" pitchFamily="34" charset="0"/>
              </a:rPr>
              <a:t>HashiCorp</a:t>
            </a:r>
            <a:r>
              <a:rPr lang="en-US" b="1" i="0" dirty="0">
                <a:effectLst/>
                <a:latin typeface="Quattrocento Sans" panose="020B0502050000020003" pitchFamily="34" charset="0"/>
              </a:rPr>
              <a:t> Vault, AWS Secrets Manager, and Azure Key Vault</a:t>
            </a:r>
            <a:r>
              <a:rPr lang="en-US" b="0" i="0" dirty="0">
                <a:effectLst/>
                <a:latin typeface="Quattrocento Sans" panose="020B0502050000020003" pitchFamily="34" charset="0"/>
              </a:rPr>
              <a:t>.</a:t>
            </a:r>
          </a:p>
        </p:txBody>
      </p:sp>
      <p:sp>
        <p:nvSpPr>
          <p:cNvPr id="7" name="Rectangle 6">
            <a:extLst>
              <a:ext uri="{FF2B5EF4-FFF2-40B4-BE49-F238E27FC236}">
                <a16:creationId xmlns:a16="http://schemas.microsoft.com/office/drawing/2014/main" id="{7433B054-0177-7A43-482B-EE0C1F435900}"/>
              </a:ext>
            </a:extLst>
          </p:cNvPr>
          <p:cNvSpPr/>
          <p:nvPr/>
        </p:nvSpPr>
        <p:spPr>
          <a:xfrm>
            <a:off x="825499" y="2399849"/>
            <a:ext cx="4394201" cy="1568031"/>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40000"/>
                    <a:lumOff val="60000"/>
                  </a:schemeClr>
                </a:solidFill>
              </a:rPr>
              <a:t>- name: </a:t>
            </a:r>
            <a:r>
              <a:rPr lang="en-US" sz="1200" dirty="0">
                <a:solidFill>
                  <a:schemeClr val="accent2">
                    <a:lumMod val="60000"/>
                    <a:lumOff val="40000"/>
                  </a:schemeClr>
                </a:solidFill>
              </a:rPr>
              <a:t>Fetch secret from Vault</a:t>
            </a:r>
          </a:p>
          <a:p>
            <a:r>
              <a:rPr lang="en-US" sz="1200" dirty="0">
                <a:solidFill>
                  <a:schemeClr val="accent1">
                    <a:lumMod val="40000"/>
                    <a:lumOff val="60000"/>
                  </a:schemeClr>
                </a:solidFill>
              </a:rPr>
              <a:t>  id: </a:t>
            </a:r>
            <a:r>
              <a:rPr lang="en-US" sz="1200" dirty="0">
                <a:solidFill>
                  <a:schemeClr val="accent2">
                    <a:lumMod val="60000"/>
                    <a:lumOff val="40000"/>
                  </a:schemeClr>
                </a:solidFill>
              </a:rPr>
              <a:t>vault</a:t>
            </a:r>
          </a:p>
          <a:p>
            <a:r>
              <a:rPr lang="en-US" sz="1200" dirty="0">
                <a:solidFill>
                  <a:schemeClr val="accent1">
                    <a:lumMod val="40000"/>
                    <a:lumOff val="60000"/>
                  </a:schemeClr>
                </a:solidFill>
              </a:rPr>
              <a:t>  uses: </a:t>
            </a:r>
            <a:r>
              <a:rPr lang="en-US" sz="1200" dirty="0" err="1">
                <a:solidFill>
                  <a:schemeClr val="accent2">
                    <a:lumMod val="60000"/>
                    <a:lumOff val="40000"/>
                  </a:schemeClr>
                </a:solidFill>
              </a:rPr>
              <a:t>hashicorp</a:t>
            </a:r>
            <a:r>
              <a:rPr lang="en-US" sz="1200" dirty="0">
                <a:solidFill>
                  <a:schemeClr val="accent2">
                    <a:lumMod val="60000"/>
                    <a:lumOff val="40000"/>
                  </a:schemeClr>
                </a:solidFill>
              </a:rPr>
              <a:t>/vault-action@v2</a:t>
            </a:r>
          </a:p>
          <a:p>
            <a:r>
              <a:rPr lang="en-US" sz="1200" dirty="0">
                <a:solidFill>
                  <a:schemeClr val="accent1">
                    <a:lumMod val="40000"/>
                    <a:lumOff val="60000"/>
                  </a:schemeClr>
                </a:solidFill>
              </a:rPr>
              <a:t>  with:</a:t>
            </a:r>
          </a:p>
          <a:p>
            <a:r>
              <a:rPr lang="en-US" sz="1200" dirty="0">
                <a:solidFill>
                  <a:schemeClr val="accent1">
                    <a:lumMod val="40000"/>
                    <a:lumOff val="60000"/>
                  </a:schemeClr>
                </a:solidFill>
              </a:rPr>
              <a:t>    </a:t>
            </a:r>
            <a:r>
              <a:rPr lang="en-US" sz="1200" dirty="0" err="1">
                <a:solidFill>
                  <a:schemeClr val="accent1">
                    <a:lumMod val="40000"/>
                    <a:lumOff val="60000"/>
                  </a:schemeClr>
                </a:solidFill>
              </a:rPr>
              <a:t>url</a:t>
            </a:r>
            <a:r>
              <a:rPr lang="en-US" sz="1200" dirty="0">
                <a:solidFill>
                  <a:schemeClr val="accent1">
                    <a:lumMod val="40000"/>
                    <a:lumOff val="60000"/>
                  </a:schemeClr>
                </a:solidFill>
              </a:rPr>
              <a:t>: </a:t>
            </a:r>
            <a:r>
              <a:rPr lang="en-US" sz="1200" dirty="0">
                <a:solidFill>
                  <a:schemeClr val="accent2">
                    <a:lumMod val="60000"/>
                    <a:lumOff val="40000"/>
                  </a:schemeClr>
                </a:solidFill>
              </a:rPr>
              <a:t>https://</a:t>
            </a:r>
            <a:r>
              <a:rPr lang="en-US" sz="1200" dirty="0" err="1">
                <a:solidFill>
                  <a:schemeClr val="accent2">
                    <a:lumMod val="60000"/>
                    <a:lumOff val="40000"/>
                  </a:schemeClr>
                </a:solidFill>
              </a:rPr>
              <a:t>vault.example.com</a:t>
            </a:r>
            <a:endParaRPr lang="en-US" sz="1200" dirty="0">
              <a:solidFill>
                <a:schemeClr val="accent2">
                  <a:lumMod val="60000"/>
                  <a:lumOff val="40000"/>
                </a:schemeClr>
              </a:solidFill>
            </a:endParaRPr>
          </a:p>
          <a:p>
            <a:r>
              <a:rPr lang="en-US" sz="1200" dirty="0">
                <a:solidFill>
                  <a:schemeClr val="accent1">
                    <a:lumMod val="40000"/>
                    <a:lumOff val="60000"/>
                  </a:schemeClr>
                </a:solidFill>
              </a:rPr>
              <a:t>    token: </a:t>
            </a:r>
            <a:r>
              <a:rPr lang="en-US" sz="1200" dirty="0">
                <a:solidFill>
                  <a:schemeClr val="accent2">
                    <a:lumMod val="60000"/>
                    <a:lumOff val="40000"/>
                  </a:schemeClr>
                </a:solidFill>
              </a:rPr>
              <a:t>${{ </a:t>
            </a:r>
            <a:r>
              <a:rPr lang="en-US" sz="1200" dirty="0" err="1">
                <a:solidFill>
                  <a:schemeClr val="accent2">
                    <a:lumMod val="60000"/>
                    <a:lumOff val="40000"/>
                  </a:schemeClr>
                </a:solidFill>
              </a:rPr>
              <a:t>secrets.VAULT_TOKEN</a:t>
            </a:r>
            <a:r>
              <a:rPr lang="en-US" sz="1200" dirty="0">
                <a:solidFill>
                  <a:schemeClr val="accent2">
                    <a:lumMod val="60000"/>
                    <a:lumOff val="40000"/>
                  </a:schemeClr>
                </a:solidFill>
              </a:rPr>
              <a:t> }}</a:t>
            </a:r>
          </a:p>
          <a:p>
            <a:r>
              <a:rPr lang="en-US" sz="1200" dirty="0">
                <a:solidFill>
                  <a:schemeClr val="accent1">
                    <a:lumMod val="40000"/>
                    <a:lumOff val="60000"/>
                  </a:schemeClr>
                </a:solidFill>
              </a:rPr>
              <a:t>    secret: </a:t>
            </a:r>
            <a:r>
              <a:rPr lang="en-US" sz="1200" dirty="0">
                <a:solidFill>
                  <a:schemeClr val="accent2">
                    <a:lumMod val="60000"/>
                    <a:lumOff val="40000"/>
                  </a:schemeClr>
                </a:solidFill>
              </a:rPr>
              <a:t>secret/data/</a:t>
            </a:r>
            <a:r>
              <a:rPr lang="en-US" sz="1200" dirty="0" err="1">
                <a:solidFill>
                  <a:schemeClr val="accent2">
                    <a:lumMod val="60000"/>
                    <a:lumOff val="40000"/>
                  </a:schemeClr>
                </a:solidFill>
              </a:rPr>
              <a:t>github</a:t>
            </a:r>
            <a:r>
              <a:rPr lang="en-US" sz="1200" dirty="0">
                <a:solidFill>
                  <a:schemeClr val="accent2">
                    <a:lumMod val="60000"/>
                    <a:lumOff val="40000"/>
                  </a:schemeClr>
                </a:solidFill>
              </a:rPr>
              <a:t>/my-secret</a:t>
            </a:r>
            <a:endParaRPr lang="en-US" sz="1200" dirty="0">
              <a:solidFill>
                <a:schemeClr val="accent2">
                  <a:lumMod val="60000"/>
                  <a:lumOff val="40000"/>
                </a:schemeClr>
              </a:solidFill>
              <a:latin typeface="Roboto Mono" pitchFamily="49" charset="0"/>
              <a:ea typeface="Roboto Mono" pitchFamily="49" charset="0"/>
            </a:endParaRPr>
          </a:p>
        </p:txBody>
      </p:sp>
      <p:sp>
        <p:nvSpPr>
          <p:cNvPr id="6" name="TextBox 5">
            <a:extLst>
              <a:ext uri="{FF2B5EF4-FFF2-40B4-BE49-F238E27FC236}">
                <a16:creationId xmlns:a16="http://schemas.microsoft.com/office/drawing/2014/main" id="{DCD14720-F90E-92D3-D14B-FD35E57DA4E1}"/>
              </a:ext>
            </a:extLst>
          </p:cNvPr>
          <p:cNvSpPr txBox="1"/>
          <p:nvPr/>
        </p:nvSpPr>
        <p:spPr>
          <a:xfrm>
            <a:off x="579438" y="4066694"/>
            <a:ext cx="5351462" cy="400110"/>
          </a:xfrm>
          <a:prstGeom prst="rect">
            <a:avLst/>
          </a:prstGeom>
          <a:noFill/>
        </p:spPr>
        <p:txBody>
          <a:bodyPr wrap="square">
            <a:spAutoFit/>
          </a:bodyPr>
          <a:lstStyle/>
          <a:p>
            <a:pPr algn="just"/>
            <a:r>
              <a:rPr lang="en-US" sz="2000" b="1" i="0" dirty="0">
                <a:effectLst/>
                <a:latin typeface="Quattrocento Sans" panose="020B0502050000020003" pitchFamily="34" charset="0"/>
              </a:rPr>
              <a:t>2. AWS Secrets Manager</a:t>
            </a:r>
          </a:p>
        </p:txBody>
      </p:sp>
      <p:sp>
        <p:nvSpPr>
          <p:cNvPr id="8" name="Rectangle 7">
            <a:extLst>
              <a:ext uri="{FF2B5EF4-FFF2-40B4-BE49-F238E27FC236}">
                <a16:creationId xmlns:a16="http://schemas.microsoft.com/office/drawing/2014/main" id="{8FA03998-783E-A158-C011-C7E4BFEDD538}"/>
              </a:ext>
            </a:extLst>
          </p:cNvPr>
          <p:cNvSpPr/>
          <p:nvPr/>
        </p:nvSpPr>
        <p:spPr>
          <a:xfrm>
            <a:off x="825499" y="4559285"/>
            <a:ext cx="5626101" cy="1568031"/>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accent2">
                    <a:lumMod val="60000"/>
                    <a:lumOff val="40000"/>
                  </a:schemeClr>
                </a:solidFill>
              </a:rPr>
              <a:t>- </a:t>
            </a:r>
            <a:r>
              <a:rPr lang="en-US" sz="1200" dirty="0">
                <a:solidFill>
                  <a:schemeClr val="accent1">
                    <a:lumMod val="40000"/>
                    <a:lumOff val="60000"/>
                  </a:schemeClr>
                </a:solidFill>
              </a:rPr>
              <a:t>name: </a:t>
            </a:r>
            <a:r>
              <a:rPr lang="en-US" sz="1200" dirty="0">
                <a:solidFill>
                  <a:schemeClr val="accent2">
                    <a:lumMod val="60000"/>
                    <a:lumOff val="40000"/>
                  </a:schemeClr>
                </a:solidFill>
              </a:rPr>
              <a:t>Retrieve AWS Secret</a:t>
            </a:r>
          </a:p>
          <a:p>
            <a:r>
              <a:rPr lang="en-US" sz="1200" dirty="0">
                <a:solidFill>
                  <a:schemeClr val="accent2">
                    <a:lumMod val="60000"/>
                    <a:lumOff val="40000"/>
                  </a:schemeClr>
                </a:solidFill>
              </a:rPr>
              <a:t>  </a:t>
            </a:r>
            <a:r>
              <a:rPr lang="en-US" sz="1200" dirty="0">
                <a:solidFill>
                  <a:schemeClr val="accent1">
                    <a:lumMod val="40000"/>
                    <a:lumOff val="60000"/>
                  </a:schemeClr>
                </a:solidFill>
              </a:rPr>
              <a:t>run: </a:t>
            </a:r>
            <a:r>
              <a:rPr lang="en-US" sz="1200" dirty="0">
                <a:solidFill>
                  <a:schemeClr val="accent2">
                    <a:lumMod val="60000"/>
                    <a:lumOff val="40000"/>
                  </a:schemeClr>
                </a:solidFill>
              </a:rPr>
              <a:t>|</a:t>
            </a:r>
          </a:p>
          <a:p>
            <a:r>
              <a:rPr lang="en-US" sz="1200" dirty="0">
                <a:solidFill>
                  <a:schemeClr val="accent2">
                    <a:lumMod val="60000"/>
                    <a:lumOff val="40000"/>
                  </a:schemeClr>
                </a:solidFill>
              </a:rPr>
              <a:t>    SECRET_VALUE=$(</a:t>
            </a:r>
            <a:r>
              <a:rPr lang="en-US" sz="1200" dirty="0" err="1">
                <a:solidFill>
                  <a:schemeClr val="accent2">
                    <a:lumMod val="60000"/>
                    <a:lumOff val="40000"/>
                  </a:schemeClr>
                </a:solidFill>
              </a:rPr>
              <a:t>aws</a:t>
            </a:r>
            <a:r>
              <a:rPr lang="en-US" sz="1200" dirty="0">
                <a:solidFill>
                  <a:schemeClr val="accent2">
                    <a:lumMod val="60000"/>
                    <a:lumOff val="40000"/>
                  </a:schemeClr>
                </a:solidFill>
              </a:rPr>
              <a:t> </a:t>
            </a:r>
            <a:r>
              <a:rPr lang="en-US" sz="1200" dirty="0" err="1">
                <a:solidFill>
                  <a:schemeClr val="accent2">
                    <a:lumMod val="60000"/>
                    <a:lumOff val="40000"/>
                  </a:schemeClr>
                </a:solidFill>
              </a:rPr>
              <a:t>secretsmanager</a:t>
            </a:r>
            <a:r>
              <a:rPr lang="en-US" sz="1200" dirty="0">
                <a:solidFill>
                  <a:schemeClr val="accent2">
                    <a:lumMod val="60000"/>
                    <a:lumOff val="40000"/>
                  </a:schemeClr>
                </a:solidFill>
              </a:rPr>
              <a:t> get-secret-value --secret-id my-secret | </a:t>
            </a:r>
            <a:r>
              <a:rPr lang="en-US" sz="1200" dirty="0" err="1">
                <a:solidFill>
                  <a:schemeClr val="accent2">
                    <a:lumMod val="60000"/>
                    <a:lumOff val="40000"/>
                  </a:schemeClr>
                </a:solidFill>
              </a:rPr>
              <a:t>jq</a:t>
            </a:r>
            <a:r>
              <a:rPr lang="en-US" sz="1200" dirty="0">
                <a:solidFill>
                  <a:schemeClr val="accent2">
                    <a:lumMod val="60000"/>
                    <a:lumOff val="40000"/>
                  </a:schemeClr>
                </a:solidFill>
              </a:rPr>
              <a:t> -r .</a:t>
            </a:r>
            <a:r>
              <a:rPr lang="en-US" sz="1200" dirty="0" err="1">
                <a:solidFill>
                  <a:schemeClr val="accent2">
                    <a:lumMod val="60000"/>
                    <a:lumOff val="40000"/>
                  </a:schemeClr>
                </a:solidFill>
              </a:rPr>
              <a:t>SecretString</a:t>
            </a:r>
            <a:r>
              <a:rPr lang="en-US" sz="1200" dirty="0">
                <a:solidFill>
                  <a:schemeClr val="accent2">
                    <a:lumMod val="60000"/>
                    <a:lumOff val="40000"/>
                  </a:schemeClr>
                </a:solidFill>
              </a:rPr>
              <a:t>)</a:t>
            </a:r>
          </a:p>
          <a:p>
            <a:r>
              <a:rPr lang="en-US" sz="1200" dirty="0">
                <a:solidFill>
                  <a:schemeClr val="accent2">
                    <a:lumMod val="60000"/>
                    <a:lumOff val="40000"/>
                  </a:schemeClr>
                </a:solidFill>
              </a:rPr>
              <a:t>    echo "SECRET_VALUE=${SECRET_VALUE}" &gt;&gt; $GITHUB_ENV</a:t>
            </a:r>
            <a:endParaRPr lang="en-US" sz="1200" dirty="0">
              <a:solidFill>
                <a:schemeClr val="accent2">
                  <a:lumMod val="60000"/>
                  <a:lumOff val="40000"/>
                </a:schemeClr>
              </a:solidFill>
              <a:latin typeface="Roboto Mono" pitchFamily="49" charset="0"/>
              <a:ea typeface="Roboto Mono" pitchFamily="49" charset="0"/>
            </a:endParaRPr>
          </a:p>
        </p:txBody>
      </p:sp>
      <p:sp>
        <p:nvSpPr>
          <p:cNvPr id="9" name="TextBox 8">
            <a:extLst>
              <a:ext uri="{FF2B5EF4-FFF2-40B4-BE49-F238E27FC236}">
                <a16:creationId xmlns:a16="http://schemas.microsoft.com/office/drawing/2014/main" id="{F1F4A213-23C5-87F0-20A4-E5C4A8CBF2E9}"/>
              </a:ext>
            </a:extLst>
          </p:cNvPr>
          <p:cNvSpPr txBox="1"/>
          <p:nvPr/>
        </p:nvSpPr>
        <p:spPr>
          <a:xfrm>
            <a:off x="6451600" y="1907258"/>
            <a:ext cx="5351462" cy="400110"/>
          </a:xfrm>
          <a:prstGeom prst="rect">
            <a:avLst/>
          </a:prstGeom>
          <a:noFill/>
        </p:spPr>
        <p:txBody>
          <a:bodyPr wrap="square">
            <a:spAutoFit/>
          </a:bodyPr>
          <a:lstStyle/>
          <a:p>
            <a:pPr algn="just"/>
            <a:r>
              <a:rPr lang="en-US" sz="2000" b="1" i="0" dirty="0">
                <a:effectLst/>
                <a:latin typeface="Quattrocento Sans" panose="020B0502050000020003" pitchFamily="34" charset="0"/>
              </a:rPr>
              <a:t>3. Azure Key Vault</a:t>
            </a:r>
          </a:p>
        </p:txBody>
      </p:sp>
      <p:sp>
        <p:nvSpPr>
          <p:cNvPr id="13" name="Rectangle 12">
            <a:extLst>
              <a:ext uri="{FF2B5EF4-FFF2-40B4-BE49-F238E27FC236}">
                <a16:creationId xmlns:a16="http://schemas.microsoft.com/office/drawing/2014/main" id="{B7DEF0D7-3B1B-B726-1473-FF9FC292AC62}"/>
              </a:ext>
            </a:extLst>
          </p:cNvPr>
          <p:cNvSpPr/>
          <p:nvPr/>
        </p:nvSpPr>
        <p:spPr>
          <a:xfrm>
            <a:off x="6697661" y="2399849"/>
            <a:ext cx="4394201" cy="1568031"/>
          </a:xfrm>
          <a:prstGeom prst="rect">
            <a:avLst/>
          </a:prstGeom>
          <a:solidFill>
            <a:schemeClr val="bg2">
              <a:lumMod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40000"/>
                    <a:lumOff val="60000"/>
                  </a:schemeClr>
                </a:solidFill>
              </a:rPr>
              <a:t>- name: </a:t>
            </a:r>
            <a:r>
              <a:rPr lang="en-US" sz="1200" dirty="0">
                <a:solidFill>
                  <a:schemeClr val="accent2">
                    <a:lumMod val="60000"/>
                    <a:lumOff val="40000"/>
                  </a:schemeClr>
                </a:solidFill>
              </a:rPr>
              <a:t>Retrieve Azure Secret</a:t>
            </a:r>
          </a:p>
          <a:p>
            <a:r>
              <a:rPr lang="en-US" sz="1200" dirty="0">
                <a:solidFill>
                  <a:schemeClr val="accent1">
                    <a:lumMod val="40000"/>
                    <a:lumOff val="60000"/>
                  </a:schemeClr>
                </a:solidFill>
              </a:rPr>
              <a:t>  uses: </a:t>
            </a:r>
            <a:r>
              <a:rPr lang="en-US" sz="1200" dirty="0">
                <a:solidFill>
                  <a:schemeClr val="accent2">
                    <a:lumMod val="60000"/>
                    <a:lumOff val="40000"/>
                  </a:schemeClr>
                </a:solidFill>
              </a:rPr>
              <a:t>Azure/get-keyvault-secrets@v1</a:t>
            </a:r>
          </a:p>
          <a:p>
            <a:r>
              <a:rPr lang="en-US" sz="1200" dirty="0">
                <a:solidFill>
                  <a:schemeClr val="accent1">
                    <a:lumMod val="40000"/>
                    <a:lumOff val="60000"/>
                  </a:schemeClr>
                </a:solidFill>
              </a:rPr>
              <a:t>  with:</a:t>
            </a:r>
          </a:p>
          <a:p>
            <a:r>
              <a:rPr lang="en-US" sz="1200" dirty="0">
                <a:solidFill>
                  <a:schemeClr val="accent1">
                    <a:lumMod val="40000"/>
                    <a:lumOff val="60000"/>
                  </a:schemeClr>
                </a:solidFill>
              </a:rPr>
              <a:t>    </a:t>
            </a:r>
            <a:r>
              <a:rPr lang="en-US" sz="1200" dirty="0" err="1">
                <a:solidFill>
                  <a:schemeClr val="accent1">
                    <a:lumMod val="40000"/>
                    <a:lumOff val="60000"/>
                  </a:schemeClr>
                </a:solidFill>
              </a:rPr>
              <a:t>keyvault</a:t>
            </a:r>
            <a:r>
              <a:rPr lang="en-US" sz="1200" dirty="0">
                <a:solidFill>
                  <a:schemeClr val="accent1">
                    <a:lumMod val="40000"/>
                    <a:lumOff val="60000"/>
                  </a:schemeClr>
                </a:solidFill>
              </a:rPr>
              <a:t>: </a:t>
            </a:r>
            <a:r>
              <a:rPr lang="en-US" sz="1200" dirty="0">
                <a:solidFill>
                  <a:schemeClr val="accent2">
                    <a:lumMod val="60000"/>
                    <a:lumOff val="40000"/>
                  </a:schemeClr>
                </a:solidFill>
              </a:rPr>
              <a:t>"my-</a:t>
            </a:r>
            <a:r>
              <a:rPr lang="en-US" sz="1200" dirty="0" err="1">
                <a:solidFill>
                  <a:schemeClr val="accent2">
                    <a:lumMod val="60000"/>
                    <a:lumOff val="40000"/>
                  </a:schemeClr>
                </a:solidFill>
              </a:rPr>
              <a:t>keyvault</a:t>
            </a:r>
            <a:r>
              <a:rPr lang="en-US" sz="1200" dirty="0">
                <a:solidFill>
                  <a:schemeClr val="accent2">
                    <a:lumMod val="60000"/>
                    <a:lumOff val="40000"/>
                  </a:schemeClr>
                </a:solidFill>
              </a:rPr>
              <a:t>"</a:t>
            </a:r>
          </a:p>
          <a:p>
            <a:r>
              <a:rPr lang="en-US" sz="1200" dirty="0">
                <a:solidFill>
                  <a:schemeClr val="accent1">
                    <a:lumMod val="40000"/>
                    <a:lumOff val="60000"/>
                  </a:schemeClr>
                </a:solidFill>
              </a:rPr>
              <a:t>    secrets: </a:t>
            </a:r>
            <a:r>
              <a:rPr lang="en-US" sz="1200" dirty="0">
                <a:solidFill>
                  <a:schemeClr val="accent2">
                    <a:lumMod val="60000"/>
                    <a:lumOff val="40000"/>
                  </a:schemeClr>
                </a:solidFill>
              </a:rPr>
              <a:t>"my-secret"</a:t>
            </a:r>
          </a:p>
          <a:p>
            <a:r>
              <a:rPr lang="en-US" sz="1200" dirty="0">
                <a:solidFill>
                  <a:schemeClr val="accent1">
                    <a:lumMod val="40000"/>
                    <a:lumOff val="60000"/>
                  </a:schemeClr>
                </a:solidFill>
              </a:rPr>
              <a:t>    </a:t>
            </a:r>
            <a:r>
              <a:rPr lang="en-US" sz="1200" dirty="0" err="1">
                <a:solidFill>
                  <a:schemeClr val="accent1">
                    <a:lumMod val="40000"/>
                    <a:lumOff val="60000"/>
                  </a:schemeClr>
                </a:solidFill>
              </a:rPr>
              <a:t>azureCredentials</a:t>
            </a:r>
            <a:r>
              <a:rPr lang="en-US" sz="1200" dirty="0">
                <a:solidFill>
                  <a:schemeClr val="accent1">
                    <a:lumMod val="40000"/>
                    <a:lumOff val="60000"/>
                  </a:schemeClr>
                </a:solidFill>
              </a:rPr>
              <a:t>: </a:t>
            </a:r>
            <a:r>
              <a:rPr lang="en-US" sz="1200" dirty="0">
                <a:solidFill>
                  <a:schemeClr val="accent2">
                    <a:lumMod val="60000"/>
                    <a:lumOff val="40000"/>
                  </a:schemeClr>
                </a:solidFill>
              </a:rPr>
              <a:t>${{ </a:t>
            </a:r>
            <a:r>
              <a:rPr lang="en-US" sz="1200" dirty="0" err="1">
                <a:solidFill>
                  <a:schemeClr val="accent2">
                    <a:lumMod val="60000"/>
                    <a:lumOff val="40000"/>
                  </a:schemeClr>
                </a:solidFill>
              </a:rPr>
              <a:t>secrets.AZURE_CREDENTIALS</a:t>
            </a:r>
            <a:r>
              <a:rPr lang="en-US" sz="1200" dirty="0">
                <a:solidFill>
                  <a:schemeClr val="accent2">
                    <a:lumMod val="60000"/>
                    <a:lumOff val="40000"/>
                  </a:schemeClr>
                </a:solidFill>
              </a:rPr>
              <a:t> }}</a:t>
            </a:r>
            <a:endParaRPr lang="en-US" sz="1200" dirty="0">
              <a:solidFill>
                <a:schemeClr val="accent2">
                  <a:lumMod val="60000"/>
                  <a:lumOff val="40000"/>
                </a:schemeClr>
              </a:solidFill>
              <a:latin typeface="Roboto Mono" pitchFamily="49" charset="0"/>
              <a:ea typeface="Roboto Mono" pitchFamily="49" charset="0"/>
            </a:endParaRPr>
          </a:p>
        </p:txBody>
      </p:sp>
    </p:spTree>
    <p:extLst>
      <p:ext uri="{BB962C8B-B14F-4D97-AF65-F5344CB8AC3E}">
        <p14:creationId xmlns:p14="http://schemas.microsoft.com/office/powerpoint/2010/main" val="275788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18EB98-ED16-A469-BFBE-FF6AC8F7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24CF1-AD47-7B40-E3BF-12F55656A5FF}"/>
              </a:ext>
            </a:extLst>
          </p:cNvPr>
          <p:cNvSpPr>
            <a:spLocks noGrp="1"/>
          </p:cNvSpPr>
          <p:nvPr>
            <p:ph type="title"/>
          </p:nvPr>
        </p:nvSpPr>
        <p:spPr>
          <a:xfrm>
            <a:off x="588261" y="681010"/>
            <a:ext cx="10306161" cy="311255"/>
          </a:xfrm>
        </p:spPr>
        <p:txBody>
          <a:bodyPr>
            <a:noAutofit/>
          </a:bodyPr>
          <a:lstStyle/>
          <a:p>
            <a:r>
              <a:rPr lang="en-US" sz="2900" dirty="0">
                <a:latin typeface="Quattrocento Sans" panose="020B0502050000020003" pitchFamily="34" charset="0"/>
              </a:rPr>
              <a:t>Benefits of Using Third-Party Vaults</a:t>
            </a:r>
          </a:p>
        </p:txBody>
      </p:sp>
      <p:graphicFrame>
        <p:nvGraphicFramePr>
          <p:cNvPr id="10" name="Table 9">
            <a:extLst>
              <a:ext uri="{FF2B5EF4-FFF2-40B4-BE49-F238E27FC236}">
                <a16:creationId xmlns:a16="http://schemas.microsoft.com/office/drawing/2014/main" id="{FB95B65C-95EF-CFEB-37FF-6C3950EA7EE8}"/>
              </a:ext>
            </a:extLst>
          </p:cNvPr>
          <p:cNvGraphicFramePr>
            <a:graphicFrameLocks noGrp="1"/>
          </p:cNvGraphicFramePr>
          <p:nvPr/>
        </p:nvGraphicFramePr>
        <p:xfrm>
          <a:off x="698499" y="1409700"/>
          <a:ext cx="10680701" cy="2616199"/>
        </p:xfrm>
        <a:graphic>
          <a:graphicData uri="http://schemas.openxmlformats.org/drawingml/2006/table">
            <a:tbl>
              <a:tblPr firstRow="1" bandRow="1">
                <a:tableStyleId>{073A0DAA-6AF3-43AB-8588-CEC1D06C72B9}</a:tableStyleId>
              </a:tblPr>
              <a:tblGrid>
                <a:gridCol w="1701801">
                  <a:extLst>
                    <a:ext uri="{9D8B030D-6E8A-4147-A177-3AD203B41FA5}">
                      <a16:colId xmlns:a16="http://schemas.microsoft.com/office/drawing/2014/main" val="1608846247"/>
                    </a:ext>
                  </a:extLst>
                </a:gridCol>
                <a:gridCol w="8978900">
                  <a:extLst>
                    <a:ext uri="{9D8B030D-6E8A-4147-A177-3AD203B41FA5}">
                      <a16:colId xmlns:a16="http://schemas.microsoft.com/office/drawing/2014/main" val="673293402"/>
                    </a:ext>
                  </a:extLst>
                </a:gridCol>
              </a:tblGrid>
              <a:tr h="591093">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i="0" kern="1200" dirty="0">
                          <a:solidFill>
                            <a:schemeClr val="tx1"/>
                          </a:solidFill>
                          <a:effectLst/>
                          <a:latin typeface="Quattrocento Sans" panose="020B0502050000020003" pitchFamily="34" charset="0"/>
                          <a:ea typeface="+mn-ea"/>
                          <a:cs typeface="+mn-cs"/>
                        </a:rPr>
                        <a:t>Centralized secret management </a:t>
                      </a:r>
                      <a:r>
                        <a:rPr lang="en-US" sz="1800" b="0" i="0" kern="1200" dirty="0">
                          <a:solidFill>
                            <a:schemeClr val="tx1"/>
                          </a:solidFill>
                          <a:effectLst/>
                          <a:latin typeface="Quattrocento Sans" panose="020B0502050000020003" pitchFamily="34" charset="0"/>
                          <a:ea typeface="+mn-ea"/>
                          <a:cs typeface="+mn-cs"/>
                        </a:rPr>
                        <a:t>reduces security risks.</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9659972"/>
                  </a:ext>
                </a:extLst>
              </a:tr>
              <a:tr h="842920">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Automated secret rotation </a:t>
                      </a:r>
                      <a:r>
                        <a:rPr lang="en-US" sz="1800" b="0" i="0" kern="1200" dirty="0">
                          <a:solidFill>
                            <a:schemeClr val="tx1"/>
                          </a:solidFill>
                          <a:effectLst/>
                          <a:latin typeface="Quattrocento Sans" panose="020B0502050000020003" pitchFamily="34" charset="0"/>
                          <a:ea typeface="+mn-ea"/>
                          <a:cs typeface="+mn-cs"/>
                        </a:rPr>
                        <a:t>helps comply with security policies. </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852308"/>
                  </a:ext>
                </a:extLst>
              </a:tr>
              <a:tr h="591093">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Audit logs and access control </a:t>
                      </a:r>
                      <a:r>
                        <a:rPr lang="en-US" sz="1800" b="0" i="0" kern="1200" dirty="0">
                          <a:solidFill>
                            <a:schemeClr val="tx1"/>
                          </a:solidFill>
                          <a:effectLst/>
                          <a:latin typeface="Quattrocento Sans" panose="020B0502050000020003" pitchFamily="34" charset="0"/>
                          <a:ea typeface="+mn-ea"/>
                          <a:cs typeface="+mn-cs"/>
                        </a:rPr>
                        <a:t>enhance security monitoring.</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6981045"/>
                  </a:ext>
                </a:extLst>
              </a:tr>
              <a:tr h="591093">
                <a:tc>
                  <a:txBody>
                    <a:bodyPr/>
                    <a:lstStyle/>
                    <a:p>
                      <a:endParaRPr lang="en-US" sz="1400" dirty="0">
                        <a:effectLst/>
                        <a:latin typeface="Quattrocento Sans" panose="020B0502050000020003" pitchFamily="34" charset="0"/>
                      </a:endParaRP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Quattrocento Sans" panose="020B0502050000020003" pitchFamily="34" charset="0"/>
                          <a:ea typeface="+mn-ea"/>
                          <a:cs typeface="+mn-cs"/>
                        </a:rPr>
                        <a:t>Least privilege access </a:t>
                      </a:r>
                      <a:r>
                        <a:rPr lang="en-US" sz="1800" b="0" i="0" kern="1200" dirty="0">
                          <a:solidFill>
                            <a:schemeClr val="tx1"/>
                          </a:solidFill>
                          <a:effectLst/>
                          <a:latin typeface="Quattrocento Sans" panose="020B0502050000020003" pitchFamily="34" charset="0"/>
                          <a:ea typeface="+mn-ea"/>
                          <a:cs typeface="+mn-cs"/>
                        </a:rPr>
                        <a:t>prevents unauthorized use of secrets.</a:t>
                      </a:r>
                    </a:p>
                  </a:txBody>
                  <a:tcPr marL="95250" marR="9525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818739"/>
                  </a:ext>
                </a:extLst>
              </a:tr>
            </a:tbl>
          </a:graphicData>
        </a:graphic>
      </p:graphicFrame>
      <p:pic>
        <p:nvPicPr>
          <p:cNvPr id="4" name="Graphic 3" descr="Badge Tick1 with solid fill">
            <a:extLst>
              <a:ext uri="{FF2B5EF4-FFF2-40B4-BE49-F238E27FC236}">
                <a16:creationId xmlns:a16="http://schemas.microsoft.com/office/drawing/2014/main" id="{4F4C9118-28B6-E433-0C05-3137A6FB02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109" y="1506615"/>
            <a:ext cx="514350" cy="514350"/>
          </a:xfrm>
          <a:prstGeom prst="rect">
            <a:avLst/>
          </a:prstGeom>
        </p:spPr>
      </p:pic>
      <p:pic>
        <p:nvPicPr>
          <p:cNvPr id="5" name="Graphic 4" descr="Badge Tick1 with solid fill">
            <a:extLst>
              <a:ext uri="{FF2B5EF4-FFF2-40B4-BE49-F238E27FC236}">
                <a16:creationId xmlns:a16="http://schemas.microsoft.com/office/drawing/2014/main" id="{9DDDBB96-930A-D85A-9809-377B71E69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109" y="2203449"/>
            <a:ext cx="514350" cy="514350"/>
          </a:xfrm>
          <a:prstGeom prst="rect">
            <a:avLst/>
          </a:prstGeom>
        </p:spPr>
      </p:pic>
      <p:pic>
        <p:nvPicPr>
          <p:cNvPr id="7" name="Graphic 6" descr="Badge Tick1 with solid fill">
            <a:extLst>
              <a:ext uri="{FF2B5EF4-FFF2-40B4-BE49-F238E27FC236}">
                <a16:creationId xmlns:a16="http://schemas.microsoft.com/office/drawing/2014/main" id="{2FD1EA22-D65B-B48D-53A9-DB35C08024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109" y="2914650"/>
            <a:ext cx="514350" cy="514350"/>
          </a:xfrm>
          <a:prstGeom prst="rect">
            <a:avLst/>
          </a:prstGeom>
        </p:spPr>
      </p:pic>
      <p:sp>
        <p:nvSpPr>
          <p:cNvPr id="12" name="Footer Placeholder 11">
            <a:extLst>
              <a:ext uri="{FF2B5EF4-FFF2-40B4-BE49-F238E27FC236}">
                <a16:creationId xmlns:a16="http://schemas.microsoft.com/office/drawing/2014/main" id="{8E0112C9-C70E-B459-F054-5738CE0C82B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8" name="Graphic 7" descr="Badge Tick1 with solid fill">
            <a:extLst>
              <a:ext uri="{FF2B5EF4-FFF2-40B4-BE49-F238E27FC236}">
                <a16:creationId xmlns:a16="http://schemas.microsoft.com/office/drawing/2014/main" id="{A1D0EF68-C357-4F14-5DCE-B1BDDF1AC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109" y="3511549"/>
            <a:ext cx="514350" cy="514350"/>
          </a:xfrm>
          <a:prstGeom prst="rect">
            <a:avLst/>
          </a:prstGeom>
        </p:spPr>
      </p:pic>
    </p:spTree>
    <p:extLst>
      <p:ext uri="{BB962C8B-B14F-4D97-AF65-F5344CB8AC3E}">
        <p14:creationId xmlns:p14="http://schemas.microsoft.com/office/powerpoint/2010/main" val="24040454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79437" y="782799"/>
            <a:ext cx="10331279" cy="492443"/>
          </a:xfrm>
        </p:spPr>
        <p:txBody>
          <a:bodyPr>
            <a:normAutofit fontScale="90000"/>
          </a:bodyPr>
          <a:lstStyle/>
          <a:p>
            <a:r>
              <a:rPr lang="en-US" sz="3200" dirty="0">
                <a:latin typeface="Quattrocento Sans" panose="020B0502050000020003" pitchFamily="34" charset="0"/>
              </a:rPr>
              <a:t>Exercise - Use a repository secret in a GitHub Actions workflow</a:t>
            </a:r>
          </a:p>
        </p:txBody>
      </p:sp>
      <p:sp>
        <p:nvSpPr>
          <p:cNvPr id="7" name="Text Placeholder 6">
            <a:extLst>
              <a:ext uri="{FF2B5EF4-FFF2-40B4-BE49-F238E27FC236}">
                <a16:creationId xmlns:a16="http://schemas.microsoft.com/office/drawing/2014/main" id="{3BFF5FF6-257E-D432-7A8E-0444D8E4A520}"/>
              </a:ext>
            </a:extLst>
          </p:cNvPr>
          <p:cNvSpPr>
            <a:spLocks noGrp="1"/>
          </p:cNvSpPr>
          <p:nvPr>
            <p:ph type="body" sz="quarter" idx="16"/>
          </p:nvPr>
        </p:nvSpPr>
        <p:spPr>
          <a:xfrm>
            <a:off x="579446" y="1270719"/>
            <a:ext cx="10930890" cy="2462213"/>
          </a:xfrm>
        </p:spPr>
        <p:txBody>
          <a:bodyPr>
            <a:noAutofit/>
          </a:bodyPr>
          <a:lstStyle/>
          <a:p>
            <a:pPr algn="l">
              <a:spcAft>
                <a:spcPts val="1200"/>
              </a:spcAft>
            </a:pPr>
            <a:r>
              <a:rPr lang="en-US" sz="2000" b="0" i="0" dirty="0">
                <a:solidFill>
                  <a:srgbClr val="161616"/>
                </a:solidFill>
                <a:effectLst/>
                <a:highlight>
                  <a:srgbClr val="FFFFFF"/>
                </a:highlight>
                <a:latin typeface="Quattrocento Sans" panose="020B0502050000020003" pitchFamily="34" charset="0"/>
              </a:rPr>
              <a:t>In this exercise, you use GitHub to validate your knowledge on using secrets in a GitHub Actions workflow.</a:t>
            </a:r>
          </a:p>
          <a:p>
            <a:pPr algn="l">
              <a:spcAft>
                <a:spcPts val="1200"/>
              </a:spcAft>
            </a:pPr>
            <a:r>
              <a:rPr lang="en-US" sz="2000" b="0" i="0" dirty="0">
                <a:solidFill>
                  <a:srgbClr val="161616"/>
                </a:solidFill>
                <a:effectLst/>
                <a:highlight>
                  <a:srgbClr val="FFFFFF"/>
                </a:highlight>
                <a:latin typeface="Quattrocento Sans" panose="020B0502050000020003" pitchFamily="34" charset="0"/>
              </a:rPr>
              <a:t>This GitHub exercise is graded automatically once you've attempted a solution to the challenge. The results of your actions and helpful feedback are provided in real time within the grade-learner workflow logs.</a:t>
            </a:r>
          </a:p>
          <a:p>
            <a:pPr algn="l">
              <a:spcAft>
                <a:spcPts val="600"/>
              </a:spcAft>
            </a:pPr>
            <a:r>
              <a:rPr lang="en-US" sz="2000" b="0" i="0" dirty="0">
                <a:solidFill>
                  <a:srgbClr val="161616"/>
                </a:solidFill>
                <a:effectLst/>
                <a:highlight>
                  <a:srgbClr val="FFFFFF"/>
                </a:highlight>
                <a:latin typeface="Quattrocento Sans" panose="020B0502050000020003" pitchFamily="34" charset="0"/>
              </a:rPr>
              <a:t>Here are some helpful tips before you begin the exercise:</a:t>
            </a:r>
          </a:p>
          <a:p>
            <a:pPr marL="342900" indent="-342900" algn="l">
              <a:spcAft>
                <a:spcPts val="600"/>
              </a:spcAft>
              <a:buFont typeface="Arial" panose="020B0604020202020204" pitchFamily="34" charset="0"/>
              <a:buChar char="•"/>
            </a:pPr>
            <a:r>
              <a:rPr lang="en-US" sz="2000" b="0" i="0" dirty="0">
                <a:solidFill>
                  <a:srgbClr val="161616"/>
                </a:solidFill>
                <a:effectLst/>
                <a:highlight>
                  <a:srgbClr val="FFFFFF"/>
                </a:highlight>
                <a:latin typeface="Quattrocento Sans" panose="020B0502050000020003" pitchFamily="34" charset="0"/>
              </a:rPr>
              <a:t>Read the </a:t>
            </a:r>
            <a:r>
              <a:rPr lang="en-US" sz="2000" b="1" i="0" dirty="0">
                <a:solidFill>
                  <a:srgbClr val="161616"/>
                </a:solidFill>
                <a:effectLst/>
                <a:highlight>
                  <a:srgbClr val="FFFFFF"/>
                </a:highlight>
                <a:latin typeface="Quattrocento Sans" panose="020B0502050000020003" pitchFamily="34" charset="0"/>
              </a:rPr>
              <a:t>About this exercise</a:t>
            </a:r>
            <a:r>
              <a:rPr lang="en-US" sz="2000" b="0" i="0" dirty="0">
                <a:solidFill>
                  <a:srgbClr val="161616"/>
                </a:solidFill>
                <a:effectLst/>
                <a:highlight>
                  <a:srgbClr val="FFFFFF"/>
                </a:highlight>
                <a:latin typeface="Quattrocento Sans" panose="020B0502050000020003" pitchFamily="34" charset="0"/>
              </a:rPr>
              <a:t> section in the exercise's repository README to understand how the exercise works.</a:t>
            </a:r>
          </a:p>
          <a:p>
            <a:pPr marL="342900" indent="-342900" algn="l">
              <a:spcAft>
                <a:spcPts val="600"/>
              </a:spcAft>
              <a:buFont typeface="Arial" panose="020B0604020202020204" pitchFamily="34" charset="0"/>
              <a:buChar char="•"/>
            </a:pPr>
            <a:r>
              <a:rPr lang="en-US" sz="2000" b="0" i="0" dirty="0">
                <a:solidFill>
                  <a:srgbClr val="161616"/>
                </a:solidFill>
                <a:effectLst/>
                <a:highlight>
                  <a:srgbClr val="FFFFFF"/>
                </a:highlight>
                <a:latin typeface="Quattrocento Sans" panose="020B0502050000020003" pitchFamily="34" charset="0"/>
              </a:rPr>
              <a:t>Follow the steps provided in the </a:t>
            </a:r>
            <a:r>
              <a:rPr lang="en-US" sz="2000" b="1" i="0" dirty="0">
                <a:solidFill>
                  <a:srgbClr val="161616"/>
                </a:solidFill>
                <a:effectLst/>
                <a:highlight>
                  <a:srgbClr val="FFFFFF"/>
                </a:highlight>
                <a:latin typeface="Quattrocento Sans" panose="020B0502050000020003" pitchFamily="34" charset="0"/>
              </a:rPr>
              <a:t>Instructions</a:t>
            </a:r>
            <a:r>
              <a:rPr lang="en-US" sz="2000" b="0" i="0" dirty="0">
                <a:solidFill>
                  <a:srgbClr val="161616"/>
                </a:solidFill>
                <a:effectLst/>
                <a:highlight>
                  <a:srgbClr val="FFFFFF"/>
                </a:highlight>
                <a:latin typeface="Quattrocento Sans" panose="020B0502050000020003" pitchFamily="34" charset="0"/>
              </a:rPr>
              <a:t> section to successfully complete the exercise.</a:t>
            </a:r>
          </a:p>
          <a:p>
            <a:pPr marL="342900" indent="-342900" algn="l">
              <a:spcAft>
                <a:spcPts val="600"/>
              </a:spcAft>
              <a:buFont typeface="Arial" panose="020B0604020202020204" pitchFamily="34" charset="0"/>
              <a:buChar char="•"/>
            </a:pPr>
            <a:r>
              <a:rPr lang="en-US" sz="2000" b="0" i="0" dirty="0">
                <a:solidFill>
                  <a:srgbClr val="161616"/>
                </a:solidFill>
                <a:effectLst/>
                <a:highlight>
                  <a:srgbClr val="FFFFFF"/>
                </a:highlight>
                <a:latin typeface="Quattrocento Sans" panose="020B0502050000020003" pitchFamily="34" charset="0"/>
              </a:rPr>
              <a:t>To see the results of your exercise, navigate to the </a:t>
            </a:r>
            <a:r>
              <a:rPr lang="en-US" sz="2000" b="1" i="0" dirty="0">
                <a:solidFill>
                  <a:srgbClr val="161616"/>
                </a:solidFill>
                <a:effectLst/>
                <a:highlight>
                  <a:srgbClr val="FFFFFF"/>
                </a:highlight>
                <a:latin typeface="Quattrocento Sans" panose="020B0502050000020003" pitchFamily="34" charset="0"/>
              </a:rPr>
              <a:t>Actions</a:t>
            </a:r>
            <a:r>
              <a:rPr lang="en-US" sz="2000" b="0" i="0" dirty="0">
                <a:solidFill>
                  <a:srgbClr val="161616"/>
                </a:solidFill>
                <a:effectLst/>
                <a:highlight>
                  <a:srgbClr val="FFFFFF"/>
                </a:highlight>
                <a:latin typeface="Quattrocento Sans" panose="020B0502050000020003" pitchFamily="34" charset="0"/>
              </a:rPr>
              <a:t> tab of your cloned repository and select the most recent run on the </a:t>
            </a:r>
            <a:r>
              <a:rPr lang="en-US" sz="2000" b="1" i="0" dirty="0">
                <a:solidFill>
                  <a:srgbClr val="161616"/>
                </a:solidFill>
                <a:effectLst/>
                <a:highlight>
                  <a:srgbClr val="FFFFFF"/>
                </a:highlight>
                <a:latin typeface="Quattrocento Sans" panose="020B0502050000020003" pitchFamily="34" charset="0"/>
              </a:rPr>
              <a:t>Grading</a:t>
            </a:r>
            <a:r>
              <a:rPr lang="en-US" sz="2000" b="0" i="0" dirty="0">
                <a:solidFill>
                  <a:srgbClr val="161616"/>
                </a:solidFill>
                <a:effectLst/>
                <a:highlight>
                  <a:srgbClr val="FFFFFF"/>
                </a:highlight>
                <a:latin typeface="Quattrocento Sans" panose="020B0502050000020003" pitchFamily="34" charset="0"/>
              </a:rPr>
              <a:t> workflow.</a:t>
            </a:r>
          </a:p>
          <a:p>
            <a:pPr marL="342900" indent="-342900" algn="l">
              <a:spcAft>
                <a:spcPts val="600"/>
              </a:spcAft>
              <a:buFont typeface="Arial" panose="020B0604020202020204" pitchFamily="34" charset="0"/>
              <a:buChar char="•"/>
            </a:pPr>
            <a:r>
              <a:rPr lang="en-US" sz="2000" b="0" i="0" dirty="0">
                <a:solidFill>
                  <a:srgbClr val="161616"/>
                </a:solidFill>
                <a:effectLst/>
                <a:highlight>
                  <a:srgbClr val="FFFFFF"/>
                </a:highlight>
                <a:latin typeface="Quattrocento Sans" panose="020B0502050000020003" pitchFamily="34" charset="0"/>
              </a:rPr>
              <a:t>Stuck on what to do? Revisit the content in the previous unit or check out the </a:t>
            </a:r>
            <a:r>
              <a:rPr lang="en-US" sz="2000" b="1" i="0" dirty="0">
                <a:solidFill>
                  <a:srgbClr val="161616"/>
                </a:solidFill>
                <a:effectLst/>
                <a:highlight>
                  <a:srgbClr val="FFFFFF"/>
                </a:highlight>
                <a:latin typeface="Quattrocento Sans" panose="020B0502050000020003" pitchFamily="34" charset="0"/>
              </a:rPr>
              <a:t>Useful resources</a:t>
            </a:r>
            <a:r>
              <a:rPr lang="en-US" sz="2000" b="0" i="0" dirty="0">
                <a:solidFill>
                  <a:srgbClr val="161616"/>
                </a:solidFill>
                <a:effectLst/>
                <a:highlight>
                  <a:srgbClr val="FFFFFF"/>
                </a:highlight>
                <a:latin typeface="Quattrocento Sans" panose="020B0502050000020003" pitchFamily="34" charset="0"/>
              </a:rPr>
              <a:t> section in the exercise's repository README for some additional resources.</a:t>
            </a: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dirty="0"/>
              <a:t>© Copyright Microsoft Corporation. All rights reserved.</a:t>
            </a:r>
          </a:p>
        </p:txBody>
      </p:sp>
      <p:grpSp>
        <p:nvGrpSpPr>
          <p:cNvPr id="15" name="Group 14">
            <a:extLst>
              <a:ext uri="{FF2B5EF4-FFF2-40B4-BE49-F238E27FC236}">
                <a16:creationId xmlns:a16="http://schemas.microsoft.com/office/drawing/2014/main" id="{F62BDAA0-76B6-3949-9744-AD93E5069062}"/>
              </a:ext>
              <a:ext uri="{C183D7F6-B498-43B3-948B-1728B52AA6E4}">
                <adec:decorative xmlns:adec="http://schemas.microsoft.com/office/drawing/2017/decorative" val="1"/>
              </a:ext>
            </a:extLst>
          </p:cNvPr>
          <p:cNvGrpSpPr/>
          <p:nvPr/>
        </p:nvGrpSpPr>
        <p:grpSpPr>
          <a:xfrm>
            <a:off x="10729911" y="5491317"/>
            <a:ext cx="961231" cy="918055"/>
            <a:chOff x="5540700" y="2116300"/>
            <a:chExt cx="1110600" cy="1110600"/>
          </a:xfrm>
        </p:grpSpPr>
        <p:sp>
          <p:nvSpPr>
            <p:cNvPr id="17" name="Oval 16">
              <a:extLst>
                <a:ext uri="{FF2B5EF4-FFF2-40B4-BE49-F238E27FC236}">
                  <a16:creationId xmlns:a16="http://schemas.microsoft.com/office/drawing/2014/main" id="{AA7848C3-C239-9DAE-CD0E-735193B3F2F7}"/>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8" name="Picture 33">
              <a:extLst>
                <a:ext uri="{FF2B5EF4-FFF2-40B4-BE49-F238E27FC236}">
                  <a16:creationId xmlns:a16="http://schemas.microsoft.com/office/drawing/2014/main" id="{A230018B-D101-AED4-0493-7A695A9A936B}"/>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4658040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Manage actions and workflows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79438" y="1632264"/>
            <a:ext cx="1067911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000" dirty="0">
                <a:latin typeface="Quattrocento Sans" panose="020B0502050000020003" pitchFamily="34" charset="0"/>
              </a:rPr>
              <a:t>Here, you'll explore the different tools and strategies available to you in GitHub Enterprise Cloud and GitHub Enterprise Server in order to share GitHub actions and workflows and manage their use within your enterprise.</a:t>
            </a:r>
          </a:p>
          <a:p>
            <a:pPr marL="0" indent="0" algn="just">
              <a:spcAft>
                <a:spcPts val="600"/>
              </a:spcAft>
              <a:buNone/>
            </a:pPr>
            <a:r>
              <a:rPr lang="en-US" sz="2000" dirty="0">
                <a:latin typeface="Quattrocento Sans" panose="020B0502050000020003" pitchFamily="34" charset="0"/>
              </a:rPr>
              <a:t>The content is structured around the level at which the tools presented are available: </a:t>
            </a:r>
            <a:r>
              <a:rPr lang="en-US" sz="2000" i="1" dirty="0">
                <a:latin typeface="Quattrocento Sans" panose="020B0502050000020003" pitchFamily="34" charset="0"/>
              </a:rPr>
              <a:t>enterprise level </a:t>
            </a:r>
            <a:r>
              <a:rPr lang="en-US" sz="2000" dirty="0">
                <a:latin typeface="Quattrocento Sans" panose="020B0502050000020003" pitchFamily="34" charset="0"/>
              </a:rPr>
              <a:t>or </a:t>
            </a:r>
            <a:r>
              <a:rPr lang="en-US" sz="2000" i="1" dirty="0">
                <a:latin typeface="Quattrocento Sans" panose="020B0502050000020003" pitchFamily="34" charset="0"/>
              </a:rPr>
              <a:t>organizational level</a:t>
            </a:r>
            <a:r>
              <a:rPr lang="en-US" sz="2000" dirty="0">
                <a:latin typeface="Quattrocento Sans" panose="020B0502050000020003" pitchFamily="34" charset="0"/>
              </a:rPr>
              <a:t>.</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97019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79437" y="782799"/>
            <a:ext cx="10150473" cy="492443"/>
          </a:xfrm>
        </p:spPr>
        <p:txBody>
          <a:bodyPr>
            <a:normAutofit fontScale="90000"/>
          </a:bodyPr>
          <a:lstStyle/>
          <a:p>
            <a:r>
              <a:rPr lang="en-US" sz="3200" dirty="0">
                <a:latin typeface="Quattrocento Sans" panose="020B0502050000020003" pitchFamily="34" charset="0"/>
              </a:rPr>
              <a:t>Exercise - (continued)</a:t>
            </a:r>
          </a:p>
        </p:txBody>
      </p:sp>
      <p:sp>
        <p:nvSpPr>
          <p:cNvPr id="7" name="Text Placeholder 6">
            <a:extLst>
              <a:ext uri="{FF2B5EF4-FFF2-40B4-BE49-F238E27FC236}">
                <a16:creationId xmlns:a16="http://schemas.microsoft.com/office/drawing/2014/main" id="{3BFF5FF6-257E-D432-7A8E-0444D8E4A520}"/>
              </a:ext>
            </a:extLst>
          </p:cNvPr>
          <p:cNvSpPr>
            <a:spLocks noGrp="1"/>
          </p:cNvSpPr>
          <p:nvPr>
            <p:ph type="body" sz="quarter" idx="16"/>
          </p:nvPr>
        </p:nvSpPr>
        <p:spPr>
          <a:xfrm>
            <a:off x="579446" y="1270719"/>
            <a:ext cx="11111696" cy="2462213"/>
          </a:xfrm>
        </p:spPr>
        <p:txBody>
          <a:bodyPr>
            <a:noAutofit/>
          </a:bodyPr>
          <a:lstStyle/>
          <a:p>
            <a:pPr algn="just">
              <a:lnSpc>
                <a:spcPct val="100000"/>
              </a:lnSpc>
              <a:spcAft>
                <a:spcPts val="1200"/>
              </a:spcAft>
            </a:pPr>
            <a:r>
              <a:rPr lang="en-US" sz="1800" b="1" dirty="0">
                <a:latin typeface="Quattrocento Sans" panose="020B0502050000020003" pitchFamily="34" charset="0"/>
              </a:rPr>
              <a:t>Note: </a:t>
            </a:r>
            <a:r>
              <a:rPr lang="en-US" sz="1800" dirty="0">
                <a:latin typeface="Quattrocento Sans" panose="020B0502050000020003" pitchFamily="34" charset="0"/>
              </a:rPr>
              <a:t>A grading script exists under </a:t>
            </a:r>
            <a:r>
              <a:rPr lang="en-US" sz="1800" i="1" dirty="0">
                <a:latin typeface="Quattrocento Sans" panose="020B0502050000020003" pitchFamily="34" charset="0"/>
              </a:rPr>
              <a:t>.</a:t>
            </a:r>
            <a:r>
              <a:rPr lang="en-US" sz="1800" i="1" dirty="0" err="1">
                <a:latin typeface="Quattrocento Sans" panose="020B0502050000020003" pitchFamily="34" charset="0"/>
              </a:rPr>
              <a:t>github</a:t>
            </a:r>
            <a:r>
              <a:rPr lang="en-US" sz="1800" i="1" dirty="0">
                <a:latin typeface="Quattrocento Sans" panose="020B0502050000020003" pitchFamily="34" charset="0"/>
              </a:rPr>
              <a:t>/workflows/</a:t>
            </a:r>
            <a:r>
              <a:rPr lang="en-US" sz="1800" i="1" dirty="0" err="1">
                <a:latin typeface="Quattrocento Sans" panose="020B0502050000020003" pitchFamily="34" charset="0"/>
              </a:rPr>
              <a:t>grading.yml</a:t>
            </a:r>
            <a:r>
              <a:rPr lang="en-US" sz="1800" dirty="0">
                <a:latin typeface="Quattrocento Sans" panose="020B0502050000020003" pitchFamily="34" charset="0"/>
              </a:rPr>
              <a:t>. You don't need to modify this workflow to complete this exercise. </a:t>
            </a:r>
            <a:r>
              <a:rPr lang="en-US" sz="1800" b="1" dirty="0">
                <a:latin typeface="Quattrocento Sans" panose="020B0502050000020003" pitchFamily="34" charset="0"/>
              </a:rPr>
              <a:t>Altering the contents in this workflow can break the exercise's ability to validate your actions, provide feedback, or grade the results</a:t>
            </a:r>
            <a:r>
              <a:rPr lang="en-US" sz="1800" dirty="0">
                <a:latin typeface="Quattrocento Sans" panose="020B0502050000020003" pitchFamily="34" charset="0"/>
              </a:rPr>
              <a:t>.</a:t>
            </a:r>
            <a:endParaRPr lang="en-US" sz="1800" b="1" dirty="0">
              <a:latin typeface="Quattrocento Sans" panose="020B0502050000020003" pitchFamily="34" charset="0"/>
            </a:endParaRPr>
          </a:p>
          <a:p>
            <a:pPr algn="just">
              <a:lnSpc>
                <a:spcPct val="100000"/>
              </a:lnSpc>
              <a:spcAft>
                <a:spcPts val="1200"/>
              </a:spcAft>
            </a:pPr>
            <a:r>
              <a:rPr lang="en-US" sz="1800" dirty="0">
                <a:latin typeface="Quattrocento Sans" panose="020B0502050000020003" pitchFamily="34" charset="0"/>
              </a:rPr>
              <a:t>This exercise is a challenge based on content covered in this module. It might take several attempts to complete the exercise, you can revisit previous content in this module, or navigate to some of the other resources provided as many times as you want to find the solution.</a:t>
            </a:r>
          </a:p>
          <a:p>
            <a:pPr algn="just">
              <a:lnSpc>
                <a:spcPct val="100000"/>
              </a:lnSpc>
              <a:spcAft>
                <a:spcPts val="1200"/>
              </a:spcAft>
            </a:pPr>
            <a:r>
              <a:rPr lang="en-US" sz="1800" dirty="0">
                <a:latin typeface="Quattrocento Sans" panose="020B0502050000020003" pitchFamily="34" charset="0"/>
              </a:rPr>
              <a:t>After you finish the exercise in GitHub, return here for:</a:t>
            </a:r>
          </a:p>
          <a:p>
            <a:pPr marL="285750" indent="-285750" algn="just">
              <a:lnSpc>
                <a:spcPct val="100000"/>
              </a:lnSpc>
              <a:spcAft>
                <a:spcPts val="1200"/>
              </a:spcAft>
              <a:buFont typeface="Wingdings" pitchFamily="2" charset="2"/>
              <a:buChar char="ü"/>
            </a:pPr>
            <a:r>
              <a:rPr lang="en-US" sz="1800" dirty="0">
                <a:latin typeface="Quattrocento Sans" panose="020B0502050000020003" pitchFamily="34" charset="0"/>
              </a:rPr>
              <a:t>A quick knowledge check</a:t>
            </a:r>
          </a:p>
          <a:p>
            <a:pPr marL="285750" indent="-285750" algn="just">
              <a:lnSpc>
                <a:spcPct val="100000"/>
              </a:lnSpc>
              <a:spcAft>
                <a:spcPts val="1200"/>
              </a:spcAft>
              <a:buFont typeface="Wingdings" pitchFamily="2" charset="2"/>
              <a:buChar char="ü"/>
            </a:pPr>
            <a:r>
              <a:rPr lang="en-US" sz="1800" dirty="0">
                <a:latin typeface="Quattrocento Sans" panose="020B0502050000020003" pitchFamily="34" charset="0"/>
              </a:rPr>
              <a:t>A summary of what you've learned</a:t>
            </a:r>
          </a:p>
          <a:p>
            <a:pPr marL="285750" indent="-285750" algn="just">
              <a:lnSpc>
                <a:spcPct val="100000"/>
              </a:lnSpc>
              <a:spcAft>
                <a:spcPts val="1200"/>
              </a:spcAft>
              <a:buFont typeface="Wingdings" pitchFamily="2" charset="2"/>
              <a:buChar char="ü"/>
            </a:pPr>
            <a:r>
              <a:rPr lang="en-US" sz="1800" dirty="0">
                <a:latin typeface="Quattrocento Sans" panose="020B0502050000020003" pitchFamily="34" charset="0"/>
              </a:rPr>
              <a:t>A badge for completing this module</a:t>
            </a: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dirty="0"/>
              <a:t>© Copyright Microsoft Corporation. All rights reserved.</a:t>
            </a:r>
          </a:p>
        </p:txBody>
      </p:sp>
      <p:sp>
        <p:nvSpPr>
          <p:cNvPr id="14" name="TextBox 13">
            <a:extLst>
              <a:ext uri="{FF2B5EF4-FFF2-40B4-BE49-F238E27FC236}">
                <a16:creationId xmlns:a16="http://schemas.microsoft.com/office/drawing/2014/main" id="{1802CE57-FED8-FF04-DEAA-BD4BF1FA0FEC}"/>
              </a:ext>
            </a:extLst>
          </p:cNvPr>
          <p:cNvSpPr txBox="1"/>
          <p:nvPr/>
        </p:nvSpPr>
        <p:spPr>
          <a:xfrm>
            <a:off x="559118" y="5950344"/>
            <a:ext cx="3160032" cy="307777"/>
          </a:xfrm>
          <a:prstGeom prst="rect">
            <a:avLst/>
          </a:prstGeom>
          <a:noFill/>
        </p:spPr>
        <p:txBody>
          <a:bodyPr wrap="none" lIns="0" tIns="0" rIns="0" bIns="0" rtlCol="0">
            <a:spAutoFit/>
          </a:bodyPr>
          <a:lstStyle/>
          <a:p>
            <a:pPr algn="l"/>
            <a:r>
              <a:rPr lang="en-US" sz="2000" dirty="0">
                <a:hlinkClick r:id="rId3"/>
              </a:rPr>
              <a:t>Start the exercise on GitHub.</a:t>
            </a:r>
            <a:endParaRPr lang="en-US" sz="2000" dirty="0"/>
          </a:p>
        </p:txBody>
      </p:sp>
      <p:grpSp>
        <p:nvGrpSpPr>
          <p:cNvPr id="15" name="Group 14">
            <a:extLst>
              <a:ext uri="{FF2B5EF4-FFF2-40B4-BE49-F238E27FC236}">
                <a16:creationId xmlns:a16="http://schemas.microsoft.com/office/drawing/2014/main" id="{F62BDAA0-76B6-3949-9744-AD93E5069062}"/>
              </a:ext>
              <a:ext uri="{C183D7F6-B498-43B3-948B-1728B52AA6E4}">
                <adec:decorative xmlns:adec="http://schemas.microsoft.com/office/drawing/2017/decorative" val="1"/>
              </a:ext>
            </a:extLst>
          </p:cNvPr>
          <p:cNvGrpSpPr/>
          <p:nvPr/>
        </p:nvGrpSpPr>
        <p:grpSpPr>
          <a:xfrm>
            <a:off x="10729911" y="5491317"/>
            <a:ext cx="961231" cy="918055"/>
            <a:chOff x="5540700" y="2116300"/>
            <a:chExt cx="1110600" cy="1110600"/>
          </a:xfrm>
        </p:grpSpPr>
        <p:sp>
          <p:nvSpPr>
            <p:cNvPr id="17" name="Oval 16">
              <a:extLst>
                <a:ext uri="{FF2B5EF4-FFF2-40B4-BE49-F238E27FC236}">
                  <a16:creationId xmlns:a16="http://schemas.microsoft.com/office/drawing/2014/main" id="{AA7848C3-C239-9DAE-CD0E-735193B3F2F7}"/>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8" name="Picture 33">
              <a:extLst>
                <a:ext uri="{FF2B5EF4-FFF2-40B4-BE49-F238E27FC236}">
                  <a16:creationId xmlns:a16="http://schemas.microsoft.com/office/drawing/2014/main" id="{A230018B-D101-AED4-0493-7A695A9A936B}"/>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cxnSp>
        <p:nvCxnSpPr>
          <p:cNvPr id="5" name="Straight Connector 4">
            <a:extLst>
              <a:ext uri="{FF2B5EF4-FFF2-40B4-BE49-F238E27FC236}">
                <a16:creationId xmlns:a16="http://schemas.microsoft.com/office/drawing/2014/main" id="{BB66656F-0D88-0998-A32F-828D6C17F0D7}"/>
              </a:ext>
            </a:extLst>
          </p:cNvPr>
          <p:cNvCxnSpPr/>
          <p:nvPr/>
        </p:nvCxnSpPr>
        <p:spPr>
          <a:xfrm>
            <a:off x="559118" y="1270719"/>
            <a:ext cx="0" cy="939637"/>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923614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0202"/>
            <a:ext cx="7075073" cy="559961"/>
          </a:xfrm>
        </p:spPr>
        <p:txBody>
          <a:bodyPr/>
          <a:lstStyle/>
          <a:p>
            <a:r>
              <a:rPr lang="en-US" dirty="0">
                <a:latin typeface="Quattrocento Sans" panose="020B0502050000020003" pitchFamily="34" charset="0"/>
              </a:rPr>
              <a:t>Knowledge Check:</a:t>
            </a:r>
          </a:p>
        </p:txBody>
      </p:sp>
      <p:sp>
        <p:nvSpPr>
          <p:cNvPr id="2" name="Footer Placeholder 1">
            <a:extLst>
              <a:ext uri="{FF2B5EF4-FFF2-40B4-BE49-F238E27FC236}">
                <a16:creationId xmlns:a16="http://schemas.microsoft.com/office/drawing/2014/main" id="{E5F62FBD-1E18-8F46-0B34-7C1369344EF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81931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607024"/>
          </a:xfrm>
        </p:spPr>
        <p:txBody>
          <a:bodyPr vert="horz" wrap="square" lIns="0" tIns="0" rIns="0" bIns="0" rtlCol="0" anchor="t">
            <a:noAutofit/>
          </a:bodyPr>
          <a:lstStyle/>
          <a:p>
            <a:r>
              <a:rPr lang="en-US" sz="3200" dirty="0">
                <a:latin typeface="Quattrocento Sans" panose="020B0502050000020003" pitchFamily="34" charset="0"/>
              </a:rPr>
              <a:t>Knowledge Check: Manage GitHub Actions in the enterprise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68698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Which of the following is a feature unique to GitHub Enterprise Cloud (GHEC)?</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413337"/>
            <a:ext cx="8943975" cy="2234843"/>
          </a:xfrm>
          <a:prstGeom prst="rect">
            <a:avLst/>
          </a:prstGeom>
          <a:noFill/>
        </p:spPr>
        <p:txBody>
          <a:bodyPr wrap="square" rtlCol="0">
            <a:spAutoFit/>
          </a:bodyPr>
          <a:lstStyle/>
          <a:p>
            <a:pPr marL="342900" indent="-342900" algn="l">
              <a:lnSpc>
                <a:spcPct val="200000"/>
              </a:lnSpc>
              <a:buFont typeface="+mj-lt"/>
              <a:buAutoNum type="alphaLcParenR"/>
            </a:pPr>
            <a:r>
              <a:rPr lang="en-US" i="0" dirty="0">
                <a:effectLst/>
                <a:latin typeface="Quattrocento Sans" panose="020B0502050000020003" pitchFamily="34" charset="0"/>
              </a:rPr>
              <a:t>Requires on-premises deployment and infrastructure management</a:t>
            </a:r>
          </a:p>
          <a:p>
            <a:pPr marL="342900" indent="-342900" algn="l">
              <a:lnSpc>
                <a:spcPct val="200000"/>
              </a:lnSpc>
              <a:buFont typeface="+mj-lt"/>
              <a:buAutoNum type="alphaLcParenR"/>
            </a:pPr>
            <a:r>
              <a:rPr lang="en-US" i="0" dirty="0">
                <a:effectLst/>
                <a:latin typeface="Quattrocento Sans" panose="020B0502050000020003" pitchFamily="34" charset="0"/>
              </a:rPr>
              <a:t>Provides centralized user management with identity provider integration</a:t>
            </a:r>
          </a:p>
          <a:p>
            <a:pPr marL="342900" indent="-342900" algn="l">
              <a:lnSpc>
                <a:spcPct val="200000"/>
              </a:lnSpc>
              <a:buFont typeface="+mj-lt"/>
              <a:buAutoNum type="alphaLcParenR"/>
            </a:pPr>
            <a:r>
              <a:rPr lang="en-US" i="0" dirty="0">
                <a:effectLst/>
                <a:latin typeface="Quattrocento Sans" panose="020B0502050000020003" pitchFamily="34" charset="0"/>
              </a:rPr>
              <a:t>Must be installed and maintained by the organization's IT team</a:t>
            </a:r>
          </a:p>
          <a:p>
            <a:pPr marL="342900" indent="-342900" algn="l">
              <a:lnSpc>
                <a:spcPct val="200000"/>
              </a:lnSpc>
              <a:buFont typeface="+mj-lt"/>
              <a:buAutoNum type="alphaLcParenR"/>
            </a:pPr>
            <a:r>
              <a:rPr lang="en-US" i="0" dirty="0">
                <a:effectLst/>
                <a:latin typeface="Quattrocento Sans" panose="020B0502050000020003" pitchFamily="34" charset="0"/>
              </a:rPr>
              <a:t>Operates entirely within a private cloud environment</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1 of 7</a:t>
            </a:r>
          </a:p>
        </p:txBody>
      </p:sp>
    </p:spTree>
    <p:extLst>
      <p:ext uri="{BB962C8B-B14F-4D97-AF65-F5344CB8AC3E}">
        <p14:creationId xmlns:p14="http://schemas.microsoft.com/office/powerpoint/2010/main" val="343887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607024"/>
          </a:xfrm>
        </p:spPr>
        <p:txBody>
          <a:bodyPr vert="horz" wrap="square" lIns="0" tIns="0" rIns="0" bIns="0" rtlCol="0" anchor="t">
            <a:noAutofit/>
          </a:bodyPr>
          <a:lstStyle/>
          <a:p>
            <a:r>
              <a:rPr lang="en-US" sz="3200" dirty="0">
                <a:latin typeface="Quattrocento Sans" panose="020B0502050000020003" pitchFamily="34" charset="0"/>
              </a:rPr>
              <a:t>Knowledge Check: Manage GitHub Actions in the enterprise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68698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actions can you take at enterprise level to manage the use of GitHub Actions in your enterprise instance?</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413337"/>
            <a:ext cx="8943975" cy="1680845"/>
          </a:xfrm>
          <a:prstGeom prst="rect">
            <a:avLst/>
          </a:prstGeom>
          <a:noFill/>
        </p:spPr>
        <p:txBody>
          <a:bodyPr wrap="square" rtlCol="0">
            <a:spAutoFit/>
          </a:bodyPr>
          <a:lstStyle/>
          <a:p>
            <a:pPr marL="342900" indent="-342900" algn="l">
              <a:lnSpc>
                <a:spcPct val="200000"/>
              </a:lnSpc>
              <a:buFont typeface="+mj-lt"/>
              <a:buAutoNum type="alphaLcParenR"/>
            </a:pPr>
            <a:r>
              <a:rPr lang="en-US" i="0" dirty="0">
                <a:effectLst/>
                <a:latin typeface="Quattrocento Sans" panose="020B0502050000020003" pitchFamily="34" charset="0"/>
              </a:rPr>
              <a:t>Create workflow templates</a:t>
            </a:r>
          </a:p>
          <a:p>
            <a:pPr marL="342900" indent="-342900" algn="l">
              <a:lnSpc>
                <a:spcPct val="200000"/>
              </a:lnSpc>
              <a:buFont typeface="+mj-lt"/>
              <a:buAutoNum type="alphaLcParenR"/>
            </a:pPr>
            <a:r>
              <a:rPr lang="en-US" i="0" dirty="0">
                <a:effectLst/>
                <a:latin typeface="Quattrocento Sans" panose="020B0502050000020003" pitchFamily="34" charset="0"/>
              </a:rPr>
              <a:t>Configure a GitHub Actions use policy</a:t>
            </a:r>
          </a:p>
          <a:p>
            <a:pPr marL="342900" indent="-342900" algn="l">
              <a:lnSpc>
                <a:spcPct val="200000"/>
              </a:lnSpc>
              <a:buFont typeface="+mj-lt"/>
              <a:buAutoNum type="alphaLcParenR"/>
            </a:pPr>
            <a:r>
              <a:rPr lang="en-US" i="0" dirty="0">
                <a:effectLst/>
                <a:latin typeface="Quattrocento Sans" panose="020B0502050000020003" pitchFamily="34" charset="0"/>
              </a:rPr>
              <a:t>Manually sync public actions in Enterprise Cloud</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2 of 7</a:t>
            </a:r>
          </a:p>
        </p:txBody>
      </p:sp>
    </p:spTree>
    <p:extLst>
      <p:ext uri="{BB962C8B-B14F-4D97-AF65-F5344CB8AC3E}">
        <p14:creationId xmlns:p14="http://schemas.microsoft.com/office/powerpoint/2010/main" val="362580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607024"/>
          </a:xfrm>
        </p:spPr>
        <p:txBody>
          <a:bodyPr vert="horz" wrap="square" lIns="0" tIns="0" rIns="0" bIns="0" rtlCol="0" anchor="t">
            <a:noAutofit/>
          </a:bodyPr>
          <a:lstStyle/>
          <a:p>
            <a:r>
              <a:rPr lang="en-US" sz="3200" dirty="0">
                <a:latin typeface="Quattrocento Sans" panose="020B0502050000020003" pitchFamily="34" charset="0"/>
              </a:rPr>
              <a:t>Knowledge Check: Manage GitHub Actions in the enterprise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68698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actions can you take to configure self-hosted runners for your enterprise use?</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413337"/>
            <a:ext cx="8943975" cy="1680845"/>
          </a:xfrm>
          <a:prstGeom prst="rect">
            <a:avLst/>
          </a:prstGeom>
          <a:noFill/>
        </p:spPr>
        <p:txBody>
          <a:bodyPr wrap="square" rtlCol="0">
            <a:spAutoFit/>
          </a:bodyPr>
          <a:lstStyle/>
          <a:p>
            <a:pPr marL="342900" indent="-342900" algn="l">
              <a:lnSpc>
                <a:spcPct val="200000"/>
              </a:lnSpc>
              <a:buFont typeface="+mj-lt"/>
              <a:buAutoNum type="alphaLcParenR"/>
            </a:pPr>
            <a:r>
              <a:rPr lang="en-US" i="0" dirty="0">
                <a:effectLst/>
                <a:latin typeface="Quattrocento Sans" panose="020B0502050000020003" pitchFamily="34" charset="0"/>
              </a:rPr>
              <a:t>Create and add custom labels to your runners</a:t>
            </a:r>
          </a:p>
          <a:p>
            <a:pPr marL="342900" indent="-342900" algn="l">
              <a:lnSpc>
                <a:spcPct val="200000"/>
              </a:lnSpc>
              <a:buFont typeface="+mj-lt"/>
              <a:buAutoNum type="alphaLcParenR"/>
            </a:pPr>
            <a:r>
              <a:rPr lang="en-US" i="0" dirty="0">
                <a:effectLst/>
                <a:latin typeface="Quattrocento Sans" panose="020B0502050000020003" pitchFamily="34" charset="0"/>
              </a:rPr>
              <a:t>Add proxy configurations to your runners after they start.</a:t>
            </a:r>
          </a:p>
          <a:p>
            <a:pPr marL="342900" indent="-342900" algn="l">
              <a:lnSpc>
                <a:spcPct val="200000"/>
              </a:lnSpc>
              <a:buFont typeface="+mj-lt"/>
              <a:buAutoNum type="alphaLcParenR"/>
            </a:pPr>
            <a:r>
              <a:rPr lang="en-US" i="0" dirty="0">
                <a:effectLst/>
                <a:latin typeface="Quattrocento Sans" panose="020B0502050000020003" pitchFamily="34" charset="0"/>
              </a:rPr>
              <a:t>Add the IP address or IP address range of your runners at repository level.</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3 of 7</a:t>
            </a:r>
          </a:p>
        </p:txBody>
      </p:sp>
    </p:spTree>
    <p:extLst>
      <p:ext uri="{BB962C8B-B14F-4D97-AF65-F5344CB8AC3E}">
        <p14:creationId xmlns:p14="http://schemas.microsoft.com/office/powerpoint/2010/main" val="146978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607024"/>
          </a:xfrm>
        </p:spPr>
        <p:txBody>
          <a:bodyPr vert="horz" wrap="square" lIns="0" tIns="0" rIns="0" bIns="0" rtlCol="0" anchor="t">
            <a:noAutofit/>
          </a:bodyPr>
          <a:lstStyle/>
          <a:p>
            <a:r>
              <a:rPr lang="en-US" sz="3200" dirty="0">
                <a:latin typeface="Quattrocento Sans" panose="020B0502050000020003" pitchFamily="34" charset="0"/>
              </a:rPr>
              <a:t>Knowledge Check: Manage GitHub Actions in the enterprise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68698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are encrypted secrets?</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413337"/>
            <a:ext cx="11221101" cy="1680845"/>
          </a:xfrm>
          <a:prstGeom prst="rect">
            <a:avLst/>
          </a:prstGeom>
          <a:noFill/>
        </p:spPr>
        <p:txBody>
          <a:bodyPr wrap="square" rtlCol="0">
            <a:spAutoFit/>
          </a:bodyPr>
          <a:lstStyle/>
          <a:p>
            <a:pPr marL="342900" indent="-342900" algn="l">
              <a:lnSpc>
                <a:spcPct val="200000"/>
              </a:lnSpc>
              <a:buFont typeface="+mj-lt"/>
              <a:buAutoNum type="alphaLcParenR"/>
            </a:pPr>
            <a:r>
              <a:rPr lang="en-US" i="0" dirty="0">
                <a:effectLst/>
                <a:latin typeface="Quattrocento Sans" panose="020B0502050000020003" pitchFamily="34" charset="0"/>
              </a:rPr>
              <a:t>Encrypted secrets are authentication tokens you can generate in your account settings.</a:t>
            </a:r>
          </a:p>
          <a:p>
            <a:pPr marL="342900" indent="-342900" algn="l">
              <a:lnSpc>
                <a:spcPct val="200000"/>
              </a:lnSpc>
              <a:buFont typeface="+mj-lt"/>
              <a:buAutoNum type="alphaLcParenR"/>
            </a:pPr>
            <a:r>
              <a:rPr lang="en-US" i="0" dirty="0">
                <a:effectLst/>
                <a:latin typeface="Quattrocento Sans" panose="020B0502050000020003" pitchFamily="34" charset="0"/>
              </a:rPr>
              <a:t>Encrypted secrets are the equivalent of SSH keys in GitHub.</a:t>
            </a:r>
          </a:p>
          <a:p>
            <a:pPr marL="342900" indent="-342900" algn="l">
              <a:lnSpc>
                <a:spcPct val="200000"/>
              </a:lnSpc>
              <a:buFont typeface="+mj-lt"/>
              <a:buAutoNum type="alphaLcParenR"/>
            </a:pPr>
            <a:r>
              <a:rPr lang="en-US" i="0" dirty="0">
                <a:effectLst/>
                <a:latin typeface="Quattrocento Sans" panose="020B0502050000020003" pitchFamily="34" charset="0"/>
              </a:rPr>
              <a:t>Encrypted secrets are encrypted environment variables you can create to store sensitive information.</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4 of 7</a:t>
            </a:r>
          </a:p>
        </p:txBody>
      </p:sp>
    </p:spTree>
    <p:extLst>
      <p:ext uri="{BB962C8B-B14F-4D97-AF65-F5344CB8AC3E}">
        <p14:creationId xmlns:p14="http://schemas.microsoft.com/office/powerpoint/2010/main" val="178936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607024"/>
          </a:xfrm>
        </p:spPr>
        <p:txBody>
          <a:bodyPr vert="horz" wrap="square" lIns="0" tIns="0" rIns="0" bIns="0" rtlCol="0" anchor="t">
            <a:noAutofit/>
          </a:bodyPr>
          <a:lstStyle/>
          <a:p>
            <a:r>
              <a:rPr lang="en-US" sz="3200" dirty="0">
                <a:latin typeface="Quattrocento Sans" panose="020B0502050000020003" pitchFamily="34" charset="0"/>
              </a:rPr>
              <a:t>Knowledge Check: Manage GitHub Actions in the enterprise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68698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is a key benefit of using reusable workflows in GitHub Actions?</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413337"/>
            <a:ext cx="8943975" cy="2234843"/>
          </a:xfrm>
          <a:prstGeom prst="rect">
            <a:avLst/>
          </a:prstGeom>
          <a:noFill/>
        </p:spPr>
        <p:txBody>
          <a:bodyPr wrap="square" rtlCol="0">
            <a:spAutoFit/>
          </a:bodyPr>
          <a:lstStyle/>
          <a:p>
            <a:pPr marL="342900" indent="-342900" algn="l">
              <a:lnSpc>
                <a:spcPct val="200000"/>
              </a:lnSpc>
              <a:buFont typeface="+mj-lt"/>
              <a:buAutoNum type="alphaLcParenR"/>
            </a:pPr>
            <a:r>
              <a:rPr lang="en-US" i="0" dirty="0">
                <a:effectLst/>
                <a:latin typeface="Quattrocento Sans" panose="020B0502050000020003" pitchFamily="34" charset="0"/>
              </a:rPr>
              <a:t>Prevents any external contributors from running workflows</a:t>
            </a:r>
          </a:p>
          <a:p>
            <a:pPr marL="342900" indent="-342900" algn="l">
              <a:lnSpc>
                <a:spcPct val="200000"/>
              </a:lnSpc>
              <a:buFont typeface="+mj-lt"/>
              <a:buAutoNum type="alphaLcParenR"/>
            </a:pPr>
            <a:r>
              <a:rPr lang="en-US" i="0" dirty="0">
                <a:effectLst/>
                <a:latin typeface="Quattrocento Sans" panose="020B0502050000020003" pitchFamily="34" charset="0"/>
              </a:rPr>
              <a:t>Reduces redundancy and maintenance overhead</a:t>
            </a:r>
          </a:p>
          <a:p>
            <a:pPr marL="342900" indent="-342900" algn="l">
              <a:lnSpc>
                <a:spcPct val="200000"/>
              </a:lnSpc>
              <a:buFont typeface="+mj-lt"/>
              <a:buAutoNum type="alphaLcParenR"/>
            </a:pPr>
            <a:r>
              <a:rPr lang="en-US" i="0" dirty="0">
                <a:effectLst/>
                <a:latin typeface="Quattrocento Sans" panose="020B0502050000020003" pitchFamily="34" charset="0"/>
              </a:rPr>
              <a:t>Can only be used in the same repository where they are defined</a:t>
            </a:r>
          </a:p>
          <a:p>
            <a:pPr marL="342900" indent="-342900" algn="l">
              <a:lnSpc>
                <a:spcPct val="200000"/>
              </a:lnSpc>
              <a:buFont typeface="+mj-lt"/>
              <a:buAutoNum type="alphaLcParenR"/>
            </a:pPr>
            <a:r>
              <a:rPr lang="en-US" i="0" dirty="0">
                <a:effectLst/>
                <a:latin typeface="Quattrocento Sans" panose="020B0502050000020003" pitchFamily="34" charset="0"/>
              </a:rPr>
              <a:t>Automatically restricts all workflows to internal users</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5 of 7</a:t>
            </a:r>
          </a:p>
        </p:txBody>
      </p:sp>
    </p:spTree>
    <p:extLst>
      <p:ext uri="{BB962C8B-B14F-4D97-AF65-F5344CB8AC3E}">
        <p14:creationId xmlns:p14="http://schemas.microsoft.com/office/powerpoint/2010/main" val="5997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607024"/>
          </a:xfrm>
        </p:spPr>
        <p:txBody>
          <a:bodyPr vert="horz" wrap="square" lIns="0" tIns="0" rIns="0" bIns="0" rtlCol="0" anchor="t">
            <a:noAutofit/>
          </a:bodyPr>
          <a:lstStyle/>
          <a:p>
            <a:r>
              <a:rPr lang="en-US" sz="3200" dirty="0">
                <a:latin typeface="Quattrocento Sans" panose="020B0502050000020003" pitchFamily="34" charset="0"/>
              </a:rPr>
              <a:t>Knowledge Check: Manage GitHub Actions in the enterprise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68698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is a primary benefit of using GitHub-hosted runners instead of self-hosted runners?</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2413337"/>
            <a:ext cx="8943975" cy="2234843"/>
          </a:xfrm>
          <a:prstGeom prst="rect">
            <a:avLst/>
          </a:prstGeom>
          <a:noFill/>
        </p:spPr>
        <p:txBody>
          <a:bodyPr wrap="square" rtlCol="0">
            <a:spAutoFit/>
          </a:bodyPr>
          <a:lstStyle/>
          <a:p>
            <a:pPr marL="342900" indent="-342900" algn="l">
              <a:lnSpc>
                <a:spcPct val="200000"/>
              </a:lnSpc>
              <a:buFont typeface="+mj-lt"/>
              <a:buAutoNum type="alphaLcParenR"/>
            </a:pPr>
            <a:r>
              <a:rPr lang="en-US" i="0" dirty="0">
                <a:effectLst/>
                <a:latin typeface="Quattrocento Sans" panose="020B0502050000020003" pitchFamily="34" charset="0"/>
              </a:rPr>
              <a:t>Full control over hardware and software configuration</a:t>
            </a:r>
          </a:p>
          <a:p>
            <a:pPr marL="342900" indent="-342900" algn="l">
              <a:lnSpc>
                <a:spcPct val="200000"/>
              </a:lnSpc>
              <a:buFont typeface="+mj-lt"/>
              <a:buAutoNum type="alphaLcParenR"/>
            </a:pPr>
            <a:r>
              <a:rPr lang="en-US" i="0" dirty="0">
                <a:effectLst/>
                <a:latin typeface="Quattrocento Sans" panose="020B0502050000020003" pitchFamily="34" charset="0"/>
              </a:rPr>
              <a:t>Ability to access internal/private networks</a:t>
            </a:r>
          </a:p>
          <a:p>
            <a:pPr marL="342900" indent="-342900" algn="l">
              <a:lnSpc>
                <a:spcPct val="200000"/>
              </a:lnSpc>
              <a:buFont typeface="+mj-lt"/>
              <a:buAutoNum type="alphaLcParenR"/>
            </a:pPr>
            <a:r>
              <a:rPr lang="en-US" i="0" dirty="0">
                <a:effectLst/>
                <a:latin typeface="Quattrocento Sans" panose="020B0502050000020003" pitchFamily="34" charset="0"/>
              </a:rPr>
              <a:t>Automatic updates for the OS and preinstalled packages</a:t>
            </a:r>
          </a:p>
          <a:p>
            <a:pPr marL="342900" indent="-342900" algn="l">
              <a:lnSpc>
                <a:spcPct val="200000"/>
              </a:lnSpc>
              <a:buFont typeface="+mj-lt"/>
              <a:buAutoNum type="alphaLcParenR"/>
            </a:pPr>
            <a:r>
              <a:rPr lang="en-US" i="0" dirty="0">
                <a:effectLst/>
                <a:latin typeface="Quattrocento Sans" panose="020B0502050000020003" pitchFamily="34" charset="0"/>
              </a:rPr>
              <a:t>Custom installation of non-standard software</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6 of 7</a:t>
            </a:r>
          </a:p>
        </p:txBody>
      </p:sp>
    </p:spTree>
    <p:extLst>
      <p:ext uri="{BB962C8B-B14F-4D97-AF65-F5344CB8AC3E}">
        <p14:creationId xmlns:p14="http://schemas.microsoft.com/office/powerpoint/2010/main" val="71016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607024"/>
          </a:xfrm>
        </p:spPr>
        <p:txBody>
          <a:bodyPr vert="horz" wrap="square" lIns="0" tIns="0" rIns="0" bIns="0" rtlCol="0" anchor="t">
            <a:noAutofit/>
          </a:bodyPr>
          <a:lstStyle/>
          <a:p>
            <a:r>
              <a:rPr lang="en-US" sz="3200" dirty="0">
                <a:latin typeface="Quattrocento Sans" panose="020B0502050000020003" pitchFamily="34" charset="0"/>
              </a:rPr>
              <a:t>Knowledge Check: Manage GitHub Actions in the enterprise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1" y="168698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What is the best practice when managing encrypted secrets in GitHub Actions?</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1" y="1686984"/>
            <a:ext cx="8943975" cy="2788840"/>
          </a:xfrm>
          <a:prstGeom prst="rect">
            <a:avLst/>
          </a:prstGeom>
          <a:noFill/>
        </p:spPr>
        <p:txBody>
          <a:bodyPr wrap="square" rtlCol="0">
            <a:spAutoFit/>
          </a:bodyPr>
          <a:lstStyle/>
          <a:p>
            <a:pPr algn="l">
              <a:lnSpc>
                <a:spcPct val="200000"/>
              </a:lnSpc>
            </a:pPr>
            <a:endParaRPr lang="en-US" i="0" dirty="0">
              <a:effectLst/>
              <a:latin typeface="Quattrocento Sans" panose="020B0502050000020003" pitchFamily="34" charset="0"/>
            </a:endParaRPr>
          </a:p>
          <a:p>
            <a:pPr marL="342900" indent="-342900" algn="l">
              <a:lnSpc>
                <a:spcPct val="200000"/>
              </a:lnSpc>
              <a:buFont typeface="+mj-lt"/>
              <a:buAutoNum type="alphaLcParenR"/>
            </a:pPr>
            <a:r>
              <a:rPr lang="en-US" i="0" dirty="0">
                <a:effectLst/>
                <a:latin typeface="Quattrocento Sans" panose="020B0502050000020003" pitchFamily="34" charset="0"/>
              </a:rPr>
              <a:t>Print secrets in workflow logs to assist with debugging</a:t>
            </a:r>
          </a:p>
          <a:p>
            <a:pPr marL="342900" indent="-342900" algn="l">
              <a:lnSpc>
                <a:spcPct val="200000"/>
              </a:lnSpc>
              <a:buFont typeface="+mj-lt"/>
              <a:buAutoNum type="alphaLcParenR"/>
            </a:pPr>
            <a:r>
              <a:rPr lang="en-US" i="0" dirty="0">
                <a:effectLst/>
                <a:latin typeface="Quattrocento Sans" panose="020B0502050000020003" pitchFamily="34" charset="0"/>
              </a:rPr>
              <a:t>Use the same secret across all repositories for consistency</a:t>
            </a:r>
          </a:p>
          <a:p>
            <a:pPr marL="342900" indent="-342900" algn="l">
              <a:lnSpc>
                <a:spcPct val="200000"/>
              </a:lnSpc>
              <a:buFont typeface="+mj-lt"/>
              <a:buAutoNum type="alphaLcParenR"/>
            </a:pPr>
            <a:r>
              <a:rPr lang="en-US" i="0" dirty="0">
                <a:effectLst/>
                <a:latin typeface="Quattrocento Sans" panose="020B0502050000020003" pitchFamily="34" charset="0"/>
              </a:rPr>
              <a:t>Limit access by defining secrets at the lowest necessary level</a:t>
            </a:r>
          </a:p>
          <a:p>
            <a:pPr marL="342900" indent="-342900" algn="l">
              <a:lnSpc>
                <a:spcPct val="200000"/>
              </a:lnSpc>
              <a:buFont typeface="+mj-lt"/>
              <a:buAutoNum type="alphaLcParenR"/>
            </a:pPr>
            <a:r>
              <a:rPr lang="en-US" i="0" dirty="0">
                <a:effectLst/>
                <a:latin typeface="Quattrocento Sans" panose="020B0502050000020003" pitchFamily="34" charset="0"/>
              </a:rPr>
              <a:t>Store secrets in the GitHub Actions log archive</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latin typeface="Quattrocento Sans" panose="020B0502050000020003" pitchFamily="34" charset="0"/>
              </a:rPr>
              <a:t>7 of 7</a:t>
            </a:r>
          </a:p>
        </p:txBody>
      </p:sp>
    </p:spTree>
    <p:extLst>
      <p:ext uri="{BB962C8B-B14F-4D97-AF65-F5344CB8AC3E}">
        <p14:creationId xmlns:p14="http://schemas.microsoft.com/office/powerpoint/2010/main" val="60545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Summary</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060269"/>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unit, you identified the tools and strategies you can use in your GitHub Enterprise instance to manage the use of GitHub Actions in your organization.</a:t>
            </a:r>
          </a:p>
        </p:txBody>
      </p:sp>
      <p:sp>
        <p:nvSpPr>
          <p:cNvPr id="9" name="TextBox 8">
            <a:extLst>
              <a:ext uri="{FF2B5EF4-FFF2-40B4-BE49-F238E27FC236}">
                <a16:creationId xmlns:a16="http://schemas.microsoft.com/office/drawing/2014/main" id="{9BE325B2-D04E-CD42-D966-4B58FFB3A17E}"/>
              </a:ext>
            </a:extLst>
          </p:cNvPr>
          <p:cNvSpPr txBox="1"/>
          <p:nvPr/>
        </p:nvSpPr>
        <p:spPr>
          <a:xfrm>
            <a:off x="542881" y="1986231"/>
            <a:ext cx="10494314" cy="461665"/>
          </a:xfrm>
          <a:prstGeom prst="rect">
            <a:avLst/>
          </a:prstGeom>
          <a:noFill/>
        </p:spPr>
        <p:txBody>
          <a:bodyPr wrap="square">
            <a:spAutoFit/>
          </a:bodyPr>
          <a:lstStyle/>
          <a:p>
            <a:pPr algn="l">
              <a:spcAft>
                <a:spcPts val="1200"/>
              </a:spcAft>
            </a:pPr>
            <a:r>
              <a:rPr lang="en-US" sz="2400" b="1" dirty="0">
                <a:latin typeface="Quattrocento Sans" panose="020B0502050000020003" pitchFamily="34" charset="0"/>
                <a:cs typeface="Segoe UI" panose="020B0502040204020203" pitchFamily="34" charset="0"/>
              </a:rPr>
              <a:t>Learn more</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extBox 2">
            <a:extLst>
              <a:ext uri="{FF2B5EF4-FFF2-40B4-BE49-F238E27FC236}">
                <a16:creationId xmlns:a16="http://schemas.microsoft.com/office/drawing/2014/main" id="{756E59B8-4157-C8C2-F825-134C7A81520D}"/>
              </a:ext>
            </a:extLst>
          </p:cNvPr>
          <p:cNvSpPr txBox="1"/>
          <p:nvPr/>
        </p:nvSpPr>
        <p:spPr>
          <a:xfrm>
            <a:off x="652657" y="2447896"/>
            <a:ext cx="8966356" cy="3617110"/>
          </a:xfrm>
          <a:prstGeom prst="rect">
            <a:avLst/>
          </a:prstGeom>
          <a:noFill/>
        </p:spPr>
        <p:txBody>
          <a:bodyPr wrap="square" numCol="3">
            <a:spAutoFit/>
          </a:bodyPr>
          <a:lstStyle/>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Creating a Docker container action</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Enabling automatic access to GitHub.com actions using GitHub Connect</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5">
                  <a:extLst>
                    <a:ext uri="{A12FA001-AC4F-418D-AE19-62706E023703}">
                      <ahyp:hlinkClr xmlns:ahyp="http://schemas.microsoft.com/office/drawing/2018/hyperlinkcolor" val="tx"/>
                    </a:ext>
                  </a:extLst>
                </a:hlinkClick>
              </a:rPr>
              <a:t>Enforcing policies for GitHub Actions in your enterprise</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6">
                  <a:extLst>
                    <a:ext uri="{A12FA001-AC4F-418D-AE19-62706E023703}">
                      <ahyp:hlinkClr xmlns:ahyp="http://schemas.microsoft.com/office/drawing/2018/hyperlinkcolor" val="tx"/>
                    </a:ext>
                  </a:extLst>
                </a:hlinkClick>
              </a:rPr>
              <a:t>Manually syncing actions from GitHub.com</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7">
                  <a:extLst>
                    <a:ext uri="{A12FA001-AC4F-418D-AE19-62706E023703}">
                      <ahyp:hlinkClr xmlns:ahyp="http://schemas.microsoft.com/office/drawing/2018/hyperlinkcolor" val="tx"/>
                    </a:ext>
                  </a:extLst>
                </a:hlinkClick>
              </a:rPr>
              <a:t>Sharing workflows, secrets, and runners with your organization</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8">
                  <a:extLst>
                    <a:ext uri="{A12FA001-AC4F-418D-AE19-62706E023703}">
                      <ahyp:hlinkClr xmlns:ahyp="http://schemas.microsoft.com/office/drawing/2018/hyperlinkcolor" val="tx"/>
                    </a:ext>
                  </a:extLst>
                </a:hlinkClick>
              </a:rPr>
              <a:t>Using secrets in GitHub Actions</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9">
                  <a:extLst>
                    <a:ext uri="{A12FA001-AC4F-418D-AE19-62706E023703}">
                      <ahyp:hlinkClr xmlns:ahyp="http://schemas.microsoft.com/office/drawing/2018/hyperlinkcolor" val="tx"/>
                    </a:ext>
                  </a:extLst>
                </a:hlinkClick>
              </a:rPr>
              <a:t>Metadata syntax for GitHub Actions</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10">
                  <a:extLst>
                    <a:ext uri="{A12FA001-AC4F-418D-AE19-62706E023703}">
                      <ahyp:hlinkClr xmlns:ahyp="http://schemas.microsoft.com/office/drawing/2018/hyperlinkcolor" val="tx"/>
                    </a:ext>
                  </a:extLst>
                </a:hlinkClick>
              </a:rPr>
              <a:t>Using GitHub-hosted runners</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11">
                  <a:extLst>
                    <a:ext uri="{A12FA001-AC4F-418D-AE19-62706E023703}">
                      <ahyp:hlinkClr xmlns:ahyp="http://schemas.microsoft.com/office/drawing/2018/hyperlinkcolor" val="tx"/>
                    </a:ext>
                  </a:extLst>
                </a:hlinkClick>
              </a:rPr>
              <a:t>About self-hosted runners</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12">
                  <a:extLst>
                    <a:ext uri="{A12FA001-AC4F-418D-AE19-62706E023703}">
                      <ahyp:hlinkClr xmlns:ahyp="http://schemas.microsoft.com/office/drawing/2018/hyperlinkcolor" val="tx"/>
                    </a:ext>
                  </a:extLst>
                </a:hlinkClick>
              </a:rPr>
              <a:t>Managing access to self-hosted runners using groups</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sng" dirty="0">
                <a:solidFill>
                  <a:srgbClr val="00B0F0"/>
                </a:solidFill>
                <a:effectLst/>
                <a:latin typeface="Quattrocento Sans" panose="020B0502050000020003" pitchFamily="34" charset="0"/>
                <a:hlinkClick r:id="rId13">
                  <a:extLst>
                    <a:ext uri="{A12FA001-AC4F-418D-AE19-62706E023703}">
                      <ahyp:hlinkClr xmlns:ahyp="http://schemas.microsoft.com/office/drawing/2018/hyperlinkcolor" val="tx"/>
                    </a:ext>
                  </a:extLst>
                </a:hlinkClick>
              </a:rPr>
              <a:t>Using self-hosted runners in a workflow</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14">
                  <a:extLst>
                    <a:ext uri="{A12FA001-AC4F-418D-AE19-62706E023703}">
                      <ahyp:hlinkClr xmlns:ahyp="http://schemas.microsoft.com/office/drawing/2018/hyperlinkcolor" val="tx"/>
                    </a:ext>
                  </a:extLst>
                </a:hlinkClick>
              </a:rPr>
              <a:t>Using labels with self-hosted runners</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15">
                  <a:extLst>
                    <a:ext uri="{A12FA001-AC4F-418D-AE19-62706E023703}">
                      <ahyp:hlinkClr xmlns:ahyp="http://schemas.microsoft.com/office/drawing/2018/hyperlinkcolor" val="tx"/>
                    </a:ext>
                  </a:extLst>
                </a:hlinkClick>
              </a:rPr>
              <a:t>Using a proxy server with self-hosted runners</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16">
                  <a:extLst>
                    <a:ext uri="{A12FA001-AC4F-418D-AE19-62706E023703}">
                      <ahyp:hlinkClr xmlns:ahyp="http://schemas.microsoft.com/office/drawing/2018/hyperlinkcolor" val="tx"/>
                    </a:ext>
                  </a:extLst>
                </a:hlinkClick>
              </a:rPr>
              <a:t>Using GitHub Actions with an IP allowlist</a:t>
            </a:r>
            <a:endParaRPr lang="en-US" sz="1600" b="0" i="0" dirty="0">
              <a:solidFill>
                <a:srgbClr val="00B0F0"/>
              </a:solidFill>
              <a:effectLst/>
              <a:latin typeface="Quattrocento Sans" panose="020B0502050000020003" pitchFamily="34" charset="0"/>
            </a:endParaRPr>
          </a:p>
          <a:p>
            <a:pPr marL="342900" indent="-342900" algn="l">
              <a:spcAft>
                <a:spcPts val="600"/>
              </a:spcAft>
              <a:buFont typeface="Arial" panose="020B0604020202020204" pitchFamily="34" charset="0"/>
              <a:buChar char="•"/>
            </a:pPr>
            <a:r>
              <a:rPr lang="en-US" sz="1600" b="0" i="0" u="none" strike="noStrike" dirty="0">
                <a:solidFill>
                  <a:srgbClr val="00B0F0"/>
                </a:solidFill>
                <a:effectLst/>
                <a:latin typeface="Quattrocento Sans" panose="020B0502050000020003" pitchFamily="34" charset="0"/>
                <a:hlinkClick r:id="rId17">
                  <a:extLst>
                    <a:ext uri="{A12FA001-AC4F-418D-AE19-62706E023703}">
                      <ahyp:hlinkClr xmlns:ahyp="http://schemas.microsoft.com/office/drawing/2018/hyperlinkcolor" val="tx"/>
                    </a:ext>
                  </a:extLst>
                </a:hlinkClick>
              </a:rPr>
              <a:t>Monitoring and troubleshooting self-hosted runners</a:t>
            </a:r>
            <a:endParaRPr lang="en-US" sz="1600" b="0" i="0" dirty="0">
              <a:solidFill>
                <a:srgbClr val="00B0F0"/>
              </a:solidFill>
              <a:effectLst/>
              <a:latin typeface="Quattrocento Sans" panose="020B0502050000020003" pitchFamily="34" charset="0"/>
            </a:endParaRPr>
          </a:p>
        </p:txBody>
      </p:sp>
    </p:spTree>
    <p:extLst>
      <p:ext uri="{BB962C8B-B14F-4D97-AF65-F5344CB8AC3E}">
        <p14:creationId xmlns:p14="http://schemas.microsoft.com/office/powerpoint/2010/main" val="287718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29299</Words>
  <Application>Microsoft Office PowerPoint</Application>
  <PresentationFormat>Widescreen</PresentationFormat>
  <Paragraphs>2524</Paragraphs>
  <Slides>99</Slides>
  <Notes>99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99</vt:i4>
      </vt:variant>
    </vt:vector>
  </HeadingPairs>
  <TitlesOfParts>
    <vt:vector size="109" baseType="lpstr">
      <vt:lpstr>-apple-system</vt:lpstr>
      <vt:lpstr>Aptos</vt:lpstr>
      <vt:lpstr>Aptos Display</vt:lpstr>
      <vt:lpstr>Arial</vt:lpstr>
      <vt:lpstr>Courier New</vt:lpstr>
      <vt:lpstr>Quattrocento Sans</vt:lpstr>
      <vt:lpstr>Roboto Mono</vt:lpstr>
      <vt:lpstr>Segoe UI</vt:lpstr>
      <vt:lpstr>Wingdings</vt:lpstr>
      <vt:lpstr>Office Theme</vt:lpstr>
      <vt:lpstr>GH-200: Automate your workflow with GitHub Actions Part 2 of 2</vt:lpstr>
      <vt:lpstr>Module 7: Manage GitHub Actions in the enterprise</vt:lpstr>
      <vt:lpstr>Introduction</vt:lpstr>
      <vt:lpstr>Understanding GitHub enterprise models</vt:lpstr>
      <vt:lpstr>Standard vs EMU</vt:lpstr>
      <vt:lpstr>GitHub Enterprise Cloud (GHEC) with Data Residency</vt:lpstr>
      <vt:lpstr>GitHub Enterprise Server (GHES)</vt:lpstr>
      <vt:lpstr>Components of GHES</vt:lpstr>
      <vt:lpstr>Manage actions and workflows</vt:lpstr>
      <vt:lpstr>At enterprise level</vt:lpstr>
      <vt:lpstr>At enterprise level (continued)</vt:lpstr>
      <vt:lpstr>Manually sync public actions for Enterprise Server</vt:lpstr>
      <vt:lpstr>At organization level</vt:lpstr>
      <vt:lpstr>Create workflow templates</vt:lpstr>
      <vt:lpstr>Workflow Examples</vt:lpstr>
      <vt:lpstr>Metadata Parameters</vt:lpstr>
      <vt:lpstr>Workflow template</vt:lpstr>
      <vt:lpstr>Reusable Templates for Actions and Workflows</vt:lpstr>
      <vt:lpstr>Reusable Workflows</vt:lpstr>
      <vt:lpstr>Reusable Workflows (continued)</vt:lpstr>
      <vt:lpstr>Reusable Actions</vt:lpstr>
      <vt:lpstr>Workflow templates</vt:lpstr>
      <vt:lpstr>Control Access to Actions Within the Enterprise</vt:lpstr>
      <vt:lpstr>Control Access to Actions Within the Enterprise</vt:lpstr>
      <vt:lpstr>Control Access to Actions Within the Enterprise (continued)</vt:lpstr>
      <vt:lpstr>Control Access to Actions Within the Enterprise (continued)</vt:lpstr>
      <vt:lpstr>Control Access to Actions Within the Enterprise (continued)</vt:lpstr>
      <vt:lpstr>Control Access to Actions Within the Enterprise (continued)</vt:lpstr>
      <vt:lpstr>Configure Organizational Use Policies for GitHub Actions</vt:lpstr>
      <vt:lpstr>Configure Organizational Use Policies for GitHub Actions (continued)</vt:lpstr>
      <vt:lpstr>Configure Organizational Use Policies for GitHub Actions (continued)</vt:lpstr>
      <vt:lpstr>Configure Organizational Use Policies for GitHub Actions (continued)</vt:lpstr>
      <vt:lpstr>Configure Organizational Use Policies for GitHub Actions (continued)</vt:lpstr>
      <vt:lpstr>Configure Organizational Use Policies for GitHub Actions (continued)</vt:lpstr>
      <vt:lpstr>Configure Organizational Use Policies for GitHub Actions (continued)</vt:lpstr>
      <vt:lpstr>Configure Organizational Use Policies for GitHub Actions (continued)</vt:lpstr>
      <vt:lpstr>Configure Organizational Use Policies for GitHub Actions (continued)</vt:lpstr>
      <vt:lpstr>Configure Organizational Use Policies for GitHub Actions (continued)</vt:lpstr>
      <vt:lpstr>Managing and leveraging reusable components in GitHub Actions</vt:lpstr>
      <vt:lpstr>Managing and leveraging reusable components in GitHub Actions (continued)</vt:lpstr>
      <vt:lpstr>Managing and leveraging reusable components in GitHub Actions (continued)</vt:lpstr>
      <vt:lpstr>Managing and leveraging reusable components in GitHub Actions (continued)</vt:lpstr>
      <vt:lpstr>Managing and leveraging reusable components in GitHub Actions (continued)</vt:lpstr>
      <vt:lpstr>How to distribute actions for an enterprise</vt:lpstr>
      <vt:lpstr>Best Practices for Distributing Actions in an Enterprise</vt:lpstr>
      <vt:lpstr>Comparison of Distribution Methods</vt:lpstr>
      <vt:lpstr>Manage runners</vt:lpstr>
      <vt:lpstr>Choose an appropriate runner for your workload</vt:lpstr>
      <vt:lpstr>Choosing Between GitHub-Hosted and Self-Hosted Runners</vt:lpstr>
      <vt:lpstr>Allowed IP list</vt:lpstr>
      <vt:lpstr>Allowed IP list (continued)</vt:lpstr>
      <vt:lpstr>Allowed IP list (continued)</vt:lpstr>
      <vt:lpstr>Allowed IP list (continued)</vt:lpstr>
      <vt:lpstr>Allowed IP list (continued)</vt:lpstr>
      <vt:lpstr>Allowed IP list (continued)</vt:lpstr>
      <vt:lpstr>Allowed IP list (continued)</vt:lpstr>
      <vt:lpstr>Allowed IP list (continued)</vt:lpstr>
      <vt:lpstr>Allowed IP list (continued)</vt:lpstr>
      <vt:lpstr>Allowed IP list (continued)</vt:lpstr>
      <vt:lpstr>Allowed IP list (continued)</vt:lpstr>
      <vt:lpstr>Allowed IP list (continued)</vt:lpstr>
      <vt:lpstr>Configure Self-Hosted Runners for Enterprise Use</vt:lpstr>
      <vt:lpstr>Configure Self-Hosted Runners for Enterprise Use (continued)</vt:lpstr>
      <vt:lpstr>Configure Self-Hosted Runners for Enterprise Use (continued)</vt:lpstr>
      <vt:lpstr>Configure Self-Hosted Runners for Enterprise Use (continued)</vt:lpstr>
      <vt:lpstr>Security Best Practices for Enterprise Runners</vt:lpstr>
      <vt:lpstr>Manage Self-Hosted Runners Using Groups</vt:lpstr>
      <vt:lpstr>Manage Self-Hosted Runners Using Groups (continued)</vt:lpstr>
      <vt:lpstr>Manage Self-Hosted Runners Using Groups (continued)</vt:lpstr>
      <vt:lpstr>Manage Self-Hosted Runners Using Groups (continued)</vt:lpstr>
      <vt:lpstr>Manage Self-Hosted Runners Using Groups (continued)</vt:lpstr>
      <vt:lpstr>Monitor, Troubleshoot, and Update Self-Hosted Runners</vt:lpstr>
      <vt:lpstr>Monitor, Troubleshoot, and Update Self-Hosted Runners (continued)</vt:lpstr>
      <vt:lpstr>Monitor, Troubleshoot, and Update Self-Hosted Runners (continued)</vt:lpstr>
      <vt:lpstr>Monitor, Troubleshoot, and Update Self-Hosted Runners (continued)</vt:lpstr>
      <vt:lpstr>Monitor, Troubleshoot, and Update Self-Hosted Runners (continued)</vt:lpstr>
      <vt:lpstr>Monitor, Troubleshoot, and Update Self-Hosted Runners (continued)</vt:lpstr>
      <vt:lpstr>Manage Encrypted Secrets in the Enterprise</vt:lpstr>
      <vt:lpstr>Identify the Scope of Encrypted Secrets</vt:lpstr>
      <vt:lpstr>Identify the Scope of Encrypted Secrets (continued)</vt:lpstr>
      <vt:lpstr>Manage encrypted secrets at organization level</vt:lpstr>
      <vt:lpstr>Manage encrypted secrets at organization level (continued)</vt:lpstr>
      <vt:lpstr>Manage Organization-Level Encrypted Secrets</vt:lpstr>
      <vt:lpstr>Manage encrypted secrets at repository level</vt:lpstr>
      <vt:lpstr>Manage Repository-Level Encrypted Secrets</vt:lpstr>
      <vt:lpstr>Access Encrypted Secrets Within Actions and Workflows</vt:lpstr>
      <vt:lpstr>How to Use third party Vaults</vt:lpstr>
      <vt:lpstr>Benefits of Using Third-Party Vaults</vt:lpstr>
      <vt:lpstr>Exercise - Use a repository secret in a GitHub Actions workflow</vt:lpstr>
      <vt:lpstr>Exercise - (continued)</vt:lpstr>
      <vt:lpstr>Knowledge Check:</vt:lpstr>
      <vt:lpstr>Knowledge Check: Manage GitHub Actions in the enterprise </vt:lpstr>
      <vt:lpstr>Knowledge Check: Manage GitHub Actions in the enterprise </vt:lpstr>
      <vt:lpstr>Knowledge Check: Manage GitHub Actions in the enterprise </vt:lpstr>
      <vt:lpstr>Knowledge Check: Manage GitHub Actions in the enterprise </vt:lpstr>
      <vt:lpstr>Knowledge Check: Manage GitHub Actions in the enterprise </vt:lpstr>
      <vt:lpstr>Knowledge Check: Manage GitHub Actions in the enterprise </vt:lpstr>
      <vt:lpstr>Knowledge Check: Manage GitHub Actions in the enterprise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2025-06-12T13:49:49Z</dcterms:created>
  <dcterms:modified xsi:type="dcterms:W3CDTF">2025-06-12T13:49:57Z</dcterms:modified>
</cp:coreProperties>
</file>